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3"/>
  </p:notesMasterIdLst>
  <p:sldIdLst>
    <p:sldId id="306" r:id="rId2"/>
    <p:sldId id="258" r:id="rId3"/>
    <p:sldId id="259" r:id="rId4"/>
    <p:sldId id="260" r:id="rId5"/>
    <p:sldId id="307" r:id="rId6"/>
    <p:sldId id="261" r:id="rId7"/>
    <p:sldId id="262" r:id="rId8"/>
    <p:sldId id="263" r:id="rId9"/>
    <p:sldId id="308" r:id="rId10"/>
    <p:sldId id="309" r:id="rId11"/>
    <p:sldId id="310" r:id="rId12"/>
    <p:sldId id="311" r:id="rId13"/>
    <p:sldId id="312" r:id="rId14"/>
    <p:sldId id="313" r:id="rId15"/>
    <p:sldId id="264" r:id="rId16"/>
    <p:sldId id="314" r:id="rId17"/>
    <p:sldId id="265" r:id="rId18"/>
    <p:sldId id="266" r:id="rId19"/>
    <p:sldId id="267" r:id="rId20"/>
    <p:sldId id="315" r:id="rId21"/>
    <p:sldId id="268" r:id="rId22"/>
    <p:sldId id="316" r:id="rId23"/>
    <p:sldId id="317" r:id="rId24"/>
    <p:sldId id="269" r:id="rId25"/>
    <p:sldId id="270" r:id="rId26"/>
    <p:sldId id="271" r:id="rId27"/>
    <p:sldId id="318" r:id="rId28"/>
    <p:sldId id="319" r:id="rId29"/>
    <p:sldId id="272" r:id="rId30"/>
    <p:sldId id="273" r:id="rId31"/>
    <p:sldId id="320" r:id="rId32"/>
    <p:sldId id="352" r:id="rId33"/>
    <p:sldId id="274" r:id="rId34"/>
    <p:sldId id="275" r:id="rId35"/>
    <p:sldId id="322" r:id="rId36"/>
    <p:sldId id="276" r:id="rId37"/>
    <p:sldId id="323" r:id="rId38"/>
    <p:sldId id="277" r:id="rId39"/>
    <p:sldId id="324" r:id="rId40"/>
    <p:sldId id="278" r:id="rId41"/>
    <p:sldId id="279" r:id="rId42"/>
    <p:sldId id="325" r:id="rId43"/>
    <p:sldId id="280" r:id="rId44"/>
    <p:sldId id="281" r:id="rId45"/>
    <p:sldId id="282" r:id="rId46"/>
    <p:sldId id="326" r:id="rId47"/>
    <p:sldId id="327" r:id="rId48"/>
    <p:sldId id="328" r:id="rId49"/>
    <p:sldId id="329" r:id="rId50"/>
    <p:sldId id="283" r:id="rId51"/>
    <p:sldId id="284" r:id="rId52"/>
    <p:sldId id="330" r:id="rId53"/>
    <p:sldId id="331" r:id="rId54"/>
    <p:sldId id="332" r:id="rId55"/>
    <p:sldId id="285" r:id="rId56"/>
    <p:sldId id="286" r:id="rId57"/>
    <p:sldId id="287" r:id="rId58"/>
    <p:sldId id="288" r:id="rId59"/>
    <p:sldId id="334" r:id="rId60"/>
    <p:sldId id="336" r:id="rId61"/>
    <p:sldId id="337" r:id="rId62"/>
    <p:sldId id="289" r:id="rId63"/>
    <p:sldId id="290" r:id="rId64"/>
    <p:sldId id="338" r:id="rId65"/>
    <p:sldId id="291" r:id="rId66"/>
    <p:sldId id="339" r:id="rId67"/>
    <p:sldId id="340" r:id="rId68"/>
    <p:sldId id="292" r:id="rId69"/>
    <p:sldId id="293" r:id="rId70"/>
    <p:sldId id="341" r:id="rId71"/>
    <p:sldId id="342" r:id="rId72"/>
    <p:sldId id="294" r:id="rId73"/>
    <p:sldId id="295" r:id="rId74"/>
    <p:sldId id="296" r:id="rId75"/>
    <p:sldId id="297" r:id="rId76"/>
    <p:sldId id="298" r:id="rId77"/>
    <p:sldId id="343" r:id="rId78"/>
    <p:sldId id="344" r:id="rId79"/>
    <p:sldId id="346" r:id="rId80"/>
    <p:sldId id="347" r:id="rId81"/>
    <p:sldId id="348" r:id="rId82"/>
    <p:sldId id="349" r:id="rId83"/>
    <p:sldId id="350" r:id="rId84"/>
    <p:sldId id="351" r:id="rId85"/>
    <p:sldId id="299" r:id="rId86"/>
    <p:sldId id="300" r:id="rId87"/>
    <p:sldId id="301" r:id="rId88"/>
    <p:sldId id="302" r:id="rId89"/>
    <p:sldId id="303" r:id="rId90"/>
    <p:sldId id="304" r:id="rId91"/>
    <p:sldId id="305" r:id="rId9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3A09B-4B6C-45FE-86F2-404F6E5F9F4C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EC453-B7AF-4324-AC5D-DBD92494D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AFF98-033A-4CF3-885F-5D750793F76E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336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EC453-B7AF-4324-AC5D-DBD92494DE1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3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F69D-64DF-4C31-9F80-EF9A73E3EE22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12AC-E2A8-47D9-AA22-A6D8AC34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1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D51D-653A-4FC9-993B-D1C78D64F224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12AC-E2A8-47D9-AA22-A6D8AC34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6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AF8B-C561-4E39-A196-726D112F3EB1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12AC-E2A8-47D9-AA22-A6D8AC34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3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1EB7-7CCD-4F2D-AC50-C1295C69ED3C}" type="datetime1">
              <a:rPr lang="en-US" smtClean="0"/>
              <a:t>2/12/2017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3983B-806D-476B-9A8A-905E4ED79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20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5743-5832-43C3-8B53-F9DD1150113F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12AC-E2A8-47D9-AA22-A6D8AC34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6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F29C-AA56-4D7E-9153-08F02422A317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12AC-E2A8-47D9-AA22-A6D8AC34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2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6230-D805-438E-96F5-D45AD11D3294}" type="datetime1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12AC-E2A8-47D9-AA22-A6D8AC34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2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9231-7327-4610-AC7D-940BB8862528}" type="datetime1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12AC-E2A8-47D9-AA22-A6D8AC34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7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3647-598B-40C9-9A63-26593307FE70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12AC-E2A8-47D9-AA22-A6D8AC34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ECBB-1930-4B3E-8026-C33DD3CE9759}" type="datetime1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12AC-E2A8-47D9-AA22-A6D8AC34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6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BBFA-7273-47D2-8E3E-FB9D4AA38F76}" type="datetime1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12AC-E2A8-47D9-AA22-A6D8AC34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4FF0-3ECB-408A-BF2A-7459A8CE6779}" type="datetime1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12AC-E2A8-47D9-AA22-A6D8AC34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6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7714-D92A-4231-8237-FBCE3898E30A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E12AC-E2A8-47D9-AA22-A6D8AC34D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8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Exception Handling: </a:t>
            </a:r>
            <a:b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A Deeper Look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r>
              <a:rPr lang="en-US" altLang="en-US" dirty="0" smtClean="0"/>
              <a:t>Based on Chapter 17 of C++ How to Program, 10/e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©1992-2016 by Pearson Education,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Example: Handling an Attempt to Divide by Zero (cont.)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this example, we define a function named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quotient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that receives two integers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entered by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user and divides its first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parameter by its second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parameter.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Before performing the division, the function casts the first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parameter’s value to type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Then, the second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parameter’s value is promoted to type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for the calculation.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So function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quotient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actually performs the division using two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values and returns a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result. 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3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Example: Handling an Attempt to Divide by Zero (cont.)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For 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the purpose of this example we treat any attempt to divide by zero as an error.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Thus, function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quotient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tests its second parameter to ensure that it isn’t zero before allowing the division to proceed.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If the second parameter is zero, the function uses an exception to indicate to the caller that a problem occurred.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The caller (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in this example) can then process the exception and allow the user to type two new values before calling function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quotient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again.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In this way, the program can continue to execute even after an improper value is entered, thus making the program more robust.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8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17.2  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Example: Handling an Attempt to Divide by Zero (cont.)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DivideByZeroException.h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(Fig. 17.1) defines an exception class that represents the type of the problem that might occur in the example, and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fig17_02.cpp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(Fig. 17.2) defines the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quotient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function and the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function that calls it.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contains the code that demonstrates exception handling. 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7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17.2.1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Defining 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an Exception Class to Represent the Type of Problem That Might Occur 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 17.1 defines class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DivideByZeroException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as a derived class of Standard Library class </a:t>
            </a:r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runtime_error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(from header file </a:t>
            </a:r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&lt;stdexcept&gt;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runtime_error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—a derived class of </a:t>
            </a:r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exception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(from header file </a:t>
            </a:r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&lt;exception&gt;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)—is the C++ standard base class for representing runtime errors.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exception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is the standard C++ base class for exception in the C++ Standard Library.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Section 17.10 discusses class 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exception</a:t>
            </a:r>
            <a:r>
              <a:rPr 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and its derived classes in detail.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17.2.1  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Defining an Exception Class to Represent the Type of Problem That Might Occur 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A typical exception class that derives from the </a:t>
            </a:r>
            <a:r>
              <a:rPr lang="en-US" alt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runtime_error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class defines only a constructor (e.g., lines 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10–11) 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that passes an error-message string to the base-class </a:t>
            </a:r>
            <a:r>
              <a:rPr lang="en-US" alt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runtime_error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constructor.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Every exception class that derives directly or indirectly from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exception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contains the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virtual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function </a:t>
            </a:r>
            <a:r>
              <a:rPr lang="en-US" alt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what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, which returns an exception object’s error message.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You are not required to derive a custom exception class, such as </a:t>
            </a:r>
            <a:r>
              <a:rPr lang="en-US" alt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DivideByZeroException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, from the standard exception classes provided by C++.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Doing so allows you to use the 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virtual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function 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what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to obtain an appropriate error message and also allows you to </a:t>
            </a:r>
            <a:r>
              <a:rPr lang="en-US" altLang="en-US" sz="2000" dirty="0" err="1">
                <a:solidFill>
                  <a:srgbClr val="000000"/>
                </a:solidFill>
                <a:latin typeface="Cambria" panose="02040503050406030204" pitchFamily="18" charset="0"/>
              </a:rPr>
              <a:t>polymorphically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process the exceptions by catching a reference to the base-class type.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We use an object of this </a:t>
            </a:r>
            <a:r>
              <a:rPr lang="en-US" alt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DivideByZeroException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class in Fig. 17.2 to indicate when an attempt is made to divide by zero.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17.2.2</a:t>
            </a: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Demonstrating Exception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Handling 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 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17.2 uses exception handling to wrap code that might throw a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DivideByZeroException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to handle that exception, should one occur.</a:t>
            </a:r>
          </a:p>
          <a:p>
            <a:pPr eaLnBrk="1" hangingPunct="1"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Function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quotient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divides its first parameter (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numerator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 by its second parameter (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denominator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  <a:p>
            <a:pPr eaLnBrk="1" hangingPunct="1"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Assuming that the user does not specify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as the denominator for the division,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quotient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returns the division result.</a:t>
            </a:r>
          </a:p>
          <a:p>
            <a:pPr eaLnBrk="1" hangingPunct="1"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However, if the user inputs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for the denominator, function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quotient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throws an exception.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94662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1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12192000" cy="398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25"/>
            <a:ext cx="12192000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8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17.2.3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Enclosing Code in a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Block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Exception 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handling is geared to situations in which the function that detects an error is unable to handle it.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>
                <a:latin typeface="Consolas" panose="020B0609020204030204" pitchFamily="49" charset="0"/>
              </a:rPr>
              <a:t>try</a:t>
            </a:r>
            <a:r>
              <a:rPr lang="en-US" sz="2300" dirty="0">
                <a:latin typeface="Cambria" panose="02040503050406030204" pitchFamily="18" charset="0"/>
              </a:rPr>
              <a:t> blocks 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enable exception handling.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block encloses statements that might cause exceptions and statements that should be skipped if an exception occurs.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In this example, because the invocation of function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quotient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(line </a:t>
            </a:r>
            <a:r>
              <a:rPr 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31) 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can throw an exception, we enclose this function invocation in a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block.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Enclosing the output statement (line </a:t>
            </a:r>
            <a:r>
              <a:rPr 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32) 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in the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block ensures that the output will occur only if function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quotient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returns a result.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24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12192000" cy="44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90" y="328863"/>
            <a:ext cx="1065997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17.2.4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Defining a catch Handler to Process a </a:t>
            </a:r>
            <a:r>
              <a:rPr lang="en-US" dirty="0" err="1" smtClean="0">
                <a:solidFill>
                  <a:srgbClr val="3380E6"/>
                </a:solidFill>
                <a:latin typeface="Calibri" panose="020F0502020204030204" pitchFamily="34" charset="0"/>
              </a:rPr>
              <a:t>DivideByZeroException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>
          <a:xfrm>
            <a:off x="681790" y="1395664"/>
            <a:ext cx="10659978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Exceptions 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are processed by </a:t>
            </a:r>
            <a:r>
              <a:rPr lang="en-US" sz="2500" dirty="0">
                <a:solidFill>
                  <a:srgbClr val="0000FF"/>
                </a:solidFill>
                <a:latin typeface="Consolas" panose="020B0609020204030204" pitchFamily="49" charset="0"/>
              </a:rPr>
              <a:t>catch</a:t>
            </a:r>
            <a:r>
              <a:rPr 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 handlers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At least one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handler (lines </a:t>
            </a:r>
            <a:r>
              <a:rPr 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34–37)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must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immediately follow each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block.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An exception parameter should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always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be declared as a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reference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to the type of exception the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handler can process (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DivideByZeroException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in this case)—this prevents copying the exception object when it’s caught and allows a catch handler to properly catch derived-class exceptions as well.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When an exception occurs in a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block, the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handler that executes is the first one whose type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matches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the type of the exception that occurred (i.e., the type in the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block matches the thrown exception type exactly or is a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direct or indirect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base class of it).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96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17.2.4  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Defining a catch Handler to Process a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</a:rPr>
              <a:t>DivideByZeroException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an exception parameter includes an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optional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parameter name, the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handler can use that parameter name to interact with the caught exception in the body of the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handler, which is delimited by braces (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handler typically reports the error to the user, logs it to a file, terminates the program gracefully or tries an alternate strategy to accomplish the failed task.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this example, the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handler simply reports that the user attempted to divide by zero. Then the program prompts the user to enter two new integer values.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3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00"/>
            <a:ext cx="12192000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9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825"/>
            <a:ext cx="12192000" cy="33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36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813"/>
            <a:ext cx="12192000" cy="2744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75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31" y="152400"/>
            <a:ext cx="1094071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17.2.5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Termination Model of Exception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Handling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>
          <a:xfrm>
            <a:off x="545431" y="1295401"/>
            <a:ext cx="10940715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an exception occurs as the result of a statement in a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block, the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block expires (i.e., terminates immediately).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Next, the program searches for the first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handler that can process the type of exception that occurred.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program locates the matching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by comparing the thrown exception’s type to each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’s exception-parameter type until the program finds a match.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 match occurs if the types are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identical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or if the thrown exception’s type is a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derived class 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of the exception-parameter type.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When a match occurs, the code in the matching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handler executes.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18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17.2.5  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Termination Model of Exception Handling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When a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handler finishes processing by reaching its closing right brace (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), the exception is considered handled and the local variables defined within the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handler (including the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parameter) go out of scope.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Program control does </a:t>
            </a:r>
            <a:r>
              <a:rPr lang="en-US" altLang="en-US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return to the point at which the exception occurred (known as the </a:t>
            </a:r>
            <a:r>
              <a:rPr lang="en-US" altLang="en-US" sz="2300" dirty="0">
                <a:solidFill>
                  <a:srgbClr val="0000FF"/>
                </a:solidFill>
                <a:latin typeface="Cambria" panose="02040503050406030204" pitchFamily="18" charset="0"/>
              </a:rPr>
              <a:t>throw point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), because the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block has </a:t>
            </a:r>
            <a:r>
              <a:rPr lang="en-US" altLang="en-US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expired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Rather, control resumes with the first statement after the last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handler following the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block.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This is known as the </a:t>
            </a:r>
            <a:r>
              <a:rPr lang="en-US" altLang="en-US" sz="2300" dirty="0">
                <a:solidFill>
                  <a:srgbClr val="0000FF"/>
                </a:solidFill>
                <a:latin typeface="Cambria" panose="02040503050406030204" pitchFamily="18" charset="0"/>
              </a:rPr>
              <a:t>termination model of exception handling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As with any other block of code, </a:t>
            </a:r>
            <a:r>
              <a:rPr lang="en-US" altLang="en-US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when a </a:t>
            </a:r>
            <a:r>
              <a:rPr lang="en-US" altLang="en-US" sz="2300" i="1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300" i="1" dirty="0">
                <a:solidFill>
                  <a:srgbClr val="000000"/>
                </a:solidFill>
                <a:latin typeface="Cambria" panose="02040503050406030204" pitchFamily="18" charset="0"/>
              </a:rPr>
              <a:t> block terminates, local variables defined in the block go out of scope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06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763"/>
            <a:ext cx="12192000" cy="32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9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0"/>
            <a:ext cx="12192000" cy="6386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8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088"/>
            <a:ext cx="12192000" cy="44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74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17.2.5  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Termination Model of Exception Handling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If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block completes its execution successfully (i.e., no exceptions occur in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block), then the program ignores the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handlers and program control continues with the first statement after the last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following that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block.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If an exception that occurs in a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block has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no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matching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handler, or if an exception occurs in a statement that is not in a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block, the function that contains the statement terminates immediately, and the program attempts to locate an enclosing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block in the calling function.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This process is called 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stack unwinding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is discussed in Section 17.4.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95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17.2.7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Flow of Program Control When the User Enters a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Denominator of Zero)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As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part of throwing an exception, the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throw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operand is created and used to initialize the parameter in the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handler, which we discuss momentarily.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Central characteristic of exception handling: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</a:rPr>
              <a:t>If your program explicitly throws an exception, it should do so before the error has an opportunity to occur.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In general, when an exception is thrown within a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block, the exception is caught by a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handler that specifies the type matching the thrown exception.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02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838"/>
            <a:ext cx="12192000" cy="28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17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825"/>
            <a:ext cx="12192000" cy="33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1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17.2.7  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Flow of Program Control When the User Enters a Denominator of Zero)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In this program, the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handler specifies that it catches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DivideByZeroException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objects—this type matches the object type thrown in function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quotient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Actually, the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handler catches a reference to the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DivideByZeroException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object created by function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quotient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’s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throw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statement.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exception object is maintained by the exception-handling mechanism.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34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813"/>
            <a:ext cx="12192000" cy="274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5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Rethrowing an Exception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A function might use a resource—like a file—and might want to release the resource (i.e., close the file) if an exception occurs.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An exception handler, upon receiving an exception, can release the resource then notify its caller 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that 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an exception occurred by </a:t>
            </a:r>
            <a:r>
              <a:rPr lang="en-US" altLang="en-US" sz="2300" dirty="0" err="1">
                <a:solidFill>
                  <a:srgbClr val="0000FF"/>
                </a:solidFill>
                <a:latin typeface="Cambria" panose="02040503050406030204" pitchFamily="18" charset="0"/>
              </a:rPr>
              <a:t>rethrowing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300" dirty="0">
                <a:solidFill>
                  <a:srgbClr val="0000FF"/>
                </a:solidFill>
                <a:latin typeface="Cambria" panose="02040503050406030204" pitchFamily="18" charset="0"/>
              </a:rPr>
              <a:t>the exception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via the statement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0000FF"/>
                </a:solidFill>
                <a:latin typeface="Consolas" panose="020B0609020204030204" pitchFamily="49" charset="0"/>
              </a:rPr>
              <a:t>throw</a:t>
            </a:r>
            <a:r>
              <a:rPr lang="en-US" alt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Regardless of whether a handler can process an exception, the handler can </a:t>
            </a:r>
            <a:r>
              <a:rPr lang="en-US" altLang="en-US" sz="230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rethrow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the exception for further processing outside the handler.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The next enclosing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block detects the </a:t>
            </a:r>
            <a:r>
              <a:rPr lang="en-US" altLang="en-US" sz="2300" dirty="0" err="1">
                <a:solidFill>
                  <a:srgbClr val="000000"/>
                </a:solidFill>
                <a:latin typeface="Cambria" panose="02040503050406030204" pitchFamily="18" charset="0"/>
              </a:rPr>
              <a:t>rethrown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exception, which a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handler listed after that enclosing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block attempts to handle.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2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763"/>
            <a:ext cx="12192000" cy="27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55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17.3  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Rethrowing an Exception (cont.)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 17.3 demonstrates </a:t>
            </a:r>
            <a:r>
              <a:rPr lang="en-US" alt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rethrowing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 exception.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Since we do not use the exception parameters in the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handlers of this example, we omit the exception parameter names and specify only the type of exception to catch (lines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14 and 30).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425"/>
            <a:ext cx="12192000" cy="58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5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70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99615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4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17.4  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Stack Unwinding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When an exception is thrown but not caught in a particular scope, the function call stack is “unwound,” and an attempt is made to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the exception in the next outer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…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block.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Unwinding the function call stack means that the function in which the exception was not caught terminates, all local variables that have completed </a:t>
            </a:r>
            <a:r>
              <a:rPr lang="en-US" altLang="en-US" sz="2100" dirty="0" err="1">
                <a:solidFill>
                  <a:srgbClr val="000000"/>
                </a:solidFill>
                <a:latin typeface="Cambria" panose="02040503050406030204" pitchFamily="18" charset="0"/>
              </a:rPr>
              <a:t>intitialization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in that function are destroyed and control returns to the statement that originally invoked that function.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If a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block encloses that statement, an attempt is made to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the exception.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If a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block does not enclose that statement, stack unwinding occurs again.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If no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handler ever catches this exception, the program terminates.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The program of Fig. 17.4 demonstrates stack unwinding.</a:t>
            </a: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85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13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3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25"/>
            <a:ext cx="1219200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4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17.4  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Stack Unwinding (cont.)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Line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12 of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function3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throws a </a:t>
            </a:r>
            <a:r>
              <a:rPr lang="en-US" alt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runtime_error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object.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However, because no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block encloses the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throw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statement in line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12,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stack unwinding occurs—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function3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terminates at line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12,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then returns control to the statement in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function2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that invoked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function3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(i.e., line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18).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Because no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block encloses line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18,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stack unwinding occurs again—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function2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terminates at line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18 and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returns control to the statement in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function1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that invoked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function2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(i.e., line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24).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Because no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block encloses line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24,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stack unwinding occurs one more time—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function1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terminates at line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24 and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returns control to the statement in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that invoked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function1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(i.e., line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32).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block of lines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30–33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encloses this statement, so the first matching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handler located after this </a:t>
            </a:r>
            <a:r>
              <a:rPr lang="en-US" alt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block (line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34–37) 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catches and processes the exception.</a:t>
            </a:r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528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17.5  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When to Use Exception Handling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Exception handling is designed to process 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synchronous errors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which occur when a statement executes, such as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out-of-range array subscripts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arithmetic overflow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(i.e., a value outside the representable range of values),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division by zero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invalid function parameters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and uns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uccessful memory allocation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(due to lack of memory).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Exception handling is not designed to process errors associated with 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asynchronous events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(e.g., disk I/O completions, network message arrivals, mouse clicks and keystrokes), which occur in parallel with, and independent of, the program’s flow of control.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46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17.5  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When to Use Exception Handling (cont.)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Exception-handling also is useful for processing problems that occur when a program interacts with software elements, such as member functions, constructors, destructors and classes.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Software elements often use exceptions to notify programs when problems occur.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enables you to implement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customized error handling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for each application.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8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17.5  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When to Use Exception Handling (cont.)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Complex applications normally consist of predefined software components and application-specific components that use the predefined components.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a predefined component encounters a problem, that component needs a mechanism to communicate the problem to the application-specific component—the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predefined component cannot know in advance how each application processes a problem that occurs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17.1  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Introduction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exception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an indication of a problem that occurs during a program’s execution.</a:t>
            </a:r>
          </a:p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Exception handling enables you to create applications that can handle 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exceptions and perform appropriate cleanup when an exception that cannot or should not be handled occurs.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many cases, this allows a program to continue executing as if no problem had been encountered.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features presented in this chapter enable you to write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robust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fault-tolerant programs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that can deal with problems that may arise and continue executing or terminate gracefully.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627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925"/>
            <a:ext cx="12192000" cy="551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7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613"/>
            <a:ext cx="12192000" cy="44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1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17.6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</a:rPr>
              <a:t>noexcept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: Declaring Functions That Do Not Throw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Exceptions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As </a:t>
            </a: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of C++11, if a function does not throw any exceptions </a:t>
            </a:r>
            <a:r>
              <a:rPr lang="en-US" sz="2200" i="1" dirty="0">
                <a:solidFill>
                  <a:srgbClr val="000000"/>
                </a:solidFill>
                <a:latin typeface="Cambria" panose="02040503050406030204" pitchFamily="18" charset="0"/>
              </a:rPr>
              <a:t>and</a:t>
            </a: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 does not call any functions that throw exceptions, you </a:t>
            </a:r>
            <a:r>
              <a:rPr lang="en-US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can explicitly </a:t>
            </a: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state that a function </a:t>
            </a:r>
            <a:r>
              <a:rPr lang="en-US" sz="2200" i="1" dirty="0">
                <a:solidFill>
                  <a:srgbClr val="000000"/>
                </a:solidFill>
                <a:latin typeface="Cambria" panose="02040503050406030204" pitchFamily="18" charset="0"/>
              </a:rPr>
              <a:t>does not </a:t>
            </a: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throw exceptions. 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This indicates to client-code programmers that there’s no need to </a:t>
            </a:r>
            <a:r>
              <a:rPr lang="en-US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call the </a:t>
            </a: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function in a try block. 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Add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 to the right of the function’s parameter list in both the prototype and the definition. 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For a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function, place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 after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If a function that’s declared </a:t>
            </a:r>
            <a:r>
              <a:rPr lang="en-US" sz="2200" dirty="0">
                <a:solidFill>
                  <a:srgbClr val="000000"/>
                </a:solidFill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 calls another function that throws an exception or executes a throw statement, the program terminates. 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321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228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17.7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Constructors, Destructors and Exception Handling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67326"/>
            <a:ext cx="10515600" cy="49096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What happens when an error is detected in a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constructor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For example, how should an object’s constructor respond when it receives invalid data?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Because the constructor 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cannot return a value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to indicate an error, we must choose an alternative means of indicating that the object has not been constructed properly.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One scheme is to return the improperly constructed object and hope that anyone using it would make appropriate tests to determine that it’s in an inconsistent state.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Another scheme is to set some variable outside the constructor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preferred alternative is to require the constructor to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throw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an exception that contains the error information, thus offering an opportunity for the program to handle the failure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5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42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17.7.1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Destructors Called Due to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Exceptions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If an exception occurs during object construction, destructors may be called: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If an exception is thrown before an object is fully constructed, destructors will be called for any member objects that have been constructed so far. 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If an array of objects has been partially constructed when an exception occurs, only the destructors for the array’s constructed objects will be called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Destructors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are called for every automatic object constructed in a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block before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exception that occurred in that block is caught.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Stack unwinding is guaranteed to have been completed at the point that an exception handler begins executing.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If a destructor invoked as a result of stack unwinding throws an exception, the program terminates.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This has been linked to various security attacks.</a:t>
            </a: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209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0"/>
            <a:ext cx="121920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575"/>
            <a:ext cx="12192000" cy="3751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37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475"/>
            <a:ext cx="12192000" cy="33194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513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12192000" cy="3859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85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17.7.2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Initializing Local Objects to Acquire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Resources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72707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exception could preclude the operation of code that would normally release a resource (such as memory or a file), thus causing a 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resource leak 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that prevents other programs from acquiring the resource.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One technique to resolve this problem is to initialize a local object to acquire the resource.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When an exception occurs, the destructor for that object will be invoked and can free the resource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This technique is known as </a:t>
            </a: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resource allocation is initialization (RAII)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and is one use of C++11’s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9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238"/>
            <a:ext cx="12192000" cy="3309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392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17.8.1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new Throwing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</a:rPr>
              <a:t>bad_alloc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on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Failure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41438"/>
            <a:ext cx="10515600" cy="45259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 17.5 demonstrates </a:t>
            </a:r>
            <a:r>
              <a:rPr lang="en-US" sz="3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6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implicitly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throwing </a:t>
            </a:r>
            <a:r>
              <a:rPr lang="en-US" sz="3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bad_alloc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on failure to allocate the requested memory.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3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for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(lines 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14–17) 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inside the </a:t>
            </a:r>
            <a:r>
              <a:rPr lang="en-US" sz="3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try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block should loop 50 times and, on each pass, allocate an array of 50,000,000 </a:t>
            </a:r>
            <a:r>
              <a:rPr lang="en-US" sz="3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values.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sz="3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fails and throws a </a:t>
            </a:r>
            <a:r>
              <a:rPr lang="en-US" sz="3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bad_alloc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exception, the loop terminates, and the program continues in line 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19, 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where the </a:t>
            </a:r>
            <a:r>
              <a:rPr lang="en-US" sz="3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handler catches and processes the exception.</a:t>
            </a:r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731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17.8.1  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new Throwing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</a:rPr>
              <a:t>bad_alloc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on Failure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Lines 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20–21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print the message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"Exception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 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occurred:"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followed by the message returned from the base-class-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exception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version of function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what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(i.e., an implementation-defined exception-specific message, such as </a:t>
            </a:r>
            <a:r>
              <a:rPr lang="en-US" altLang="en-US" sz="2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"bad allocation"</a:t>
            </a:r>
            <a:r>
              <a:rPr lang="en-US" altLang="en-US" sz="2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in Microsoft Visual C++).</a:t>
            </a:r>
          </a:p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output shows that the program performed only four iterations of the loop before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failed and threw the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bad_alloc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exception.</a:t>
            </a:r>
          </a:p>
          <a:p>
            <a:pPr eaLnBrk="1" hangingPunct="1"/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Your output might differ based on the physical memory, disk space available for virtual memory on your system and the compiler you are using.</a:t>
            </a:r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83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667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88"/>
            <a:ext cx="12192000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543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17.8  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new Returning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</a:rPr>
              <a:t>nullptr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on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Failure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82947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C++ standard specifies that programmers can use an older version of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that returns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nullptr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upon failure.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For this purpose, header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&lt;new&gt;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defines object </a:t>
            </a: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nothrow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(of type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nothrow_t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), which is used as follows:</a:t>
            </a:r>
          </a:p>
          <a:p>
            <a:pPr lvl="1">
              <a:defRPr/>
            </a:pPr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nothrow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2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800" dirty="0" smtClean="0">
                <a:solidFill>
                  <a:srgbClr val="128AFF"/>
                </a:solidFill>
                <a:latin typeface="Consolas" panose="020B0609020204030204" pitchFamily="49" charset="0"/>
              </a:rPr>
              <a:t>50000000</a:t>
            </a:r>
            <a:r>
              <a:rPr lang="en-US" sz="2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]};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The preceding statement uses the version of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that does not throw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bad_alloc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 exceptions (i.e.,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nothrow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) to allocate an array of 50,000,000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double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s.</a:t>
            </a:r>
          </a:p>
        </p:txBody>
      </p:sp>
      <p:sp>
        <p:nvSpPr>
          <p:cNvPr id="890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628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6763"/>
            <a:ext cx="12192000" cy="27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768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17.8.3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Handling new Failures Using Function </a:t>
            </a:r>
            <a:r>
              <a:rPr lang="en-US" dirty="0" err="1" smtClean="0">
                <a:solidFill>
                  <a:srgbClr val="3380E6"/>
                </a:solidFill>
                <a:latin typeface="Calibri" panose="020F0502020204030204" pitchFamily="34" charset="0"/>
              </a:rPr>
              <a:t>set_new_handler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84995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set_new_handler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(prototyped in standard header file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&lt;new&gt;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) takes as its argument a pointer to a function that takes no arguments and returns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void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This pointer points to the function that will be called if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fails.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This provides you with a uniform approach to handling all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failures, regardless of where a failure occurs in the program.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Once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set_new_handler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registers a </a:t>
            </a:r>
            <a:r>
              <a:rPr lang="en-US" sz="23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300" dirty="0">
                <a:solidFill>
                  <a:srgbClr val="0000FF"/>
                </a:solidFill>
                <a:latin typeface="Cambria" panose="02040503050406030204" pitchFamily="18" charset="0"/>
              </a:rPr>
              <a:t> handler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in the program, operator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does not throw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bad_alloc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on failure; rather, it </a:t>
            </a:r>
            <a:r>
              <a:rPr 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delegates the 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error handling to the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-handler function.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fails to allocate memory and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set_new_handler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did not register a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-handler function,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throws a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bad_alloc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exception.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If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fails to allocate memory and a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-handler function has been registered, the </a:t>
            </a:r>
            <a:r>
              <a:rPr 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-handler function is called.</a:t>
            </a: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589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17.8.3  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Handling new Failures Using Function 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</a:rPr>
              <a:t>set_new_handler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819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-handler function should perform one of the following tasks: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Make more memory available by deleting other dynamically allocated memory (or telling the user to close other applications) and return to operator 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to attempt to allocate memory again.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Throw an exception of type 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bad_alloc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Call function 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abort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exit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(both found in header file 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cstdlib</a:t>
            </a:r>
            <a:r>
              <a:rPr lang="en-US" alt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) to terminate the program. 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Figure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 17.6 demonstrates </a:t>
            </a:r>
            <a:r>
              <a:rPr lang="en-US" alt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set_new_handler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Function </a:t>
            </a:r>
            <a:r>
              <a:rPr lang="en-US" alt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customNewHandler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(lines 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9–12) 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prints an error message (line 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10), 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then calls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abort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(line 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11) 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to terminate the program.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The output shows that the loop iterated 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three times 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before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failed and invoked function </a:t>
            </a:r>
            <a:r>
              <a:rPr lang="en-US" alt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customNewHandler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21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95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068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6283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4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438"/>
            <a:ext cx="12192000" cy="3919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122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17.9  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unique_ptr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and Dynamic Memory Allocation</a:t>
            </a:r>
          </a:p>
        </p:txBody>
      </p:sp>
      <p:sp>
        <p:nvSpPr>
          <p:cNvPr id="849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common programming practice is to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allocate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dynamic memory, assign the address of that memory to a pointer, use the pointer to manipulate the memory and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deallocate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the memory with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delete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when the memory is no longer needed.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an exception occurs after successful memory allocation but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before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delete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executes, a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memory leak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could occur.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C++ 11 provides class template </a:t>
            </a:r>
            <a:r>
              <a:rPr lang="en-US" alt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unique_ptr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 header file </a:t>
            </a:r>
            <a:r>
              <a:rPr lang="en-US" alt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&lt;memory&gt;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to deal with this situation.</a:t>
            </a:r>
          </a:p>
        </p:txBody>
      </p:sp>
      <p:sp>
        <p:nvSpPr>
          <p:cNvPr id="952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21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17.9  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unique_ptr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and Dynamic Memory Allocation (cont.)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sz="23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maintains a pointer to dynamically allocated memory.</a:t>
            </a:r>
          </a:p>
          <a:p>
            <a:pPr eaLnBrk="1" hangingPunct="1"/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When 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sz="23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altLang="en-US" sz="23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object’s 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destructor is called (for example, when an </a:t>
            </a:r>
            <a:r>
              <a:rPr lang="en-US" alt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object goes out of scope), it performs a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delete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operation on its pointer data member.</a:t>
            </a:r>
          </a:p>
          <a:p>
            <a:pPr eaLnBrk="1" hangingPunct="1"/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Class template </a:t>
            </a:r>
            <a:r>
              <a:rPr lang="en-US" alt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provides overloaded operators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-&gt;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so that an </a:t>
            </a:r>
            <a:r>
              <a:rPr lang="en-US" alt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object can be used just as a regular pointer variable is.</a:t>
            </a:r>
          </a:p>
          <a:p>
            <a:pPr eaLnBrk="1" hangingPunct="1"/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Figure 17.9 demonstrates an </a:t>
            </a:r>
            <a:r>
              <a:rPr lang="en-US" altLang="en-US" sz="2300" dirty="0" err="1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object that points to a dynamically allocated object of class </a:t>
            </a:r>
            <a:r>
              <a:rPr lang="en-US" altLang="en-US" sz="2300" dirty="0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en-US" altLang="en-US" sz="2300" dirty="0">
                <a:solidFill>
                  <a:srgbClr val="000000"/>
                </a:solidFill>
                <a:latin typeface="Cambria" panose="02040503050406030204" pitchFamily="18" charset="0"/>
              </a:rPr>
              <a:t> (Figs. 17.7–17.8).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926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33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639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50"/>
            <a:ext cx="12192000" cy="448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777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320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88"/>
            <a:ext cx="12192000" cy="426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07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17.9 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Class </a:t>
            </a:r>
            <a:r>
              <a:rPr lang="en-US" dirty="0" smtClean="0">
                <a:solidFill>
                  <a:srgbClr val="3380E6"/>
                </a:solidFill>
                <a:latin typeface="Consolas" panose="020B0609020204030204" pitchFamily="49" charset="0"/>
              </a:rPr>
              <a:t>unique_ptr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and Dynamic Memory Allocation (cont.)</a:t>
            </a:r>
          </a:p>
        </p:txBody>
      </p:sp>
      <p:sp>
        <p:nvSpPr>
          <p:cNvPr id="921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Because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ptrToInteger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a local automatic variable in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ptrToInteger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destroyed when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terminates.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destructor forces a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delete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of the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object pointed to by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ptrToInteger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which in turn calls the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class destructor.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memory that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occupies is released, regardless of how control leaves the block (e.g., by a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statement or by an exception).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Most importantly, using this technique can </a:t>
            </a:r>
            <a:r>
              <a:rPr lang="en-US" altLang="en-US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prevent memory leaks.</a:t>
            </a:r>
          </a:p>
        </p:txBody>
      </p:sp>
      <p:sp>
        <p:nvSpPr>
          <p:cNvPr id="10240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840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17.9.1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 err="1" smtClean="0">
                <a:solidFill>
                  <a:srgbClr val="3380E6"/>
                </a:solidFill>
                <a:latin typeface="Consolas" panose="020B0609020204030204" pitchFamily="49" charset="0"/>
              </a:rPr>
              <a:t>unique_ptr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 Ownership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98307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class is called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because only one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at a time can own a dynamically allocated object.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When you assign one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to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another, the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assignment’s right transfers ownership of the dynamic memory it manages to the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assignment’s left. </a:t>
            </a: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same is true when one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is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passed as an argument to another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unique_ptr’s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constructor. 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last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object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that maintains the pointer to the dynamic memory will delete the memory. </a:t>
            </a: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makes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ideal mechanism for returning dynamically allocated memory to client code. </a:t>
            </a: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When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goes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out of scope in the client code, the 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sz="24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’s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destructor deletes the dynamically allocated object—if the object has a destructor, it is called before the memory is returned to the system.</a:t>
            </a:r>
          </a:p>
        </p:txBody>
      </p:sp>
      <p:sp>
        <p:nvSpPr>
          <p:cNvPr id="10342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8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17.9.2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</a:rPr>
              <a:t>unique_ptr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to a Built-In 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Array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98307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You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can also use a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to manage a dynamically allocated built-in array.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For example, consider the statement</a:t>
            </a:r>
          </a:p>
          <a:p>
            <a:pPr marL="603250" lvl="2" indent="0">
              <a:buNone/>
              <a:defRPr/>
            </a:pPr>
            <a:r>
              <a:rPr lang="en-US" dirty="0" err="1" smtClean="0">
                <a:latin typeface="Consolas" panose="020B0609020204030204" pitchFamily="49" charset="0"/>
              </a:rPr>
              <a:t>unique_ptr</a:t>
            </a:r>
            <a:r>
              <a:rPr lang="en-US" dirty="0" smtClean="0">
                <a:latin typeface="Consolas" panose="020B0609020204030204" pitchFamily="49" charset="0"/>
              </a:rPr>
              <a:t>&lt;string[]&gt; </a:t>
            </a:r>
            <a:r>
              <a:rPr lang="en-US" dirty="0" err="1" smtClean="0">
                <a:latin typeface="Consolas" panose="020B0609020204030204" pitchFamily="49" charset="0"/>
              </a:rPr>
              <a:t>ptr</a:t>
            </a:r>
            <a:r>
              <a:rPr lang="en-US" dirty="0" smtClean="0">
                <a:latin typeface="Consolas" panose="020B0609020204030204" pitchFamily="49" charset="0"/>
              </a:rPr>
              <a:t>{</a:t>
            </a:r>
            <a:r>
              <a:rPr lang="en-US" dirty="0" err="1" smtClean="0">
                <a:latin typeface="Consolas" panose="020B0609020204030204" pitchFamily="49" charset="0"/>
              </a:rPr>
              <a:t>make_unique</a:t>
            </a:r>
            <a:r>
              <a:rPr lang="en-US" dirty="0" smtClean="0">
                <a:latin typeface="Consolas" panose="020B0609020204030204" pitchFamily="49" charset="0"/>
              </a:rPr>
              <a:t>&lt;string[]&gt;(</a:t>
            </a:r>
            <a:r>
              <a:rPr lang="en-US" dirty="0">
                <a:latin typeface="Consolas" panose="020B0609020204030204" pitchFamily="49" charset="0"/>
              </a:rPr>
              <a:t>10)</a:t>
            </a:r>
            <a:r>
              <a:rPr lang="en-US" dirty="0" smtClean="0">
                <a:latin typeface="Consolas" panose="020B0609020204030204" pitchFamily="49" charset="0"/>
              </a:rPr>
              <a:t>}; 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Because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make_unique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’s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type is specified as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string[]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, the function obtains a dynamically allocated built-in array of the number of elements specified by its argument (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). </a:t>
            </a:r>
            <a:endParaRPr lang="en-US" sz="2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By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default, the elements of arrays allocated with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make_unique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are initialized to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for fundamental types, to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for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s or via the default constructor for objects of a class—so in this case, the array would contain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10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objects initialized with the empty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342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5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113"/>
            <a:ext cx="12192000" cy="55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682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000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24B5A1"/>
                </a:solidFill>
                <a:latin typeface="Calibri" panose="020F0502020204030204" pitchFamily="34" charset="0"/>
              </a:rPr>
              <a:t>17.9.2  </a:t>
            </a:r>
            <a:r>
              <a:rPr lang="en-US" dirty="0" err="1">
                <a:solidFill>
                  <a:srgbClr val="3380E6"/>
                </a:solidFill>
                <a:latin typeface="Calibri" panose="020F0502020204030204" pitchFamily="34" charset="0"/>
              </a:rPr>
              <a:t>unique_ptr</a:t>
            </a:r>
            <a:r>
              <a:rPr lang="en-US" dirty="0">
                <a:solidFill>
                  <a:srgbClr val="3380E6"/>
                </a:solidFill>
                <a:latin typeface="Calibri" panose="020F0502020204030204" pitchFamily="34" charset="0"/>
              </a:rPr>
              <a:t> to a Built-In Array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9625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7801"/>
            <a:ext cx="10515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that manages an array provides an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overloaded []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operator for accessing the array’s elements. 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For example, the statement</a:t>
            </a:r>
          </a:p>
          <a:p>
            <a:pPr marL="603250" lvl="2" indent="0">
              <a:buNone/>
            </a:pP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2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altLang="en-US" dirty="0">
                <a:solidFill>
                  <a:srgbClr val="00B0F0"/>
                </a:solidFill>
                <a:latin typeface="Consolas" panose="020B0609020204030204" pitchFamily="49" charset="0"/>
              </a:rPr>
              <a:t>"hello"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assigns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"hello"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to the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at </a:t>
            </a:r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[2]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and the statement</a:t>
            </a:r>
          </a:p>
          <a:p>
            <a:pPr marL="603250" lvl="2" indent="0">
              <a:buNone/>
            </a:pP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ptr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2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&lt;&lt;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endl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displays that 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342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8418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Standard Library Exception Hierarchy</a:t>
            </a:r>
          </a:p>
        </p:txBody>
      </p:sp>
      <p:sp>
        <p:nvSpPr>
          <p:cNvPr id="9728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Experience has shown that exceptions fall nicely into a number of categories.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C++ Standard Library includes a hierarchy of exception classes, some of which are shown in Fig. 17.10.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As we first discussed in Section 17.2, this hierarchy is headed by base-class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exception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(defined in header file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&lt;exception&gt;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), which contains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virtual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function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what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that derived classes can override to issue appropriate error messages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If a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catch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handler catches a reference to an exception of a base-class type, it also can catch a reference to all objects of classes derived publicly from that base class—this allows for polymorphic processing of related errors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0547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16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Standard Library Exception Hierarchy (cont.)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Immediate derived classes of base-class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exception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include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runtime_error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logic_error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(both defined in header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stdexcept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), each of which has several derived classes.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Also derived from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exception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are the exceptions thrown by C++ operators—for example,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bad_alloc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thrown by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new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(Section 17.8), </a:t>
            </a:r>
            <a:r>
              <a:rPr lang="en-US" alt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bad_cast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thrown by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dynamic_cast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(Chapter 12) and </a:t>
            </a:r>
            <a:r>
              <a:rPr lang="en-US" alt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bad_typeid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is thrown by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typeid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(Chapter 12).</a:t>
            </a:r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48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Standard Library Exception Hierarchy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logic_error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is the base class of several standard exception classes that indicate errors in program logic.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For example, class </a:t>
            </a:r>
            <a:r>
              <a:rPr lang="en-US" altLang="en-US" sz="2100" dirty="0" err="1">
                <a:solidFill>
                  <a:srgbClr val="0000FF"/>
                </a:solidFill>
                <a:latin typeface="Consolas" panose="020B0609020204030204" pitchFamily="49" charset="0"/>
              </a:rPr>
              <a:t>invalid_argument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indicates that a function received an invalid argument.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Proper coding can, of course, prevent invalid arguments from reaching a function.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length_error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indicates that a length larger than the maximum size allowed for the object being manipulated was used for that object.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en-US" sz="2500" dirty="0" err="1">
                <a:solidFill>
                  <a:srgbClr val="0000FF"/>
                </a:solidFill>
                <a:latin typeface="Consolas" panose="020B0609020204030204" pitchFamily="49" charset="0"/>
              </a:rPr>
              <a:t>out_of_range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indicates that a value, such as a subscript into an array, exceeded its allowed range of values.</a:t>
            </a:r>
          </a:p>
        </p:txBody>
      </p:sp>
      <p:sp>
        <p:nvSpPr>
          <p:cNvPr id="10957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494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17.10  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Standard Library Exception Hierarchy (cont.)</a:t>
            </a:r>
          </a:p>
        </p:txBody>
      </p:sp>
      <p:sp>
        <p:nvSpPr>
          <p:cNvPr id="1024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Class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runtime_error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which we used briefly in Section 17.4, is the base class of several other standard exception classes that indicate execution-time errors.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For example, class </a:t>
            </a:r>
            <a:r>
              <a:rPr lang="en-US" alt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overflow_error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describes an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arithmetic overflow error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(i.e., the result of an arithmetic operation is larger than the largest number that can be stored in the computer) and class </a:t>
            </a:r>
            <a:r>
              <a:rPr lang="en-US" alt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underflow_error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describes an </a:t>
            </a:r>
            <a:r>
              <a:rPr lang="en-US" alt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arithmetic underflow error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(i.e., the result of an arithmetic operation is smaller than the smallest number that can be stored in the computer).</a:t>
            </a:r>
          </a:p>
        </p:txBody>
      </p:sp>
      <p:sp>
        <p:nvSpPr>
          <p:cNvPr id="11059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949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11784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967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0"/>
            <a:ext cx="116411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91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12192000" cy="42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830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763"/>
            <a:ext cx="12192000" cy="32908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938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150"/>
            <a:ext cx="12192000" cy="496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1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17.2</a:t>
            </a:r>
            <a:r>
              <a:rPr lang="en-US" dirty="0" smtClean="0">
                <a:solidFill>
                  <a:srgbClr val="24B5A1"/>
                </a:solidFill>
                <a:latin typeface="Calibri" panose="020F0502020204030204" pitchFamily="34" charset="0"/>
              </a:rPr>
              <a:t>  </a:t>
            </a:r>
            <a:r>
              <a:rPr lang="en-US" dirty="0" smtClean="0">
                <a:solidFill>
                  <a:srgbClr val="3380E6"/>
                </a:solidFill>
                <a:latin typeface="Calibri" panose="020F0502020204030204" pitchFamily="34" charset="0"/>
              </a:rPr>
              <a:t>Exception Handling Flow of Control; Defining an Exception Class</a:t>
            </a:r>
            <a:endParaRPr lang="en-US" dirty="0" smtClean="0">
              <a:solidFill>
                <a:srgbClr val="3380E6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Let’s consider a simple example of exception handling (Figs. 17.1–17.2).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 show how to deal with a common arithmetic problem—division by zero.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Division by zero using integer arithmetic typically causes a program to terminate prematurely.</a:t>
            </a:r>
          </a:p>
          <a:p>
            <a:pPr eaLnBrk="1" hangingPunct="1"/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 floating-point arithmetic, many C++ implementations allow division by zero, in which case positive or negative infinity is displayed as 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inf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or </a:t>
            </a: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</a:t>
            </a:r>
            <a:r>
              <a:rPr lang="en-US" alt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inf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respectively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Typically, a program would simply test for division by zero before attempting the calculation—we use exceptions here to present the flow of control when a program executes successfully and when an exception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occurs.</a:t>
            </a:r>
            <a:endParaRPr lang="en-US" alt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828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2192000" cy="4418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538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17_Page_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838"/>
            <a:ext cx="12192000" cy="387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©1992-2016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7068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DE4FA8F-8ACA-45D7-93E4-7534A5F48D5B}" vid="{D4CC59B7-4017-4F3C-84AE-F6ED526978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cpphtp10_11</Template>
  <TotalTime>67</TotalTime>
  <Words>4407</Words>
  <Application>Microsoft Office PowerPoint</Application>
  <PresentationFormat>Widescreen</PresentationFormat>
  <Paragraphs>311</Paragraphs>
  <Slides>91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7" baseType="lpstr">
      <vt:lpstr>Arial</vt:lpstr>
      <vt:lpstr>Calibri</vt:lpstr>
      <vt:lpstr>Calibri Light</vt:lpstr>
      <vt:lpstr>Cambria</vt:lpstr>
      <vt:lpstr>Consolas</vt:lpstr>
      <vt:lpstr>Theme1</vt:lpstr>
      <vt:lpstr>Exception Handling:  A Deeper Look</vt:lpstr>
      <vt:lpstr>PowerPoint Presentation</vt:lpstr>
      <vt:lpstr>PowerPoint Presentation</vt:lpstr>
      <vt:lpstr>PowerPoint Presentation</vt:lpstr>
      <vt:lpstr>17.1  Introduction</vt:lpstr>
      <vt:lpstr>PowerPoint Presentation</vt:lpstr>
      <vt:lpstr>PowerPoint Presentation</vt:lpstr>
      <vt:lpstr>PowerPoint Presentation</vt:lpstr>
      <vt:lpstr>17.2  Exception Handling Flow of Control; Defining an Exception Class</vt:lpstr>
      <vt:lpstr>17.2  Example: Handling an Attempt to Divide by Zero (cont.)</vt:lpstr>
      <vt:lpstr>17.2  Example: Handling an Attempt to Divide by Zero (cont.)</vt:lpstr>
      <vt:lpstr>17.2  Example: Handling an Attempt to Divide by Zero (cont.)</vt:lpstr>
      <vt:lpstr>17.2.1  Defining an Exception Class to Represent the Type of Problem That Might Occur </vt:lpstr>
      <vt:lpstr>17.2.1  Defining an Exception Class to Represent the Type of Problem That Might Occur </vt:lpstr>
      <vt:lpstr>PowerPoint Presentation</vt:lpstr>
      <vt:lpstr>17.2.2  Demonstrating Exception Handling </vt:lpstr>
      <vt:lpstr>PowerPoint Presentation</vt:lpstr>
      <vt:lpstr>PowerPoint Presentation</vt:lpstr>
      <vt:lpstr>PowerPoint Presentation</vt:lpstr>
      <vt:lpstr>17.2.3  Enclosing Code in a try Block</vt:lpstr>
      <vt:lpstr>PowerPoint Presentation</vt:lpstr>
      <vt:lpstr>17.2.4  Defining a catch Handler to Process a DivideByZeroException</vt:lpstr>
      <vt:lpstr>17.2.4  Defining a catch Handler to Process a DivideByZeroException</vt:lpstr>
      <vt:lpstr>PowerPoint Presentation</vt:lpstr>
      <vt:lpstr>PowerPoint Presentation</vt:lpstr>
      <vt:lpstr>PowerPoint Presentation</vt:lpstr>
      <vt:lpstr>17.2.5  Termination Model of Exception Handling</vt:lpstr>
      <vt:lpstr>17.2.5  Termination Model of Exception Handling</vt:lpstr>
      <vt:lpstr>PowerPoint Presentation</vt:lpstr>
      <vt:lpstr>PowerPoint Presentation</vt:lpstr>
      <vt:lpstr>17.2.5  Termination Model of Exception Handling</vt:lpstr>
      <vt:lpstr>17.2.7  Flow of Program Control When the User Enters a Denominator of Zero)</vt:lpstr>
      <vt:lpstr>PowerPoint Presentation</vt:lpstr>
      <vt:lpstr>PowerPoint Presentation</vt:lpstr>
      <vt:lpstr>17.2.7  Flow of Program Control When the User Enters a Denominator of Zero)</vt:lpstr>
      <vt:lpstr>PowerPoint Presentation</vt:lpstr>
      <vt:lpstr>17.3  Rethrowing an Exception</vt:lpstr>
      <vt:lpstr>PowerPoint Presentation</vt:lpstr>
      <vt:lpstr>17.3  Rethrowing an Exception (cont.)</vt:lpstr>
      <vt:lpstr>PowerPoint Presentation</vt:lpstr>
      <vt:lpstr>PowerPoint Presentation</vt:lpstr>
      <vt:lpstr>17.4  Stack Unwinding</vt:lpstr>
      <vt:lpstr>PowerPoint Presentation</vt:lpstr>
      <vt:lpstr>PowerPoint Presentation</vt:lpstr>
      <vt:lpstr>PowerPoint Presentation</vt:lpstr>
      <vt:lpstr>17.4  Stack Unwinding (cont.)</vt:lpstr>
      <vt:lpstr>17.5  When to Use Exception Handling</vt:lpstr>
      <vt:lpstr>17.5  When to Use Exception Handling (cont.)</vt:lpstr>
      <vt:lpstr>17.5  When to Use Exception Handling (cont.)</vt:lpstr>
      <vt:lpstr>PowerPoint Presentation</vt:lpstr>
      <vt:lpstr>PowerPoint Presentation</vt:lpstr>
      <vt:lpstr>17.6  noexcept: Declaring Functions That Do Not Throw Exceptions</vt:lpstr>
      <vt:lpstr>17.7  Constructors, Destructors and Exception Handling</vt:lpstr>
      <vt:lpstr>17.7.1  Destructors Called Due to Exceptions</vt:lpstr>
      <vt:lpstr>PowerPoint Presentation</vt:lpstr>
      <vt:lpstr>PowerPoint Presentation</vt:lpstr>
      <vt:lpstr>PowerPoint Presentation</vt:lpstr>
      <vt:lpstr>PowerPoint Presentation</vt:lpstr>
      <vt:lpstr>17.7.2  Initializing Local Objects to Acquire Resources</vt:lpstr>
      <vt:lpstr>17.8.1  new Throwing bad_alloc on Failure</vt:lpstr>
      <vt:lpstr>17.8.1  new Throwing bad_alloc on Failure</vt:lpstr>
      <vt:lpstr>PowerPoint Presentation</vt:lpstr>
      <vt:lpstr>PowerPoint Presentation</vt:lpstr>
      <vt:lpstr>17.8  new Returning nullptr on Failure</vt:lpstr>
      <vt:lpstr>PowerPoint Presentation</vt:lpstr>
      <vt:lpstr>17.8.3  Handling new Failures Using Function set_new_handler</vt:lpstr>
      <vt:lpstr>17.8.3  Handling new Failures Using Function set_new_handler</vt:lpstr>
      <vt:lpstr>PowerPoint Presentation</vt:lpstr>
      <vt:lpstr>PowerPoint Presentation</vt:lpstr>
      <vt:lpstr>17.9  Class unique_ptr and Dynamic Memory Allocation</vt:lpstr>
      <vt:lpstr>17.9  Class unique_ptr and Dynamic Memory Allocation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17.9  Class unique_ptr and Dynamic Memory Allocation (cont.)</vt:lpstr>
      <vt:lpstr>17.9.1  unique_ptr Ownership</vt:lpstr>
      <vt:lpstr>17.9.2  unique_ptr to a Built-In Array</vt:lpstr>
      <vt:lpstr>17.9.2  unique_ptr to a Built-In Array</vt:lpstr>
      <vt:lpstr>17.10  Standard Library Exception Hierarchy</vt:lpstr>
      <vt:lpstr>17.10  Standard Library Exception Hierarchy (cont.)</vt:lpstr>
      <vt:lpstr>17.10  Standard Library Exception Hierarchy (cont.)</vt:lpstr>
      <vt:lpstr>17.10  Standard Library Exception Hierarchy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Exception Handling:  A Deeper Look</dc:title>
  <dc:creator>Paul Deitel</dc:creator>
  <cp:lastModifiedBy>Paul Deitel</cp:lastModifiedBy>
  <cp:revision>12</cp:revision>
  <dcterms:created xsi:type="dcterms:W3CDTF">2016-07-20T20:39:11Z</dcterms:created>
  <dcterms:modified xsi:type="dcterms:W3CDTF">2017-02-12T19:04:52Z</dcterms:modified>
</cp:coreProperties>
</file>