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19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449" r:id="rId51"/>
    <p:sldId id="450" r:id="rId52"/>
    <p:sldId id="354" r:id="rId53"/>
    <p:sldId id="355" r:id="rId54"/>
    <p:sldId id="356" r:id="rId55"/>
    <p:sldId id="357" r:id="rId56"/>
    <p:sldId id="351" r:id="rId57"/>
    <p:sldId id="451" r:id="rId58"/>
    <p:sldId id="452" r:id="rId59"/>
    <p:sldId id="453" r:id="rId60"/>
    <p:sldId id="303" r:id="rId61"/>
    <p:sldId id="305" r:id="rId62"/>
    <p:sldId id="306" r:id="rId63"/>
    <p:sldId id="307" r:id="rId64"/>
    <p:sldId id="308" r:id="rId65"/>
    <p:sldId id="309" r:id="rId66"/>
    <p:sldId id="310" r:id="rId67"/>
    <p:sldId id="313" r:id="rId68"/>
    <p:sldId id="315" r:id="rId69"/>
    <p:sldId id="316" r:id="rId70"/>
    <p:sldId id="317" r:id="rId71"/>
    <p:sldId id="318" r:id="rId72"/>
    <p:sldId id="319" r:id="rId73"/>
    <p:sldId id="320" r:id="rId74"/>
    <p:sldId id="321" r:id="rId75"/>
    <p:sldId id="322" r:id="rId76"/>
    <p:sldId id="323" r:id="rId77"/>
    <p:sldId id="324" r:id="rId78"/>
    <p:sldId id="325" r:id="rId79"/>
    <p:sldId id="326" r:id="rId80"/>
    <p:sldId id="327" r:id="rId81"/>
    <p:sldId id="328" r:id="rId82"/>
    <p:sldId id="329" r:id="rId83"/>
    <p:sldId id="330" r:id="rId84"/>
    <p:sldId id="331" r:id="rId85"/>
    <p:sldId id="332" r:id="rId86"/>
    <p:sldId id="333" r:id="rId87"/>
    <p:sldId id="334" r:id="rId88"/>
    <p:sldId id="335" r:id="rId89"/>
    <p:sldId id="336" r:id="rId90"/>
    <p:sldId id="337" r:id="rId91"/>
    <p:sldId id="338" r:id="rId92"/>
    <p:sldId id="339" r:id="rId93"/>
    <p:sldId id="340" r:id="rId94"/>
    <p:sldId id="341" r:id="rId95"/>
    <p:sldId id="342" r:id="rId96"/>
    <p:sldId id="343" r:id="rId97"/>
    <p:sldId id="344" r:id="rId98"/>
    <p:sldId id="345" r:id="rId99"/>
    <p:sldId id="346" r:id="rId100"/>
    <p:sldId id="347" r:id="rId101"/>
    <p:sldId id="348" r:id="rId102"/>
    <p:sldId id="349" r:id="rId103"/>
    <p:sldId id="350" r:id="rId104"/>
    <p:sldId id="352" r:id="rId105"/>
    <p:sldId id="353" r:id="rId106"/>
    <p:sldId id="454"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 id="386" r:id="rId136"/>
    <p:sldId id="387" r:id="rId137"/>
    <p:sldId id="388" r:id="rId138"/>
    <p:sldId id="389" r:id="rId139"/>
    <p:sldId id="390" r:id="rId140"/>
    <p:sldId id="391" r:id="rId141"/>
    <p:sldId id="392" r:id="rId142"/>
    <p:sldId id="393" r:id="rId143"/>
    <p:sldId id="394" r:id="rId144"/>
    <p:sldId id="395" r:id="rId145"/>
    <p:sldId id="396" r:id="rId146"/>
    <p:sldId id="397" r:id="rId147"/>
    <p:sldId id="398" r:id="rId148"/>
    <p:sldId id="399" r:id="rId149"/>
    <p:sldId id="400" r:id="rId150"/>
    <p:sldId id="401" r:id="rId151"/>
    <p:sldId id="402" r:id="rId152"/>
    <p:sldId id="403" r:id="rId153"/>
    <p:sldId id="404" r:id="rId154"/>
    <p:sldId id="405" r:id="rId155"/>
    <p:sldId id="406" r:id="rId156"/>
    <p:sldId id="407" r:id="rId157"/>
    <p:sldId id="408" r:id="rId158"/>
    <p:sldId id="409" r:id="rId159"/>
    <p:sldId id="410" r:id="rId160"/>
    <p:sldId id="411" r:id="rId161"/>
    <p:sldId id="412" r:id="rId162"/>
    <p:sldId id="413" r:id="rId163"/>
    <p:sldId id="414" r:id="rId164"/>
    <p:sldId id="415" r:id="rId165"/>
    <p:sldId id="416" r:id="rId166"/>
    <p:sldId id="417" r:id="rId167"/>
    <p:sldId id="418" r:id="rId168"/>
    <p:sldId id="419" r:id="rId169"/>
    <p:sldId id="420" r:id="rId170"/>
    <p:sldId id="421" r:id="rId171"/>
    <p:sldId id="422" r:id="rId172"/>
    <p:sldId id="423" r:id="rId173"/>
    <p:sldId id="424" r:id="rId174"/>
    <p:sldId id="425" r:id="rId175"/>
    <p:sldId id="426" r:id="rId176"/>
    <p:sldId id="427" r:id="rId177"/>
    <p:sldId id="428" r:id="rId178"/>
    <p:sldId id="429" r:id="rId179"/>
    <p:sldId id="430" r:id="rId180"/>
    <p:sldId id="431" r:id="rId181"/>
    <p:sldId id="432" r:id="rId182"/>
    <p:sldId id="433" r:id="rId183"/>
    <p:sldId id="434" r:id="rId184"/>
    <p:sldId id="435" r:id="rId185"/>
    <p:sldId id="436" r:id="rId186"/>
    <p:sldId id="437" r:id="rId187"/>
    <p:sldId id="438" r:id="rId188"/>
    <p:sldId id="439" r:id="rId189"/>
    <p:sldId id="440" r:id="rId190"/>
    <p:sldId id="441" r:id="rId191"/>
    <p:sldId id="442" r:id="rId192"/>
    <p:sldId id="443" r:id="rId193"/>
    <p:sldId id="444" r:id="rId194"/>
    <p:sldId id="445" r:id="rId195"/>
    <p:sldId id="446" r:id="rId196"/>
    <p:sldId id="447" r:id="rId197"/>
    <p:sldId id="448" r:id="rId19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48"/>
    <p:restoredTop sz="94663"/>
  </p:normalViewPr>
  <p:slideViewPr>
    <p:cSldViewPr snapToGrid="0" snapToObjects="1">
      <p:cViewPr varScale="1">
        <p:scale>
          <a:sx n="117" d="100"/>
          <a:sy n="117" d="100"/>
        </p:scale>
        <p:origin x="120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slide" Target="slides/slide167.xml"/><Relationship Id="rId191" Type="http://schemas.openxmlformats.org/officeDocument/2006/relationships/slide" Target="slides/slide188.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181" Type="http://schemas.openxmlformats.org/officeDocument/2006/relationships/slide" Target="slides/slide178.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5" Type="http://schemas.openxmlformats.org/officeDocument/2006/relationships/slide" Target="slides/slide82.xml"/><Relationship Id="rId150" Type="http://schemas.openxmlformats.org/officeDocument/2006/relationships/slide" Target="slides/slide147.xml"/><Relationship Id="rId171" Type="http://schemas.openxmlformats.org/officeDocument/2006/relationships/slide" Target="slides/slide168.xml"/><Relationship Id="rId192" Type="http://schemas.openxmlformats.org/officeDocument/2006/relationships/slide" Target="slides/slide189.xml"/><Relationship Id="rId12" Type="http://schemas.openxmlformats.org/officeDocument/2006/relationships/slide" Target="slides/slide9.xml"/><Relationship Id="rId33" Type="http://schemas.openxmlformats.org/officeDocument/2006/relationships/slide" Target="slides/slide30.xml"/><Relationship Id="rId108" Type="http://schemas.openxmlformats.org/officeDocument/2006/relationships/slide" Target="slides/slide105.xml"/><Relationship Id="rId129" Type="http://schemas.openxmlformats.org/officeDocument/2006/relationships/slide" Target="slides/slide126.xml"/><Relationship Id="rId54" Type="http://schemas.openxmlformats.org/officeDocument/2006/relationships/slide" Target="slides/slide51.xml"/><Relationship Id="rId75" Type="http://schemas.openxmlformats.org/officeDocument/2006/relationships/slide" Target="slides/slide72.xml"/><Relationship Id="rId96" Type="http://schemas.openxmlformats.org/officeDocument/2006/relationships/slide" Target="slides/slide93.xml"/><Relationship Id="rId140" Type="http://schemas.openxmlformats.org/officeDocument/2006/relationships/slide" Target="slides/slide137.xml"/><Relationship Id="rId161" Type="http://schemas.openxmlformats.org/officeDocument/2006/relationships/slide" Target="slides/slide158.xml"/><Relationship Id="rId182" Type="http://schemas.openxmlformats.org/officeDocument/2006/relationships/slide" Target="slides/slide179.xml"/><Relationship Id="rId6" Type="http://schemas.openxmlformats.org/officeDocument/2006/relationships/slide" Target="slides/slide3.xml"/><Relationship Id="rId23" Type="http://schemas.openxmlformats.org/officeDocument/2006/relationships/slide" Target="slides/slide20.xml"/><Relationship Id="rId119" Type="http://schemas.openxmlformats.org/officeDocument/2006/relationships/slide" Target="slides/slide116.xml"/><Relationship Id="rId44" Type="http://schemas.openxmlformats.org/officeDocument/2006/relationships/slide" Target="slides/slide41.xml"/><Relationship Id="rId65" Type="http://schemas.openxmlformats.org/officeDocument/2006/relationships/slide" Target="slides/slide62.xml"/><Relationship Id="rId86" Type="http://schemas.openxmlformats.org/officeDocument/2006/relationships/slide" Target="slides/slide83.xml"/><Relationship Id="rId130" Type="http://schemas.openxmlformats.org/officeDocument/2006/relationships/slide" Target="slides/slide127.xml"/><Relationship Id="rId151" Type="http://schemas.openxmlformats.org/officeDocument/2006/relationships/slide" Target="slides/slide148.xml"/><Relationship Id="rId172" Type="http://schemas.openxmlformats.org/officeDocument/2006/relationships/slide" Target="slides/slide169.xml"/><Relationship Id="rId193" Type="http://schemas.openxmlformats.org/officeDocument/2006/relationships/slide" Target="slides/slide190.xml"/><Relationship Id="rId13" Type="http://schemas.openxmlformats.org/officeDocument/2006/relationships/slide" Target="slides/slide10.xml"/><Relationship Id="rId109" Type="http://schemas.openxmlformats.org/officeDocument/2006/relationships/slide" Target="slides/slide106.xml"/><Relationship Id="rId34" Type="http://schemas.openxmlformats.org/officeDocument/2006/relationships/slide" Target="slides/slide31.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20" Type="http://schemas.openxmlformats.org/officeDocument/2006/relationships/slide" Target="slides/slide117.xml"/><Relationship Id="rId141" Type="http://schemas.openxmlformats.org/officeDocument/2006/relationships/slide" Target="slides/slide138.xml"/><Relationship Id="rId7" Type="http://schemas.openxmlformats.org/officeDocument/2006/relationships/slide" Target="slides/slide4.xml"/><Relationship Id="rId162" Type="http://schemas.openxmlformats.org/officeDocument/2006/relationships/slide" Target="slides/slide159.xml"/><Relationship Id="rId183" Type="http://schemas.openxmlformats.org/officeDocument/2006/relationships/slide" Target="slides/slide180.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slide" Target="slides/slide175.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slide" Target="slides/slide170.xml"/><Relationship Id="rId194" Type="http://schemas.openxmlformats.org/officeDocument/2006/relationships/slide" Target="slides/slide191.xml"/><Relationship Id="rId199" Type="http://schemas.openxmlformats.org/officeDocument/2006/relationships/notesMaster" Target="notesMasters/notesMaster1.xml"/><Relationship Id="rId203"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184" Type="http://schemas.openxmlformats.org/officeDocument/2006/relationships/slide" Target="slides/slide181.xml"/><Relationship Id="rId189" Type="http://schemas.openxmlformats.org/officeDocument/2006/relationships/slide" Target="slides/slide186.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slide" Target="slides/slide171.xml"/><Relationship Id="rId179" Type="http://schemas.openxmlformats.org/officeDocument/2006/relationships/slide" Target="slides/slide176.xml"/><Relationship Id="rId195" Type="http://schemas.openxmlformats.org/officeDocument/2006/relationships/slide" Target="slides/slide192.xml"/><Relationship Id="rId190" Type="http://schemas.openxmlformats.org/officeDocument/2006/relationships/slide" Target="slides/slide187.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slide" Target="slides/slide166.xml"/><Relationship Id="rId185" Type="http://schemas.openxmlformats.org/officeDocument/2006/relationships/slide" Target="slides/slide182.xml"/><Relationship Id="rId4" Type="http://schemas.openxmlformats.org/officeDocument/2006/relationships/slide" Target="slides/slide1.xml"/><Relationship Id="rId9" Type="http://schemas.openxmlformats.org/officeDocument/2006/relationships/slide" Target="slides/slide6.xml"/><Relationship Id="rId180" Type="http://schemas.openxmlformats.org/officeDocument/2006/relationships/slide" Target="slides/slide177.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slide" Target="slides/slide172.xml"/><Relationship Id="rId196" Type="http://schemas.openxmlformats.org/officeDocument/2006/relationships/slide" Target="slides/slide193.xml"/><Relationship Id="rId200" Type="http://schemas.openxmlformats.org/officeDocument/2006/relationships/presProps" Target="presProps.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openxmlformats.org/officeDocument/2006/relationships/slide" Target="slides/slide162.xml"/><Relationship Id="rId186" Type="http://schemas.openxmlformats.org/officeDocument/2006/relationships/slide" Target="slides/slide183.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slide" Target="slides/slide152.xml"/><Relationship Id="rId176" Type="http://schemas.openxmlformats.org/officeDocument/2006/relationships/slide" Target="slides/slide173.xml"/><Relationship Id="rId197" Type="http://schemas.openxmlformats.org/officeDocument/2006/relationships/slide" Target="slides/slide194.xml"/><Relationship Id="rId201" Type="http://schemas.openxmlformats.org/officeDocument/2006/relationships/viewProps" Target="viewProps.xml"/><Relationship Id="rId17" Type="http://schemas.openxmlformats.org/officeDocument/2006/relationships/slide" Target="slides/slide14.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24" Type="http://schemas.openxmlformats.org/officeDocument/2006/relationships/slide" Target="slides/slide121.xml"/><Relationship Id="rId70" Type="http://schemas.openxmlformats.org/officeDocument/2006/relationships/slide" Target="slides/slide67.xml"/><Relationship Id="rId91" Type="http://schemas.openxmlformats.org/officeDocument/2006/relationships/slide" Target="slides/slide88.xml"/><Relationship Id="rId145" Type="http://schemas.openxmlformats.org/officeDocument/2006/relationships/slide" Target="slides/slide142.xml"/><Relationship Id="rId166" Type="http://schemas.openxmlformats.org/officeDocument/2006/relationships/slide" Target="slides/slide163.xml"/><Relationship Id="rId187" Type="http://schemas.openxmlformats.org/officeDocument/2006/relationships/slide" Target="slides/slide184.xml"/><Relationship Id="rId1" Type="http://schemas.openxmlformats.org/officeDocument/2006/relationships/slideMaster" Target="slideMasters/slideMaster1.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60" Type="http://schemas.openxmlformats.org/officeDocument/2006/relationships/slide" Target="slides/slide57.xml"/><Relationship Id="rId81" Type="http://schemas.openxmlformats.org/officeDocument/2006/relationships/slide" Target="slides/slide78.xml"/><Relationship Id="rId135" Type="http://schemas.openxmlformats.org/officeDocument/2006/relationships/slide" Target="slides/slide132.xml"/><Relationship Id="rId156" Type="http://schemas.openxmlformats.org/officeDocument/2006/relationships/slide" Target="slides/slide153.xml"/><Relationship Id="rId177" Type="http://schemas.openxmlformats.org/officeDocument/2006/relationships/slide" Target="slides/slide174.xml"/><Relationship Id="rId198" Type="http://schemas.openxmlformats.org/officeDocument/2006/relationships/slide" Target="slides/slide195.xml"/><Relationship Id="rId202" Type="http://schemas.openxmlformats.org/officeDocument/2006/relationships/theme" Target="theme/theme1.xml"/><Relationship Id="rId18" Type="http://schemas.openxmlformats.org/officeDocument/2006/relationships/slide" Target="slides/slide15.xml"/><Relationship Id="rId39" Type="http://schemas.openxmlformats.org/officeDocument/2006/relationships/slide" Target="slides/slide36.xml"/><Relationship Id="rId50" Type="http://schemas.openxmlformats.org/officeDocument/2006/relationships/slide" Target="slides/slide47.xml"/><Relationship Id="rId104" Type="http://schemas.openxmlformats.org/officeDocument/2006/relationships/slide" Target="slides/slide101.xml"/><Relationship Id="rId125" Type="http://schemas.openxmlformats.org/officeDocument/2006/relationships/slide" Target="slides/slide122.xml"/><Relationship Id="rId146" Type="http://schemas.openxmlformats.org/officeDocument/2006/relationships/slide" Target="slides/slide143.xml"/><Relationship Id="rId167" Type="http://schemas.openxmlformats.org/officeDocument/2006/relationships/slide" Target="slides/slide164.xml"/><Relationship Id="rId188" Type="http://schemas.openxmlformats.org/officeDocument/2006/relationships/slide" Target="slides/slide185.xml"/><Relationship Id="rId71" Type="http://schemas.openxmlformats.org/officeDocument/2006/relationships/slide" Target="slides/slide68.xml"/><Relationship Id="rId92"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0" name="PlaceHolder 1"/>
          <p:cNvSpPr>
            <a:spLocks noGrp="1" noRot="1" noChangeAspect="1"/>
          </p:cNvSpPr>
          <p:nvPr>
            <p:ph type="sldImg"/>
          </p:nvPr>
        </p:nvSpPr>
        <p:spPr>
          <a:xfrm>
            <a:off x="533520" y="764280"/>
            <a:ext cx="6704640" cy="3771360"/>
          </a:xfrm>
          <a:prstGeom prst="rect">
            <a:avLst/>
          </a:prstGeom>
        </p:spPr>
        <p:txBody>
          <a:bodyPr lIns="0" tIns="0" rIns="0" bIns="0" anchor="ctr"/>
          <a:lstStyle/>
          <a:p>
            <a:r>
              <a:rPr lang="en-US" sz="4100" b="0" strike="noStrike" spc="-1">
                <a:solidFill>
                  <a:srgbClr val="000000"/>
                </a:solidFill>
                <a:latin typeface="Arial"/>
              </a:rPr>
              <a:t>Click to move the slide</a:t>
            </a:r>
          </a:p>
        </p:txBody>
      </p:sp>
      <p:sp>
        <p:nvSpPr>
          <p:cNvPr id="141" name="PlaceHolder 2"/>
          <p:cNvSpPr>
            <a:spLocks noGrp="1"/>
          </p:cNvSpPr>
          <p:nvPr>
            <p:ph type="body"/>
          </p:nvPr>
        </p:nvSpPr>
        <p:spPr>
          <a:xfrm>
            <a:off x="777240" y="4777560"/>
            <a:ext cx="6217560" cy="4525920"/>
          </a:xfrm>
          <a:prstGeom prst="rect">
            <a:avLst/>
          </a:prstGeom>
        </p:spPr>
        <p:txBody>
          <a:bodyPr lIns="0" tIns="0" rIns="0" bIns="0"/>
          <a:lstStyle/>
          <a:p>
            <a:r>
              <a:rPr lang="en-US" sz="2000" b="0" strike="noStrike" spc="-1">
                <a:latin typeface="Arial"/>
              </a:rPr>
              <a:t>Click to edit the notes format</a:t>
            </a:r>
          </a:p>
        </p:txBody>
      </p:sp>
      <p:sp>
        <p:nvSpPr>
          <p:cNvPr id="142" name="PlaceHolder 3"/>
          <p:cNvSpPr>
            <a:spLocks noGrp="1"/>
          </p:cNvSpPr>
          <p:nvPr>
            <p:ph type="hdr"/>
          </p:nvPr>
        </p:nvSpPr>
        <p:spPr>
          <a:xfrm>
            <a:off x="0" y="0"/>
            <a:ext cx="3372840" cy="502560"/>
          </a:xfrm>
          <a:prstGeom prst="rect">
            <a:avLst/>
          </a:prstGeom>
        </p:spPr>
        <p:txBody>
          <a:bodyPr lIns="0" tIns="0" rIns="0" bIns="0"/>
          <a:lstStyle/>
          <a:p>
            <a:r>
              <a:rPr lang="en-US" sz="1400" b="0" strike="noStrike" spc="-1">
                <a:latin typeface="Times New Roman"/>
              </a:rPr>
              <a:t> </a:t>
            </a:r>
          </a:p>
        </p:txBody>
      </p:sp>
      <p:sp>
        <p:nvSpPr>
          <p:cNvPr id="143" name="PlaceHolder 4"/>
          <p:cNvSpPr>
            <a:spLocks noGrp="1"/>
          </p:cNvSpPr>
          <p:nvPr>
            <p:ph type="dt"/>
          </p:nvPr>
        </p:nvSpPr>
        <p:spPr>
          <a:xfrm>
            <a:off x="4399200" y="0"/>
            <a:ext cx="3372840" cy="502560"/>
          </a:xfrm>
          <a:prstGeom prst="rect">
            <a:avLst/>
          </a:prstGeom>
        </p:spPr>
        <p:txBody>
          <a:bodyPr lIns="0" tIns="0" rIns="0" bIns="0"/>
          <a:lstStyle/>
          <a:p>
            <a:pPr algn="r"/>
            <a:r>
              <a:rPr lang="en-US" sz="1400" b="0" strike="noStrike" spc="-1">
                <a:latin typeface="Times New Roman"/>
              </a:rPr>
              <a:t> </a:t>
            </a:r>
          </a:p>
        </p:txBody>
      </p:sp>
      <p:sp>
        <p:nvSpPr>
          <p:cNvPr id="144" name="PlaceHolder 5"/>
          <p:cNvSpPr>
            <a:spLocks noGrp="1"/>
          </p:cNvSpPr>
          <p:nvPr>
            <p:ph type="ftr"/>
          </p:nvPr>
        </p:nvSpPr>
        <p:spPr>
          <a:xfrm>
            <a:off x="0" y="9555480"/>
            <a:ext cx="3372840" cy="502560"/>
          </a:xfrm>
          <a:prstGeom prst="rect">
            <a:avLst/>
          </a:prstGeom>
        </p:spPr>
        <p:txBody>
          <a:bodyPr lIns="0" tIns="0" rIns="0" bIns="0" anchor="b"/>
          <a:lstStyle/>
          <a:p>
            <a:r>
              <a:rPr lang="en-US" sz="1400" b="0" strike="noStrike" spc="-1">
                <a:latin typeface="Times New Roman"/>
              </a:rPr>
              <a:t> </a:t>
            </a:r>
          </a:p>
        </p:txBody>
      </p:sp>
      <p:sp>
        <p:nvSpPr>
          <p:cNvPr id="145" name="PlaceHolder 6"/>
          <p:cNvSpPr>
            <a:spLocks noGrp="1"/>
          </p:cNvSpPr>
          <p:nvPr>
            <p:ph type="sldNum"/>
          </p:nvPr>
        </p:nvSpPr>
        <p:spPr>
          <a:xfrm>
            <a:off x="4399200" y="9555480"/>
            <a:ext cx="3372840" cy="502560"/>
          </a:xfrm>
          <a:prstGeom prst="rect">
            <a:avLst/>
          </a:prstGeom>
        </p:spPr>
        <p:txBody>
          <a:bodyPr lIns="0" tIns="0" rIns="0" bIns="0" anchor="b"/>
          <a:lstStyle/>
          <a:p>
            <a:pPr algn="r"/>
            <a:fld id="{887E5588-11DE-4FA5-8B07-6E687CD2B7D1}"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 name="PlaceHolder 1"/>
          <p:cNvSpPr>
            <a:spLocks noGrp="1" noRot="1" noChangeAspect="1"/>
          </p:cNvSpPr>
          <p:nvPr>
            <p:ph type="sldImg"/>
          </p:nvPr>
        </p:nvSpPr>
        <p:spPr>
          <a:xfrm>
            <a:off x="1143000" y="685800"/>
            <a:ext cx="4571640" cy="3428640"/>
          </a:xfrm>
          <a:prstGeom prst="rect">
            <a:avLst/>
          </a:prstGeom>
        </p:spPr>
      </p:sp>
      <p:sp>
        <p:nvSpPr>
          <p:cNvPr id="613" name="PlaceHolder 2"/>
          <p:cNvSpPr>
            <a:spLocks noGrp="1"/>
          </p:cNvSpPr>
          <p:nvPr>
            <p:ph type="body"/>
          </p:nvPr>
        </p:nvSpPr>
        <p:spPr>
          <a:xfrm>
            <a:off x="685800" y="4343400"/>
            <a:ext cx="5486040" cy="4114440"/>
          </a:xfrm>
          <a:prstGeom prst="rect">
            <a:avLst/>
          </a:prstGeom>
        </p:spPr>
        <p:txBody>
          <a:bodyPr/>
          <a:lstStyle/>
          <a:p>
            <a:endParaRPr lang="en-US" sz="2000" b="0" strike="noStrike" spc="-1">
              <a:latin typeface="Arial"/>
            </a:endParaRPr>
          </a:p>
        </p:txBody>
      </p:sp>
      <p:sp>
        <p:nvSpPr>
          <p:cNvPr id="614" name="TextShape 3"/>
          <p:cNvSpPr txBox="1"/>
          <p:nvPr/>
        </p:nvSpPr>
        <p:spPr>
          <a:xfrm>
            <a:off x="3884760" y="8685360"/>
            <a:ext cx="2971440" cy="456840"/>
          </a:xfrm>
          <a:prstGeom prst="rect">
            <a:avLst/>
          </a:prstGeom>
          <a:noFill/>
          <a:ln>
            <a:noFill/>
          </a:ln>
        </p:spPr>
        <p:txBody>
          <a:bodyPr anchor="b"/>
          <a:lstStyle/>
          <a:p>
            <a:pPr algn="r">
              <a:lnSpc>
                <a:spcPct val="100000"/>
              </a:lnSpc>
            </a:pPr>
            <a:fld id="{2B5E9983-58FE-4270-8983-19768788B685}" type="slidenum">
              <a:rPr lang="en-US" sz="1200" b="0" strike="noStrike" spc="-1">
                <a:solidFill>
                  <a:srgbClr val="000000"/>
                </a:solidFill>
                <a:latin typeface="Calibri"/>
                <a:ea typeface="+mn-ea"/>
              </a:rPr>
              <a:t>195</a:t>
            </a:fld>
            <a:endParaRPr lang="en-US"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4800"/>
          </a:xfrm>
          <a:prstGeom prst="rect">
            <a:avLst/>
          </a:prstGeom>
        </p:spPr>
        <p:txBody>
          <a:bodyPr lIns="0" tIns="0" rIns="0" bIns="0" anchor="ctr"/>
          <a:lstStyle/>
          <a:p>
            <a:endParaRPr lang="en-US" sz="4100" b="0" strike="noStrike" spc="-1">
              <a:solidFill>
                <a:srgbClr val="000000"/>
              </a:solidFill>
              <a:latin typeface="Arial"/>
            </a:endParaRPr>
          </a:p>
        </p:txBody>
      </p:sp>
      <p:sp>
        <p:nvSpPr>
          <p:cNvPr id="37"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
        <p:nvSpPr>
          <p:cNvPr id="38"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3600"/>
            <a:ext cx="8229240" cy="1144800"/>
          </a:xfrm>
          <a:prstGeom prst="rect">
            <a:avLst/>
          </a:prstGeom>
        </p:spPr>
        <p:txBody>
          <a:bodyPr lIns="0" tIns="0" rIns="0" bIns="0" anchor="ctr"/>
          <a:lstStyle/>
          <a:p>
            <a:endParaRPr lang="en-US" sz="4100" b="0" strike="noStrike" spc="-1">
              <a:solidFill>
                <a:srgbClr val="000000"/>
              </a:solidFill>
              <a:latin typeface="Arial"/>
            </a:endParaRPr>
          </a:p>
        </p:txBody>
      </p:sp>
      <p:sp>
        <p:nvSpPr>
          <p:cNvPr id="4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
        <p:nvSpPr>
          <p:cNvPr id="4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
        <p:nvSpPr>
          <p:cNvPr id="4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
        <p:nvSpPr>
          <p:cNvPr id="43"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tIns="0" rIns="0" bIns="0" anchor="ctr"/>
          <a:lstStyle/>
          <a:p>
            <a:endParaRPr lang="en-US" sz="4100" b="0" strike="noStrike" spc="-1">
              <a:solidFill>
                <a:srgbClr val="000000"/>
              </a:solidFill>
              <a:latin typeface="Arial"/>
            </a:endParaRPr>
          </a:p>
        </p:txBody>
      </p:sp>
      <p:sp>
        <p:nvSpPr>
          <p:cNvPr id="45"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
        <p:nvSpPr>
          <p:cNvPr id="46"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
        <p:nvSpPr>
          <p:cNvPr id="47"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
        <p:nvSpPr>
          <p:cNvPr id="48"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
        <p:nvSpPr>
          <p:cNvPr id="49"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
        <p:nvSpPr>
          <p:cNvPr id="50"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tIns="0" rIns="0" bIns="0" anchor="ctr"/>
          <a:lstStyle/>
          <a:p>
            <a:endParaRPr lang="en-US" sz="4100" b="0" strike="noStrike" spc="-1">
              <a:solidFill>
                <a:srgbClr val="000000"/>
              </a:solidFill>
              <a:latin typeface="Arial"/>
            </a:endParaRPr>
          </a:p>
        </p:txBody>
      </p:sp>
      <p:sp>
        <p:nvSpPr>
          <p:cNvPr id="60"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tIns="0" rIns="0" bIns="0" anchor="ctr"/>
          <a:lstStyle/>
          <a:p>
            <a:endParaRPr lang="en-US" sz="4100" b="0" strike="noStrike" spc="-1">
              <a:solidFill>
                <a:srgbClr val="000000"/>
              </a:solidFill>
              <a:latin typeface="Arial"/>
            </a:endParaRPr>
          </a:p>
        </p:txBody>
      </p:sp>
      <p:sp>
        <p:nvSpPr>
          <p:cNvPr id="62"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p:spPr>
        <p:txBody>
          <a:bodyPr lIns="0" tIns="0" rIns="0" bIns="0" anchor="ctr"/>
          <a:lstStyle/>
          <a:p>
            <a:endParaRPr lang="en-US" sz="4100" b="0" strike="noStrike" spc="-1">
              <a:solidFill>
                <a:srgbClr val="000000"/>
              </a:solidFill>
              <a:latin typeface="Arial"/>
            </a:endParaRPr>
          </a:p>
        </p:txBody>
      </p:sp>
      <p:sp>
        <p:nvSpPr>
          <p:cNvPr id="6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
        <p:nvSpPr>
          <p:cNvPr id="6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3600"/>
            <a:ext cx="8229240" cy="1144800"/>
          </a:xfrm>
          <a:prstGeom prst="rect">
            <a:avLst/>
          </a:prstGeom>
        </p:spPr>
        <p:txBody>
          <a:bodyPr lIns="0" tIns="0" rIns="0" bIns="0" anchor="ctr"/>
          <a:lstStyle/>
          <a:p>
            <a:endParaRPr lang="en-US" sz="41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7"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3600"/>
            <a:ext cx="8229240" cy="1144800"/>
          </a:xfrm>
          <a:prstGeom prst="rect">
            <a:avLst/>
          </a:prstGeom>
        </p:spPr>
        <p:txBody>
          <a:bodyPr lIns="0" tIns="0" rIns="0" bIns="0" anchor="ctr"/>
          <a:lstStyle/>
          <a:p>
            <a:endParaRPr lang="en-US" sz="4100" b="0" strike="noStrike" spc="-1">
              <a:solidFill>
                <a:srgbClr val="000000"/>
              </a:solidFill>
              <a:latin typeface="Arial"/>
            </a:endParaRPr>
          </a:p>
        </p:txBody>
      </p:sp>
      <p:sp>
        <p:nvSpPr>
          <p:cNvPr id="6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
        <p:nvSpPr>
          <p:cNvPr id="7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
        <p:nvSpPr>
          <p:cNvPr id="71"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lstStyle/>
          <a:p>
            <a:endParaRPr lang="en-US" sz="4100" b="0" strike="noStrike" spc="-1">
              <a:solidFill>
                <a:srgbClr val="000000"/>
              </a:solidFill>
              <a:latin typeface="Arial"/>
            </a:endParaRPr>
          </a:p>
        </p:txBody>
      </p:sp>
      <p:sp>
        <p:nvSpPr>
          <p:cNvPr id="16"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4800"/>
          </a:xfrm>
          <a:prstGeom prst="rect">
            <a:avLst/>
          </a:prstGeom>
        </p:spPr>
        <p:txBody>
          <a:bodyPr lIns="0" tIns="0" rIns="0" bIns="0" anchor="ctr"/>
          <a:lstStyle/>
          <a:p>
            <a:endParaRPr lang="en-US" sz="4100" b="0" strike="noStrike" spc="-1">
              <a:solidFill>
                <a:srgbClr val="000000"/>
              </a:solidFill>
              <a:latin typeface="Arial"/>
            </a:endParaRPr>
          </a:p>
        </p:txBody>
      </p:sp>
      <p:sp>
        <p:nvSpPr>
          <p:cNvPr id="7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
        <p:nvSpPr>
          <p:cNvPr id="7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
        <p:nvSpPr>
          <p:cNvPr id="75"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tIns="0" rIns="0" bIns="0" anchor="ctr"/>
          <a:lstStyle/>
          <a:p>
            <a:endParaRPr lang="en-US" sz="4100" b="0" strike="noStrike" spc="-1">
              <a:solidFill>
                <a:srgbClr val="000000"/>
              </a:solidFill>
              <a:latin typeface="Arial"/>
            </a:endParaRPr>
          </a:p>
        </p:txBody>
      </p:sp>
      <p:sp>
        <p:nvSpPr>
          <p:cNvPr id="7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
        <p:nvSpPr>
          <p:cNvPr id="7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
        <p:nvSpPr>
          <p:cNvPr id="79"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3600"/>
            <a:ext cx="8229240" cy="1144800"/>
          </a:xfrm>
          <a:prstGeom prst="rect">
            <a:avLst/>
          </a:prstGeom>
        </p:spPr>
        <p:txBody>
          <a:bodyPr lIns="0" tIns="0" rIns="0" bIns="0" anchor="ctr"/>
          <a:lstStyle/>
          <a:p>
            <a:endParaRPr lang="en-US" sz="4100" b="0" strike="noStrike" spc="-1">
              <a:solidFill>
                <a:srgbClr val="000000"/>
              </a:solidFill>
              <a:latin typeface="Arial"/>
            </a:endParaRPr>
          </a:p>
        </p:txBody>
      </p:sp>
      <p:sp>
        <p:nvSpPr>
          <p:cNvPr id="81"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
        <p:nvSpPr>
          <p:cNvPr id="82"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3600"/>
            <a:ext cx="8229240" cy="1144800"/>
          </a:xfrm>
          <a:prstGeom prst="rect">
            <a:avLst/>
          </a:prstGeom>
        </p:spPr>
        <p:txBody>
          <a:bodyPr lIns="0" tIns="0" rIns="0" bIns="0" anchor="ctr"/>
          <a:lstStyle/>
          <a:p>
            <a:endParaRPr lang="en-US" sz="4100" b="0" strike="noStrike" spc="-1">
              <a:solidFill>
                <a:srgbClr val="000000"/>
              </a:solidFill>
              <a:latin typeface="Arial"/>
            </a:endParaRPr>
          </a:p>
        </p:txBody>
      </p:sp>
      <p:sp>
        <p:nvSpPr>
          <p:cNvPr id="8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
        <p:nvSpPr>
          <p:cNvPr id="8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
        <p:nvSpPr>
          <p:cNvPr id="86"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
        <p:nvSpPr>
          <p:cNvPr id="87"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73600"/>
            <a:ext cx="8229240" cy="1144800"/>
          </a:xfrm>
          <a:prstGeom prst="rect">
            <a:avLst/>
          </a:prstGeom>
        </p:spPr>
        <p:txBody>
          <a:bodyPr lIns="0" tIns="0" rIns="0" bIns="0" anchor="ctr"/>
          <a:lstStyle/>
          <a:p>
            <a:endParaRPr lang="en-US" sz="4100" b="0" strike="noStrike" spc="-1">
              <a:solidFill>
                <a:srgbClr val="000000"/>
              </a:solidFill>
              <a:latin typeface="Arial"/>
            </a:endParaRPr>
          </a:p>
        </p:txBody>
      </p:sp>
      <p:sp>
        <p:nvSpPr>
          <p:cNvPr id="89"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
        <p:nvSpPr>
          <p:cNvPr id="90"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
        <p:nvSpPr>
          <p:cNvPr id="91"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
        <p:nvSpPr>
          <p:cNvPr id="92"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
        <p:nvSpPr>
          <p:cNvPr id="93"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
        <p:nvSpPr>
          <p:cNvPr id="94"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p:spPr>
        <p:txBody>
          <a:bodyPr lIns="0" tIns="0" rIns="0" bIns="0" anchor="ctr"/>
          <a:lstStyle/>
          <a:p>
            <a:endParaRPr lang="en-US" sz="4100" b="0" strike="noStrike" spc="-1">
              <a:solidFill>
                <a:srgbClr val="000000"/>
              </a:solidFill>
              <a:latin typeface="Arial"/>
            </a:endParaRPr>
          </a:p>
        </p:txBody>
      </p:sp>
      <p:sp>
        <p:nvSpPr>
          <p:cNvPr id="10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273600"/>
            <a:ext cx="8229240" cy="1144800"/>
          </a:xfrm>
          <a:prstGeom prst="rect">
            <a:avLst/>
          </a:prstGeom>
        </p:spPr>
        <p:txBody>
          <a:bodyPr lIns="0" tIns="0" rIns="0" bIns="0" anchor="ctr"/>
          <a:lstStyle/>
          <a:p>
            <a:endParaRPr lang="en-US" sz="4100" b="0" strike="noStrike" spc="-1">
              <a:solidFill>
                <a:srgbClr val="000000"/>
              </a:solidFill>
              <a:latin typeface="Arial"/>
            </a:endParaRPr>
          </a:p>
        </p:txBody>
      </p:sp>
      <p:sp>
        <p:nvSpPr>
          <p:cNvPr id="107"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3600"/>
            <a:ext cx="8229240" cy="1144800"/>
          </a:xfrm>
          <a:prstGeom prst="rect">
            <a:avLst/>
          </a:prstGeom>
        </p:spPr>
        <p:txBody>
          <a:bodyPr lIns="0" tIns="0" rIns="0" bIns="0" anchor="ctr"/>
          <a:lstStyle/>
          <a:p>
            <a:endParaRPr lang="en-US" sz="4100" b="0" strike="noStrike" spc="-1">
              <a:solidFill>
                <a:srgbClr val="000000"/>
              </a:solidFill>
              <a:latin typeface="Arial"/>
            </a:endParaRPr>
          </a:p>
        </p:txBody>
      </p:sp>
      <p:sp>
        <p:nvSpPr>
          <p:cNvPr id="10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
        <p:nvSpPr>
          <p:cNvPr id="11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3600"/>
            <a:ext cx="8229240" cy="1144800"/>
          </a:xfrm>
          <a:prstGeom prst="rect">
            <a:avLst/>
          </a:prstGeom>
        </p:spPr>
        <p:txBody>
          <a:bodyPr lIns="0" tIns="0" rIns="0" bIns="0" anchor="ctr"/>
          <a:lstStyle/>
          <a:p>
            <a:endParaRPr lang="en-US" sz="41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4800"/>
          </a:xfrm>
          <a:prstGeom prst="rect">
            <a:avLst/>
          </a:prstGeom>
        </p:spPr>
        <p:txBody>
          <a:bodyPr lIns="0" tIns="0" rIns="0" bIns="0" anchor="ctr"/>
          <a:lstStyle/>
          <a:p>
            <a:endParaRPr lang="en-US" sz="4100" b="0" strike="noStrike" spc="-1">
              <a:solidFill>
                <a:srgbClr val="000000"/>
              </a:solidFill>
              <a:latin typeface="Arial"/>
            </a:endParaRPr>
          </a:p>
        </p:txBody>
      </p:sp>
      <p:sp>
        <p:nvSpPr>
          <p:cNvPr id="18"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2"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73600"/>
            <a:ext cx="8229240" cy="1144800"/>
          </a:xfrm>
          <a:prstGeom prst="rect">
            <a:avLst/>
          </a:prstGeom>
        </p:spPr>
        <p:txBody>
          <a:bodyPr lIns="0" tIns="0" rIns="0" bIns="0" anchor="ctr"/>
          <a:lstStyle/>
          <a:p>
            <a:endParaRPr lang="en-US" sz="4100" b="0" strike="noStrike" spc="-1">
              <a:solidFill>
                <a:srgbClr val="000000"/>
              </a:solidFill>
              <a:latin typeface="Arial"/>
            </a:endParaRPr>
          </a:p>
        </p:txBody>
      </p:sp>
      <p:sp>
        <p:nvSpPr>
          <p:cNvPr id="11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
        <p:nvSpPr>
          <p:cNvPr id="11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
        <p:nvSpPr>
          <p:cNvPr id="116"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3600"/>
            <a:ext cx="8229240" cy="1144800"/>
          </a:xfrm>
          <a:prstGeom prst="rect">
            <a:avLst/>
          </a:prstGeom>
        </p:spPr>
        <p:txBody>
          <a:bodyPr lIns="0" tIns="0" rIns="0" bIns="0" anchor="ctr"/>
          <a:lstStyle/>
          <a:p>
            <a:endParaRPr lang="en-US" sz="4100" b="0" strike="noStrike" spc="-1">
              <a:solidFill>
                <a:srgbClr val="000000"/>
              </a:solidFill>
              <a:latin typeface="Arial"/>
            </a:endParaRPr>
          </a:p>
        </p:txBody>
      </p:sp>
      <p:sp>
        <p:nvSpPr>
          <p:cNvPr id="118"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
        <p:nvSpPr>
          <p:cNvPr id="11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
        <p:nvSpPr>
          <p:cNvPr id="120"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273600"/>
            <a:ext cx="8229240" cy="1144800"/>
          </a:xfrm>
          <a:prstGeom prst="rect">
            <a:avLst/>
          </a:prstGeom>
        </p:spPr>
        <p:txBody>
          <a:bodyPr lIns="0" tIns="0" rIns="0" bIns="0" anchor="ctr"/>
          <a:lstStyle/>
          <a:p>
            <a:endParaRPr lang="en-US" sz="4100" b="0" strike="noStrike" spc="-1">
              <a:solidFill>
                <a:srgbClr val="000000"/>
              </a:solidFill>
              <a:latin typeface="Arial"/>
            </a:endParaRPr>
          </a:p>
        </p:txBody>
      </p:sp>
      <p:sp>
        <p:nvSpPr>
          <p:cNvPr id="12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
        <p:nvSpPr>
          <p:cNvPr id="12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
        <p:nvSpPr>
          <p:cNvPr id="124"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273600"/>
            <a:ext cx="8229240" cy="1144800"/>
          </a:xfrm>
          <a:prstGeom prst="rect">
            <a:avLst/>
          </a:prstGeom>
        </p:spPr>
        <p:txBody>
          <a:bodyPr lIns="0" tIns="0" rIns="0" bIns="0" anchor="ctr"/>
          <a:lstStyle/>
          <a:p>
            <a:endParaRPr lang="en-US" sz="4100" b="0" strike="noStrike" spc="-1">
              <a:solidFill>
                <a:srgbClr val="000000"/>
              </a:solidFill>
              <a:latin typeface="Arial"/>
            </a:endParaRPr>
          </a:p>
        </p:txBody>
      </p:sp>
      <p:sp>
        <p:nvSpPr>
          <p:cNvPr id="126"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
        <p:nvSpPr>
          <p:cNvPr id="127"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457200" y="273600"/>
            <a:ext cx="8229240" cy="1144800"/>
          </a:xfrm>
          <a:prstGeom prst="rect">
            <a:avLst/>
          </a:prstGeom>
        </p:spPr>
        <p:txBody>
          <a:bodyPr lIns="0" tIns="0" rIns="0" bIns="0" anchor="ctr"/>
          <a:lstStyle/>
          <a:p>
            <a:endParaRPr lang="en-US" sz="4100" b="0" strike="noStrike" spc="-1">
              <a:solidFill>
                <a:srgbClr val="000000"/>
              </a:solidFill>
              <a:latin typeface="Arial"/>
            </a:endParaRPr>
          </a:p>
        </p:txBody>
      </p:sp>
      <p:sp>
        <p:nvSpPr>
          <p:cNvPr id="12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
        <p:nvSpPr>
          <p:cNvPr id="13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
        <p:nvSpPr>
          <p:cNvPr id="131"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
        <p:nvSpPr>
          <p:cNvPr id="132"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457200" y="273600"/>
            <a:ext cx="8229240" cy="1144800"/>
          </a:xfrm>
          <a:prstGeom prst="rect">
            <a:avLst/>
          </a:prstGeom>
        </p:spPr>
        <p:txBody>
          <a:bodyPr lIns="0" tIns="0" rIns="0" bIns="0" anchor="ctr"/>
          <a:lstStyle/>
          <a:p>
            <a:endParaRPr lang="en-US" sz="4100" b="0" strike="noStrike" spc="-1">
              <a:solidFill>
                <a:srgbClr val="000000"/>
              </a:solidFill>
              <a:latin typeface="Arial"/>
            </a:endParaRPr>
          </a:p>
        </p:txBody>
      </p:sp>
      <p:sp>
        <p:nvSpPr>
          <p:cNvPr id="134"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
        <p:nvSpPr>
          <p:cNvPr id="135"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
        <p:nvSpPr>
          <p:cNvPr id="136"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
        <p:nvSpPr>
          <p:cNvPr id="137"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
        <p:nvSpPr>
          <p:cNvPr id="138"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
        <p:nvSpPr>
          <p:cNvPr id="139"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lstStyle/>
          <a:p>
            <a:endParaRPr lang="en-US" sz="4100" b="0" strike="noStrike" spc="-1">
              <a:solidFill>
                <a:srgbClr val="000000"/>
              </a:solidFill>
              <a:latin typeface="Arial"/>
            </a:endParaRPr>
          </a:p>
        </p:txBody>
      </p:sp>
      <p:sp>
        <p:nvSpPr>
          <p:cNvPr id="2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
        <p:nvSpPr>
          <p:cNvPr id="2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p:spPr>
        <p:txBody>
          <a:bodyPr lIns="0" tIns="0" rIns="0" bIns="0" anchor="ctr"/>
          <a:lstStyle/>
          <a:p>
            <a:endParaRPr lang="en-US" sz="41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3"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4800"/>
          </a:xfrm>
          <a:prstGeom prst="rect">
            <a:avLst/>
          </a:prstGeom>
        </p:spPr>
        <p:txBody>
          <a:bodyPr lIns="0" tIns="0" rIns="0" bIns="0" anchor="ctr"/>
          <a:lstStyle/>
          <a:p>
            <a:endParaRPr lang="en-US" sz="4100" b="0" strike="noStrike" spc="-1">
              <a:solidFill>
                <a:srgbClr val="000000"/>
              </a:solidFill>
              <a:latin typeface="Arial"/>
            </a:endParaRPr>
          </a:p>
        </p:txBody>
      </p:sp>
      <p:sp>
        <p:nvSpPr>
          <p:cNvPr id="2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
        <p:nvSpPr>
          <p:cNvPr id="2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
        <p:nvSpPr>
          <p:cNvPr id="2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3600"/>
            <a:ext cx="8229240" cy="1144800"/>
          </a:xfrm>
          <a:prstGeom prst="rect">
            <a:avLst/>
          </a:prstGeom>
        </p:spPr>
        <p:txBody>
          <a:bodyPr lIns="0" tIns="0" rIns="0" bIns="0" anchor="ctr"/>
          <a:lstStyle/>
          <a:p>
            <a:endParaRPr lang="en-US" sz="4100" b="0" strike="noStrike" spc="-1">
              <a:solidFill>
                <a:srgbClr val="000000"/>
              </a:solidFill>
              <a:latin typeface="Arial"/>
            </a:endParaRPr>
          </a:p>
        </p:txBody>
      </p:sp>
      <p:sp>
        <p:nvSpPr>
          <p:cNvPr id="2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
        <p:nvSpPr>
          <p:cNvPr id="3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
        <p:nvSpPr>
          <p:cNvPr id="31"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4800"/>
          </a:xfrm>
          <a:prstGeom prst="rect">
            <a:avLst/>
          </a:prstGeom>
        </p:spPr>
        <p:txBody>
          <a:bodyPr lIns="0" tIns="0" rIns="0" bIns="0" anchor="ctr"/>
          <a:lstStyle/>
          <a:p>
            <a:endParaRPr lang="en-US" sz="4100" b="0" strike="noStrike" spc="-1">
              <a:solidFill>
                <a:srgbClr val="000000"/>
              </a:solidFill>
              <a:latin typeface="Arial"/>
            </a:endParaRPr>
          </a:p>
        </p:txBody>
      </p:sp>
      <p:sp>
        <p:nvSpPr>
          <p:cNvPr id="3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
        <p:nvSpPr>
          <p:cNvPr id="3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
        <p:nvSpPr>
          <p:cNvPr id="35"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2700" b="0" strike="noStrike" spc="-1">
              <a:solidFill>
                <a:srgbClr val="000000"/>
              </a:solidFill>
              <a:latin typeface="Lucida Sans Unicode"/>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 name="CustomShape 1" hidden="1"/>
          <p:cNvSpPr/>
          <p:nvPr/>
        </p:nvSpPr>
        <p:spPr>
          <a:xfrm>
            <a:off x="500040" y="5945040"/>
            <a:ext cx="4939920" cy="920520"/>
          </a:xfrm>
          <a:custGeom>
            <a:avLst/>
            <a:gdLst/>
            <a:ahLst/>
            <a:cxnLst/>
            <a:rect l="l" t="t" r="r" b="b"/>
            <a:pathLst>
              <a:path w="7485" h="337">
                <a:moveTo>
                  <a:pt x="0" y="2"/>
                </a:moveTo>
                <a:lnTo>
                  <a:pt x="7485" y="337"/>
                </a:lnTo>
                <a:lnTo>
                  <a:pt x="5558" y="337"/>
                </a:lnTo>
                <a:lnTo>
                  <a:pt x="1" y="0"/>
                </a:lnTo>
              </a:path>
            </a:pathLst>
          </a:custGeom>
          <a:solidFill>
            <a:schemeClr val="accent1">
              <a:tint val="65000"/>
              <a:satMod val="115000"/>
              <a:alpha val="40000"/>
            </a:schemeClr>
          </a:solidFill>
          <a:ln w="9360">
            <a:noFill/>
          </a:ln>
        </p:spPr>
        <p:style>
          <a:lnRef idx="0">
            <a:scrgbClr r="0" g="0" b="0"/>
          </a:lnRef>
          <a:fillRef idx="0">
            <a:scrgbClr r="0" g="0" b="0"/>
          </a:fillRef>
          <a:effectRef idx="0">
            <a:scrgbClr r="0" g="0" b="0"/>
          </a:effectRef>
          <a:fontRef idx="minor"/>
        </p:style>
      </p:sp>
      <p:sp>
        <p:nvSpPr>
          <p:cNvPr id="16" name="CustomShape 2" hidden="1"/>
          <p:cNvSpPr/>
          <p:nvPr/>
        </p:nvSpPr>
        <p:spPr>
          <a:xfrm>
            <a:off x="485640" y="5938920"/>
            <a:ext cx="3690720" cy="933120"/>
          </a:xfrm>
          <a:custGeom>
            <a:avLst/>
            <a:gdLst/>
            <a:ahLst/>
            <a:cxnLst/>
            <a:rect l="l" t="t" r="r" b="b"/>
            <a:pathLst>
              <a:path w="5591" h="588">
                <a:moveTo>
                  <a:pt x="0" y="0"/>
                </a:moveTo>
                <a:lnTo>
                  <a:pt x="5591" y="585"/>
                </a:lnTo>
                <a:lnTo>
                  <a:pt x="4415" y="588"/>
                </a:lnTo>
                <a:lnTo>
                  <a:pt x="12" y="4"/>
                </a:lnTo>
              </a:path>
            </a:pathLst>
          </a:custGeom>
          <a:solidFill>
            <a:srgbClr val="000000"/>
          </a:solidFill>
          <a:ln>
            <a:noFill/>
          </a:ln>
        </p:spPr>
        <p:style>
          <a:lnRef idx="0">
            <a:scrgbClr r="0" g="0" b="0"/>
          </a:lnRef>
          <a:fillRef idx="0">
            <a:scrgbClr r="0" g="0" b="0"/>
          </a:fillRef>
          <a:effectRef idx="0">
            <a:scrgbClr r="0" g="0" b="0"/>
          </a:effectRef>
          <a:fontRef idx="minor"/>
        </p:style>
      </p:sp>
      <p:sp>
        <p:nvSpPr>
          <p:cNvPr id="2" name="CustomShape 3" hidden="1"/>
          <p:cNvSpPr/>
          <p:nvPr/>
        </p:nvSpPr>
        <p:spPr>
          <a:xfrm>
            <a:off x="-6120" y="5791320"/>
            <a:ext cx="3402000" cy="1080360"/>
          </a:xfrm>
          <a:prstGeom prst="rtTriangle">
            <a:avLst/>
          </a:prstGeom>
          <a:blipFill rotWithShape="0">
            <a:blip r:embed="rId14">
              <a:alphaModFix amt="50000"/>
            </a:blip>
            <a:tile/>
          </a:blipFill>
          <a:ln w="12600">
            <a:noFill/>
          </a:ln>
          <a:effectLst>
            <a:outerShdw blurRad="50800" dist="38100" dir="5400000" rotWithShape="0">
              <a:srgbClr val="000000">
                <a:alpha val="35000"/>
              </a:srgbClr>
            </a:outerShdw>
          </a:effectLst>
        </p:spPr>
        <p:style>
          <a:lnRef idx="3">
            <a:schemeClr val="lt1"/>
          </a:lnRef>
          <a:fillRef idx="1">
            <a:schemeClr val="accent1"/>
          </a:fillRef>
          <a:effectRef idx="1">
            <a:schemeClr val="accent1"/>
          </a:effectRef>
          <a:fontRef idx="minor"/>
        </p:style>
      </p:sp>
      <p:sp>
        <p:nvSpPr>
          <p:cNvPr id="3" name="Line 4"/>
          <p:cNvSpPr/>
          <p:nvPr/>
        </p:nvSpPr>
        <p:spPr>
          <a:xfrm>
            <a:off x="-9000" y="5787720"/>
            <a:ext cx="3405240" cy="1084320"/>
          </a:xfrm>
          <a:prstGeom prst="line">
            <a:avLst/>
          </a:prstGeom>
          <a:ln w="12240">
            <a:solidFill>
              <a:srgbClr val="196F85"/>
            </a:solidFill>
            <a:miter/>
          </a:ln>
        </p:spPr>
        <p:style>
          <a:lnRef idx="2">
            <a:schemeClr val="accent1"/>
          </a:lnRef>
          <a:fillRef idx="0">
            <a:schemeClr val="accent1"/>
          </a:fillRef>
          <a:effectRef idx="1">
            <a:schemeClr val="accent1"/>
          </a:effectRef>
          <a:fontRef idx="minor"/>
        </p:style>
      </p:sp>
      <p:sp>
        <p:nvSpPr>
          <p:cNvPr id="4" name="CustomShape 5"/>
          <p:cNvSpPr/>
          <p:nvPr/>
        </p:nvSpPr>
        <p:spPr>
          <a:xfrm>
            <a:off x="0" y="4664160"/>
            <a:ext cx="9150120" cy="360"/>
          </a:xfrm>
          <a:prstGeom prst="rtTriangle">
            <a:avLst/>
          </a:prstGeom>
          <a:gradFill rotWithShape="0">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a:gradFill>
          <a:ln w="12600">
            <a:noFill/>
          </a:ln>
          <a:effectLst>
            <a:outerShdw blurRad="50800" dist="38100" dir="5400000" rotWithShape="0">
              <a:srgbClr val="000000">
                <a:alpha val="35000"/>
              </a:srgbClr>
            </a:outerShdw>
          </a:effectLst>
        </p:spPr>
        <p:style>
          <a:lnRef idx="3">
            <a:schemeClr val="lt1"/>
          </a:lnRef>
          <a:fillRef idx="1">
            <a:schemeClr val="accent1"/>
          </a:fillRef>
          <a:effectRef idx="1">
            <a:schemeClr val="accent1"/>
          </a:effectRef>
          <a:fontRef idx="minor"/>
        </p:style>
      </p:sp>
      <p:grpSp>
        <p:nvGrpSpPr>
          <p:cNvPr id="5" name="Group 6"/>
          <p:cNvGrpSpPr/>
          <p:nvPr/>
        </p:nvGrpSpPr>
        <p:grpSpPr>
          <a:xfrm>
            <a:off x="-2880" y="4952880"/>
            <a:ext cx="9146880" cy="1911240"/>
            <a:chOff x="-2880" y="4952880"/>
            <a:chExt cx="9146880" cy="1911240"/>
          </a:xfrm>
        </p:grpSpPr>
        <p:sp>
          <p:nvSpPr>
            <p:cNvPr id="6" name="CustomShape 7"/>
            <p:cNvSpPr/>
            <p:nvPr/>
          </p:nvSpPr>
          <p:spPr>
            <a:xfrm>
              <a:off x="1687680" y="4952880"/>
              <a:ext cx="7455960" cy="487080"/>
            </a:xfrm>
            <a:custGeom>
              <a:avLst/>
              <a:gdLst/>
              <a:ahLst/>
              <a:cxnLst/>
              <a:rect l="l" t="t" r="r" b="b"/>
              <a:pathLst>
                <a:path w="4697" h="367">
                  <a:moveTo>
                    <a:pt x="4697" y="0"/>
                  </a:moveTo>
                  <a:lnTo>
                    <a:pt x="4697" y="367"/>
                  </a:lnTo>
                  <a:lnTo>
                    <a:pt x="0" y="218"/>
                  </a:lnTo>
                  <a:lnTo>
                    <a:pt x="4697" y="0"/>
                  </a:lnTo>
                  <a:close/>
                </a:path>
              </a:pathLst>
            </a:custGeom>
            <a:solidFill>
              <a:schemeClr val="accent1">
                <a:tint val="65000"/>
                <a:satMod val="115000"/>
                <a:alpha val="40000"/>
              </a:schemeClr>
            </a:solidFill>
            <a:ln w="9360">
              <a:noFill/>
            </a:ln>
          </p:spPr>
          <p:style>
            <a:lnRef idx="0">
              <a:scrgbClr r="0" g="0" b="0"/>
            </a:lnRef>
            <a:fillRef idx="0">
              <a:scrgbClr r="0" g="0" b="0"/>
            </a:fillRef>
            <a:effectRef idx="0">
              <a:scrgbClr r="0" g="0" b="0"/>
            </a:effectRef>
            <a:fontRef idx="minor"/>
          </p:style>
        </p:sp>
        <p:sp>
          <p:nvSpPr>
            <p:cNvPr id="7" name="CustomShape 8"/>
            <p:cNvSpPr/>
            <p:nvPr/>
          </p:nvSpPr>
          <p:spPr>
            <a:xfrm>
              <a:off x="36360" y="5237280"/>
              <a:ext cx="9107280" cy="788760"/>
            </a:xfrm>
            <a:custGeom>
              <a:avLst/>
              <a:gdLst/>
              <a:ahLst/>
              <a:cxnLst/>
              <a:rect l="l" t="t" r="r" b="b"/>
              <a:pathLst>
                <a:path w="5760" h="528">
                  <a:moveTo>
                    <a:pt x="0" y="0"/>
                  </a:moveTo>
                  <a:lnTo>
                    <a:pt x="5760" y="0"/>
                  </a:lnTo>
                  <a:lnTo>
                    <a:pt x="5760" y="528"/>
                  </a:lnTo>
                  <a:lnTo>
                    <a:pt x="48" y="0"/>
                  </a:lnTo>
                </a:path>
              </a:pathLst>
            </a:custGeom>
            <a:solidFill>
              <a:srgbClr val="000000"/>
            </a:solidFill>
            <a:ln>
              <a:noFill/>
            </a:ln>
          </p:spPr>
          <p:style>
            <a:lnRef idx="0">
              <a:scrgbClr r="0" g="0" b="0"/>
            </a:lnRef>
            <a:fillRef idx="0">
              <a:scrgbClr r="0" g="0" b="0"/>
            </a:fillRef>
            <a:effectRef idx="0">
              <a:scrgbClr r="0" g="0" b="0"/>
            </a:effectRef>
            <a:fontRef idx="minor"/>
          </p:style>
        </p:sp>
        <p:sp>
          <p:nvSpPr>
            <p:cNvPr id="8" name="CustomShape 9"/>
            <p:cNvSpPr/>
            <p:nvPr/>
          </p:nvSpPr>
          <p:spPr>
            <a:xfrm>
              <a:off x="720" y="5001120"/>
              <a:ext cx="9142920" cy="1863000"/>
            </a:xfrm>
            <a:custGeom>
              <a:avLst/>
              <a:gdLst/>
              <a:ahLst/>
              <a:cxnLst/>
              <a:rect l="l" t="t" r="r" b="b"/>
              <a:pathLst>
                <a:path w="5760" h="1248">
                  <a:moveTo>
                    <a:pt x="0" y="0"/>
                  </a:moveTo>
                  <a:lnTo>
                    <a:pt x="0" y="1248"/>
                  </a:lnTo>
                  <a:lnTo>
                    <a:pt x="5760" y="1248"/>
                  </a:lnTo>
                  <a:lnTo>
                    <a:pt x="5760" y="528"/>
                  </a:lnTo>
                  <a:lnTo>
                    <a:pt x="0" y="0"/>
                  </a:lnTo>
                  <a:close/>
                </a:path>
              </a:pathLst>
            </a:custGeom>
            <a:blipFill rotWithShape="0">
              <a:blip r:embed="rId14">
                <a:alphaModFix amt="50000"/>
              </a:blip>
              <a:tile/>
            </a:blipFill>
            <a:ln w="12600">
              <a:noFill/>
            </a:ln>
            <a:effectLst>
              <a:outerShdw blurRad="50800" dist="38100" dir="5400000" rotWithShape="0">
                <a:srgbClr val="000000">
                  <a:alpha val="35000"/>
                </a:srgbClr>
              </a:outerShdw>
            </a:effectLst>
          </p:spPr>
          <p:style>
            <a:lnRef idx="3">
              <a:schemeClr val="lt1"/>
            </a:lnRef>
            <a:fillRef idx="1">
              <a:schemeClr val="accent1"/>
            </a:fillRef>
            <a:effectRef idx="1">
              <a:schemeClr val="accent1"/>
            </a:effectRef>
            <a:fontRef idx="minor"/>
          </p:style>
        </p:sp>
        <p:sp>
          <p:nvSpPr>
            <p:cNvPr id="9" name="Line 10"/>
            <p:cNvSpPr/>
            <p:nvPr/>
          </p:nvSpPr>
          <p:spPr>
            <a:xfrm>
              <a:off x="-2880" y="4997520"/>
              <a:ext cx="9146880" cy="789840"/>
            </a:xfrm>
            <a:prstGeom prst="line">
              <a:avLst/>
            </a:prstGeom>
            <a:ln w="12240">
              <a:solidFill>
                <a:srgbClr val="196F85"/>
              </a:solidFill>
              <a:miter/>
            </a:ln>
          </p:spPr>
          <p:style>
            <a:lnRef idx="2">
              <a:schemeClr val="accent1"/>
            </a:lnRef>
            <a:fillRef idx="0">
              <a:schemeClr val="accent1"/>
            </a:fillRef>
            <a:effectRef idx="1">
              <a:schemeClr val="accent1"/>
            </a:effectRef>
            <a:fontRef idx="minor"/>
          </p:style>
        </p:sp>
      </p:grpSp>
      <p:sp>
        <p:nvSpPr>
          <p:cNvPr id="10" name="PlaceHolder 11"/>
          <p:cNvSpPr>
            <a:spLocks noGrp="1"/>
          </p:cNvSpPr>
          <p:nvPr>
            <p:ph type="title"/>
          </p:nvPr>
        </p:nvSpPr>
        <p:spPr>
          <a:xfrm>
            <a:off x="685800" y="1752480"/>
            <a:ext cx="7772040" cy="1829520"/>
          </a:xfrm>
          <a:prstGeom prst="rect">
            <a:avLst/>
          </a:prstGeom>
        </p:spPr>
        <p:txBody>
          <a:bodyPr lIns="90000" tIns="45000" rIns="90000" bIns="45000" anchor="b"/>
          <a:lstStyle/>
          <a:p>
            <a:pPr algn="r">
              <a:lnSpc>
                <a:spcPct val="100000"/>
              </a:lnSpc>
            </a:pPr>
            <a:r>
              <a:rPr lang="en-US" sz="4800" b="1" strike="noStrike" spc="-1">
                <a:solidFill>
                  <a:srgbClr val="464646"/>
                </a:solidFill>
                <a:latin typeface="Lucida Sans Unicode"/>
              </a:rPr>
              <a:t>Click to edit Master title style</a:t>
            </a:r>
            <a:endParaRPr lang="en-US" sz="4800" b="0" strike="noStrike" spc="-1">
              <a:solidFill>
                <a:srgbClr val="000000"/>
              </a:solidFill>
              <a:latin typeface="Arial"/>
            </a:endParaRPr>
          </a:p>
        </p:txBody>
      </p:sp>
      <p:sp>
        <p:nvSpPr>
          <p:cNvPr id="11" name="PlaceHolder 12"/>
          <p:cNvSpPr>
            <a:spLocks noGrp="1"/>
          </p:cNvSpPr>
          <p:nvPr>
            <p:ph type="dt"/>
          </p:nvPr>
        </p:nvSpPr>
        <p:spPr>
          <a:xfrm>
            <a:off x="6727680" y="6408720"/>
            <a:ext cx="1918800" cy="364680"/>
          </a:xfrm>
          <a:prstGeom prst="rect">
            <a:avLst/>
          </a:prstGeom>
        </p:spPr>
        <p:txBody>
          <a:bodyPr lIns="90000" tIns="45000" rIns="90000" bIns="45000" anchor="b"/>
          <a:lstStyle/>
          <a:p>
            <a:endParaRPr lang="en-US" sz="2400" b="0" strike="noStrike" spc="-1">
              <a:latin typeface="Times New Roman"/>
            </a:endParaRPr>
          </a:p>
        </p:txBody>
      </p:sp>
      <p:sp>
        <p:nvSpPr>
          <p:cNvPr id="12" name="PlaceHolder 13"/>
          <p:cNvSpPr>
            <a:spLocks noGrp="1"/>
          </p:cNvSpPr>
          <p:nvPr>
            <p:ph type="sldNum"/>
          </p:nvPr>
        </p:nvSpPr>
        <p:spPr>
          <a:xfrm>
            <a:off x="8647200" y="6408720"/>
            <a:ext cx="366480" cy="364680"/>
          </a:xfrm>
          <a:prstGeom prst="rect">
            <a:avLst/>
          </a:prstGeom>
        </p:spPr>
        <p:txBody>
          <a:bodyPr anchor="b"/>
          <a:lstStyle/>
          <a:p>
            <a:pPr algn="r">
              <a:lnSpc>
                <a:spcPct val="100000"/>
              </a:lnSpc>
            </a:pPr>
            <a:fld id="{44D2072A-8BE6-4C81-9D31-F86B14C9D8F3}" type="slidenum">
              <a:rPr lang="en-US" sz="1000" b="0" strike="noStrike" spc="-1">
                <a:solidFill>
                  <a:srgbClr val="FFFFFF"/>
                </a:solidFill>
                <a:latin typeface="Lucida Sans Unicode"/>
              </a:rPr>
              <a:t>‹#›</a:t>
            </a:fld>
            <a:endParaRPr lang="en-US" sz="1000" b="0" strike="noStrike" spc="-1">
              <a:latin typeface="Times New Roman"/>
            </a:endParaRPr>
          </a:p>
        </p:txBody>
      </p:sp>
      <p:sp>
        <p:nvSpPr>
          <p:cNvPr id="13" name="PlaceHolder 14"/>
          <p:cNvSpPr>
            <a:spLocks noGrp="1"/>
          </p:cNvSpPr>
          <p:nvPr>
            <p:ph type="ftr"/>
          </p:nvPr>
        </p:nvSpPr>
        <p:spPr>
          <a:xfrm>
            <a:off x="2743200" y="6408720"/>
            <a:ext cx="3987360" cy="364680"/>
          </a:xfrm>
          <a:prstGeom prst="rect">
            <a:avLst/>
          </a:prstGeom>
        </p:spPr>
        <p:txBody>
          <a:bodyPr lIns="90000" tIns="45000" rIns="90000" bIns="45000" anchor="b"/>
          <a:lstStyle/>
          <a:p>
            <a:pPr algn="r">
              <a:lnSpc>
                <a:spcPct val="100000"/>
              </a:lnSpc>
            </a:pPr>
            <a:r>
              <a:rPr lang="en-US" sz="1000" b="0" strike="noStrike" spc="-1">
                <a:solidFill>
                  <a:srgbClr val="E7F0F3"/>
                </a:solidFill>
                <a:latin typeface="Lucida Sans Unicode"/>
              </a:rPr>
              <a:t>©1992-2017 by Pearson Education, Inc. All Rights Reserved.</a:t>
            </a:r>
            <a:endParaRPr lang="en-US" sz="1000" b="0" strike="noStrike" spc="-1">
              <a:latin typeface="Times New Roman"/>
            </a:endParaRPr>
          </a:p>
        </p:txBody>
      </p:sp>
      <p:sp>
        <p:nvSpPr>
          <p:cNvPr id="14" name="PlaceHolder 1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700" b="0" strike="noStrike" spc="-1">
                <a:solidFill>
                  <a:srgbClr val="000000"/>
                </a:solidFill>
                <a:latin typeface="Lucida Sans Unicode"/>
              </a:rPr>
              <a:t>Click to edit the outline text format</a:t>
            </a:r>
          </a:p>
          <a:p>
            <a:pPr marL="864000" lvl="1" indent="-324000">
              <a:spcBef>
                <a:spcPts val="1134"/>
              </a:spcBef>
              <a:buClr>
                <a:srgbClr val="000000"/>
              </a:buClr>
              <a:buSzPct val="75000"/>
              <a:buFont typeface="Symbol" charset="2"/>
              <a:buChar char=""/>
            </a:pPr>
            <a:r>
              <a:rPr lang="en-US" sz="2100" b="0" strike="noStrike" spc="-1">
                <a:solidFill>
                  <a:srgbClr val="000000"/>
                </a:solidFill>
                <a:latin typeface="Lucida Sans Unicode"/>
              </a:rPr>
              <a:t>Second Outline Level</a:t>
            </a:r>
          </a:p>
          <a:p>
            <a:pPr marL="1296000" lvl="2" indent="-288000">
              <a:spcBef>
                <a:spcPts val="850"/>
              </a:spcBef>
              <a:buClr>
                <a:srgbClr val="000000"/>
              </a:buClr>
              <a:buSzPct val="45000"/>
              <a:buFont typeface="Wingdings" charset="2"/>
              <a:buChar char=""/>
            </a:pPr>
            <a:r>
              <a:rPr lang="en-US" sz="1900" b="0" strike="noStrike" spc="-1">
                <a:solidFill>
                  <a:srgbClr val="000000"/>
                </a:solidFill>
                <a:latin typeface="Lucida Sans Unicode"/>
              </a:rPr>
              <a:t>Third Outline Level</a:t>
            </a:r>
          </a:p>
          <a:p>
            <a:pPr marL="1728000" lvl="3" indent="-216000">
              <a:spcBef>
                <a:spcPts val="567"/>
              </a:spcBef>
              <a:buClr>
                <a:srgbClr val="000000"/>
              </a:buClr>
              <a:buSzPct val="75000"/>
              <a:buFont typeface="Symbol" charset="2"/>
              <a:buChar char=""/>
            </a:pPr>
            <a:r>
              <a:rPr lang="en-US" sz="1900" b="0" strike="noStrike" spc="-1">
                <a:solidFill>
                  <a:srgbClr val="000000"/>
                </a:solidFill>
                <a:latin typeface="Lucida Sans Unicode"/>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Lucida Sans Unicode"/>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Lucida Sans Unicode"/>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Lucida Sans Unicode"/>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 name="CustomShape 1"/>
          <p:cNvSpPr/>
          <p:nvPr/>
        </p:nvSpPr>
        <p:spPr>
          <a:xfrm>
            <a:off x="500040" y="5945040"/>
            <a:ext cx="4939920" cy="920520"/>
          </a:xfrm>
          <a:custGeom>
            <a:avLst/>
            <a:gdLst/>
            <a:ahLst/>
            <a:cxnLst/>
            <a:rect l="l" t="t" r="r" b="b"/>
            <a:pathLst>
              <a:path w="7485" h="337">
                <a:moveTo>
                  <a:pt x="0" y="2"/>
                </a:moveTo>
                <a:lnTo>
                  <a:pt x="7485" y="337"/>
                </a:lnTo>
                <a:lnTo>
                  <a:pt x="5558" y="337"/>
                </a:lnTo>
                <a:lnTo>
                  <a:pt x="1" y="0"/>
                </a:lnTo>
              </a:path>
            </a:pathLst>
          </a:custGeom>
          <a:solidFill>
            <a:schemeClr val="accent1">
              <a:tint val="65000"/>
              <a:satMod val="115000"/>
              <a:alpha val="40000"/>
            </a:schemeClr>
          </a:solidFill>
          <a:ln w="9360">
            <a:noFill/>
          </a:ln>
        </p:spPr>
        <p:style>
          <a:lnRef idx="0">
            <a:scrgbClr r="0" g="0" b="0"/>
          </a:lnRef>
          <a:fillRef idx="0">
            <a:scrgbClr r="0" g="0" b="0"/>
          </a:fillRef>
          <a:effectRef idx="0">
            <a:scrgbClr r="0" g="0" b="0"/>
          </a:effectRef>
          <a:fontRef idx="minor"/>
        </p:style>
      </p:sp>
      <p:sp>
        <p:nvSpPr>
          <p:cNvPr id="52" name="CustomShape 2"/>
          <p:cNvSpPr/>
          <p:nvPr/>
        </p:nvSpPr>
        <p:spPr>
          <a:xfrm>
            <a:off x="485640" y="5938920"/>
            <a:ext cx="3690720" cy="933120"/>
          </a:xfrm>
          <a:custGeom>
            <a:avLst/>
            <a:gdLst/>
            <a:ahLst/>
            <a:cxnLst/>
            <a:rect l="l" t="t" r="r" b="b"/>
            <a:pathLst>
              <a:path w="5591" h="588">
                <a:moveTo>
                  <a:pt x="0" y="0"/>
                </a:moveTo>
                <a:lnTo>
                  <a:pt x="5591" y="585"/>
                </a:lnTo>
                <a:lnTo>
                  <a:pt x="4415" y="588"/>
                </a:lnTo>
                <a:lnTo>
                  <a:pt x="12" y="4"/>
                </a:lnTo>
              </a:path>
            </a:pathLst>
          </a:custGeom>
          <a:solidFill>
            <a:srgbClr val="000000"/>
          </a:solidFill>
          <a:ln>
            <a:noFill/>
          </a:ln>
        </p:spPr>
        <p:style>
          <a:lnRef idx="0">
            <a:scrgbClr r="0" g="0" b="0"/>
          </a:lnRef>
          <a:fillRef idx="0">
            <a:scrgbClr r="0" g="0" b="0"/>
          </a:fillRef>
          <a:effectRef idx="0">
            <a:scrgbClr r="0" g="0" b="0"/>
          </a:effectRef>
          <a:fontRef idx="minor"/>
        </p:style>
      </p:sp>
      <p:sp>
        <p:nvSpPr>
          <p:cNvPr id="53" name="CustomShape 3"/>
          <p:cNvSpPr/>
          <p:nvPr/>
        </p:nvSpPr>
        <p:spPr>
          <a:xfrm>
            <a:off x="-6120" y="5791320"/>
            <a:ext cx="3402000" cy="1080360"/>
          </a:xfrm>
          <a:prstGeom prst="rtTriangle">
            <a:avLst/>
          </a:prstGeom>
          <a:blipFill rotWithShape="0">
            <a:blip r:embed="rId14">
              <a:alphaModFix amt="50000"/>
            </a:blip>
            <a:tile/>
          </a:blipFill>
          <a:ln w="12600">
            <a:noFill/>
          </a:ln>
          <a:effectLst>
            <a:outerShdw blurRad="50800" dist="38100" dir="5400000" rotWithShape="0">
              <a:srgbClr val="000000">
                <a:alpha val="35000"/>
              </a:srgbClr>
            </a:outerShdw>
          </a:effectLst>
        </p:spPr>
        <p:style>
          <a:lnRef idx="3">
            <a:schemeClr val="lt1"/>
          </a:lnRef>
          <a:fillRef idx="1">
            <a:schemeClr val="accent1"/>
          </a:fillRef>
          <a:effectRef idx="1">
            <a:schemeClr val="accent1"/>
          </a:effectRef>
          <a:fontRef idx="minor"/>
        </p:style>
      </p:sp>
      <p:sp>
        <p:nvSpPr>
          <p:cNvPr id="54" name="Line 4"/>
          <p:cNvSpPr/>
          <p:nvPr/>
        </p:nvSpPr>
        <p:spPr>
          <a:xfrm>
            <a:off x="-9000" y="5787720"/>
            <a:ext cx="3405240" cy="1084320"/>
          </a:xfrm>
          <a:prstGeom prst="line">
            <a:avLst/>
          </a:prstGeom>
          <a:ln w="12240">
            <a:solidFill>
              <a:srgbClr val="196F85"/>
            </a:solidFill>
            <a:miter/>
          </a:ln>
        </p:spPr>
        <p:style>
          <a:lnRef idx="2">
            <a:schemeClr val="accent1"/>
          </a:lnRef>
          <a:fillRef idx="0">
            <a:schemeClr val="accent1"/>
          </a:fillRef>
          <a:effectRef idx="1">
            <a:schemeClr val="accent1"/>
          </a:effectRef>
          <a:fontRef idx="minor"/>
        </p:style>
      </p:sp>
      <p:sp>
        <p:nvSpPr>
          <p:cNvPr id="55" name="PlaceHolder 5"/>
          <p:cNvSpPr>
            <a:spLocks noGrp="1"/>
          </p:cNvSpPr>
          <p:nvPr>
            <p:ph type="ftr"/>
          </p:nvPr>
        </p:nvSpPr>
        <p:spPr>
          <a:xfrm>
            <a:off x="3962520" y="6408720"/>
            <a:ext cx="4684320" cy="364680"/>
          </a:xfrm>
          <a:prstGeom prst="rect">
            <a:avLst/>
          </a:prstGeom>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
        <p:nvSpPr>
          <p:cNvPr id="56" name="PlaceHolder 6"/>
          <p:cNvSpPr>
            <a:spLocks noGrp="1"/>
          </p:cNvSpPr>
          <p:nvPr>
            <p:ph type="sldNum"/>
          </p:nvPr>
        </p:nvSpPr>
        <p:spPr>
          <a:xfrm>
            <a:off x="8647200" y="6408720"/>
            <a:ext cx="366480" cy="364680"/>
          </a:xfrm>
          <a:prstGeom prst="rect">
            <a:avLst/>
          </a:prstGeom>
        </p:spPr>
        <p:txBody>
          <a:bodyPr anchor="b"/>
          <a:lstStyle/>
          <a:p>
            <a:pPr algn="r">
              <a:lnSpc>
                <a:spcPct val="100000"/>
              </a:lnSpc>
            </a:pPr>
            <a:fld id="{F758FA25-9BA2-4C65-A173-66D55DA449E2}" type="slidenum">
              <a:rPr lang="en-US" sz="1000" b="0" strike="noStrike" spc="-1">
                <a:solidFill>
                  <a:srgbClr val="000000"/>
                </a:solidFill>
                <a:latin typeface="Lucida Sans Unicode"/>
              </a:rPr>
              <a:t>‹#›</a:t>
            </a:fld>
            <a:endParaRPr lang="en-US" sz="1000" b="0" strike="noStrike" spc="-1">
              <a:latin typeface="Times New Roman"/>
            </a:endParaRPr>
          </a:p>
        </p:txBody>
      </p:sp>
      <p:sp>
        <p:nvSpPr>
          <p:cNvPr id="57" name="PlaceHolder 7"/>
          <p:cNvSpPr>
            <a:spLocks noGrp="1"/>
          </p:cNvSpPr>
          <p:nvPr>
            <p:ph type="title"/>
          </p:nvPr>
        </p:nvSpPr>
        <p:spPr>
          <a:xfrm>
            <a:off x="457200" y="273600"/>
            <a:ext cx="8229240" cy="1144800"/>
          </a:xfrm>
          <a:prstGeom prst="rect">
            <a:avLst/>
          </a:prstGeom>
        </p:spPr>
        <p:txBody>
          <a:bodyPr lIns="0" tIns="0" rIns="0" bIns="0" anchor="ctr"/>
          <a:lstStyle/>
          <a:p>
            <a:r>
              <a:rPr lang="en-US" sz="4100" b="0" strike="noStrike" spc="-1">
                <a:solidFill>
                  <a:srgbClr val="000000"/>
                </a:solidFill>
                <a:latin typeface="Arial"/>
              </a:rPr>
              <a:t>Click to edit the title text format</a:t>
            </a:r>
          </a:p>
        </p:txBody>
      </p:sp>
      <p:sp>
        <p:nvSpPr>
          <p:cNvPr id="58" name="PlaceHolder 8"/>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700" b="0" strike="noStrike" spc="-1">
                <a:solidFill>
                  <a:srgbClr val="000000"/>
                </a:solidFill>
                <a:latin typeface="Lucida Sans Unicode"/>
              </a:rPr>
              <a:t>Click to edit the outline text format</a:t>
            </a:r>
          </a:p>
          <a:p>
            <a:pPr marL="864000" lvl="1" indent="-324000">
              <a:spcBef>
                <a:spcPts val="1134"/>
              </a:spcBef>
              <a:buClr>
                <a:srgbClr val="000000"/>
              </a:buClr>
              <a:buSzPct val="75000"/>
              <a:buFont typeface="Symbol" charset="2"/>
              <a:buChar char=""/>
            </a:pPr>
            <a:r>
              <a:rPr lang="en-US" sz="2100" b="0" strike="noStrike" spc="-1">
                <a:solidFill>
                  <a:srgbClr val="000000"/>
                </a:solidFill>
                <a:latin typeface="Lucida Sans Unicode"/>
              </a:rPr>
              <a:t>Second Outline Level</a:t>
            </a:r>
          </a:p>
          <a:p>
            <a:pPr marL="1296000" lvl="2" indent="-288000">
              <a:spcBef>
                <a:spcPts val="850"/>
              </a:spcBef>
              <a:buClr>
                <a:srgbClr val="000000"/>
              </a:buClr>
              <a:buSzPct val="45000"/>
              <a:buFont typeface="Wingdings" charset="2"/>
              <a:buChar char=""/>
            </a:pPr>
            <a:r>
              <a:rPr lang="en-US" sz="1900" b="0" strike="noStrike" spc="-1">
                <a:solidFill>
                  <a:srgbClr val="000000"/>
                </a:solidFill>
                <a:latin typeface="Lucida Sans Unicode"/>
              </a:rPr>
              <a:t>Third Outline Level</a:t>
            </a:r>
          </a:p>
          <a:p>
            <a:pPr marL="1728000" lvl="3" indent="-216000">
              <a:spcBef>
                <a:spcPts val="567"/>
              </a:spcBef>
              <a:buClr>
                <a:srgbClr val="000000"/>
              </a:buClr>
              <a:buSzPct val="75000"/>
              <a:buFont typeface="Symbol" charset="2"/>
              <a:buChar char=""/>
            </a:pPr>
            <a:r>
              <a:rPr lang="en-US" sz="1900" b="0" strike="noStrike" spc="-1">
                <a:solidFill>
                  <a:srgbClr val="000000"/>
                </a:solidFill>
                <a:latin typeface="Lucida Sans Unicode"/>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Lucida Sans Unicode"/>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Lucida Sans Unicode"/>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Lucida Sans Unicode"/>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 name="CustomShape 1"/>
          <p:cNvSpPr/>
          <p:nvPr/>
        </p:nvSpPr>
        <p:spPr>
          <a:xfrm>
            <a:off x="500040" y="5945040"/>
            <a:ext cx="4939920" cy="920520"/>
          </a:xfrm>
          <a:custGeom>
            <a:avLst/>
            <a:gdLst/>
            <a:ahLst/>
            <a:cxnLst/>
            <a:rect l="l" t="t" r="r" b="b"/>
            <a:pathLst>
              <a:path w="7485" h="337">
                <a:moveTo>
                  <a:pt x="0" y="2"/>
                </a:moveTo>
                <a:lnTo>
                  <a:pt x="7485" y="337"/>
                </a:lnTo>
                <a:lnTo>
                  <a:pt x="5558" y="337"/>
                </a:lnTo>
                <a:lnTo>
                  <a:pt x="1" y="0"/>
                </a:lnTo>
              </a:path>
            </a:pathLst>
          </a:custGeom>
          <a:solidFill>
            <a:schemeClr val="accent1">
              <a:tint val="65000"/>
              <a:satMod val="115000"/>
              <a:alpha val="40000"/>
            </a:schemeClr>
          </a:solidFill>
          <a:ln w="9360">
            <a:noFill/>
          </a:ln>
        </p:spPr>
        <p:style>
          <a:lnRef idx="0">
            <a:scrgbClr r="0" g="0" b="0"/>
          </a:lnRef>
          <a:fillRef idx="0">
            <a:scrgbClr r="0" g="0" b="0"/>
          </a:fillRef>
          <a:effectRef idx="0">
            <a:scrgbClr r="0" g="0" b="0"/>
          </a:effectRef>
          <a:fontRef idx="minor"/>
        </p:style>
      </p:sp>
      <p:sp>
        <p:nvSpPr>
          <p:cNvPr id="96" name="CustomShape 2"/>
          <p:cNvSpPr/>
          <p:nvPr/>
        </p:nvSpPr>
        <p:spPr>
          <a:xfrm>
            <a:off x="485640" y="5938920"/>
            <a:ext cx="3690720" cy="933120"/>
          </a:xfrm>
          <a:custGeom>
            <a:avLst/>
            <a:gdLst/>
            <a:ahLst/>
            <a:cxnLst/>
            <a:rect l="l" t="t" r="r" b="b"/>
            <a:pathLst>
              <a:path w="5591" h="588">
                <a:moveTo>
                  <a:pt x="0" y="0"/>
                </a:moveTo>
                <a:lnTo>
                  <a:pt x="5591" y="585"/>
                </a:lnTo>
                <a:lnTo>
                  <a:pt x="4415" y="588"/>
                </a:lnTo>
                <a:lnTo>
                  <a:pt x="12" y="4"/>
                </a:lnTo>
              </a:path>
            </a:pathLst>
          </a:custGeom>
          <a:solidFill>
            <a:srgbClr val="000000"/>
          </a:solidFill>
          <a:ln>
            <a:noFill/>
          </a:ln>
        </p:spPr>
        <p:style>
          <a:lnRef idx="0">
            <a:scrgbClr r="0" g="0" b="0"/>
          </a:lnRef>
          <a:fillRef idx="0">
            <a:scrgbClr r="0" g="0" b="0"/>
          </a:fillRef>
          <a:effectRef idx="0">
            <a:scrgbClr r="0" g="0" b="0"/>
          </a:effectRef>
          <a:fontRef idx="minor"/>
        </p:style>
      </p:sp>
      <p:sp>
        <p:nvSpPr>
          <p:cNvPr id="97" name="CustomShape 3"/>
          <p:cNvSpPr/>
          <p:nvPr/>
        </p:nvSpPr>
        <p:spPr>
          <a:xfrm>
            <a:off x="-6120" y="5791320"/>
            <a:ext cx="3402000" cy="1080360"/>
          </a:xfrm>
          <a:prstGeom prst="rtTriangle">
            <a:avLst/>
          </a:prstGeom>
          <a:blipFill rotWithShape="0">
            <a:blip r:embed="rId14">
              <a:alphaModFix amt="50000"/>
            </a:blip>
            <a:tile/>
          </a:blipFill>
          <a:ln w="12600">
            <a:noFill/>
          </a:ln>
          <a:effectLst>
            <a:outerShdw blurRad="50800" dist="38100" dir="5400000" rotWithShape="0">
              <a:srgbClr val="000000">
                <a:alpha val="35000"/>
              </a:srgbClr>
            </a:outerShdw>
          </a:effectLst>
        </p:spPr>
        <p:style>
          <a:lnRef idx="3">
            <a:schemeClr val="lt1"/>
          </a:lnRef>
          <a:fillRef idx="1">
            <a:schemeClr val="accent1"/>
          </a:fillRef>
          <a:effectRef idx="1">
            <a:schemeClr val="accent1"/>
          </a:effectRef>
          <a:fontRef idx="minor"/>
        </p:style>
      </p:sp>
      <p:sp>
        <p:nvSpPr>
          <p:cNvPr id="98" name="Line 4"/>
          <p:cNvSpPr/>
          <p:nvPr/>
        </p:nvSpPr>
        <p:spPr>
          <a:xfrm>
            <a:off x="-9000" y="5787720"/>
            <a:ext cx="3405240" cy="1084320"/>
          </a:xfrm>
          <a:prstGeom prst="line">
            <a:avLst/>
          </a:prstGeom>
          <a:ln w="12240">
            <a:solidFill>
              <a:srgbClr val="196F85"/>
            </a:solidFill>
            <a:miter/>
          </a:ln>
        </p:spPr>
        <p:style>
          <a:lnRef idx="2">
            <a:schemeClr val="accent1"/>
          </a:lnRef>
          <a:fillRef idx="0">
            <a:schemeClr val="accent1"/>
          </a:fillRef>
          <a:effectRef idx="1">
            <a:schemeClr val="accent1"/>
          </a:effectRef>
          <a:fontRef idx="minor"/>
        </p:style>
      </p:sp>
      <p:sp>
        <p:nvSpPr>
          <p:cNvPr id="99" name="PlaceHolder 5"/>
          <p:cNvSpPr>
            <a:spLocks noGrp="1"/>
          </p:cNvSpPr>
          <p:nvPr>
            <p:ph type="title"/>
          </p:nvPr>
        </p:nvSpPr>
        <p:spPr>
          <a:xfrm>
            <a:off x="457200" y="274680"/>
            <a:ext cx="8229240" cy="1142640"/>
          </a:xfrm>
          <a:prstGeom prst="rect">
            <a:avLst/>
          </a:prstGeom>
        </p:spPr>
        <p:txBody>
          <a:bodyPr lIns="90000" tIns="45000" rIns="90000" bIns="45000" anchor="ctr"/>
          <a:lstStyle/>
          <a:p>
            <a:pPr>
              <a:lnSpc>
                <a:spcPct val="100000"/>
              </a:lnSpc>
            </a:pPr>
            <a:r>
              <a:rPr lang="en-US" sz="3600" b="1" strike="noStrike" spc="-1">
                <a:solidFill>
                  <a:srgbClr val="464646"/>
                </a:solidFill>
                <a:latin typeface="Lucida Sans Unicode"/>
              </a:rPr>
              <a:t>Click to edit Master title style</a:t>
            </a:r>
            <a:endParaRPr lang="en-US" sz="3600" b="0" strike="noStrike" spc="-1">
              <a:solidFill>
                <a:srgbClr val="000000"/>
              </a:solidFill>
              <a:latin typeface="Arial"/>
            </a:endParaRPr>
          </a:p>
        </p:txBody>
      </p:sp>
      <p:sp>
        <p:nvSpPr>
          <p:cNvPr id="100" name="PlaceHolder 6"/>
          <p:cNvSpPr>
            <a:spLocks noGrp="1"/>
          </p:cNvSpPr>
          <p:nvPr>
            <p:ph type="body"/>
          </p:nvPr>
        </p:nvSpPr>
        <p:spPr>
          <a:xfrm>
            <a:off x="457200" y="1481040"/>
            <a:ext cx="8229240" cy="4525560"/>
          </a:xfrm>
          <a:prstGeom prst="rect">
            <a:avLst/>
          </a:prstGeom>
        </p:spPr>
        <p:txBody>
          <a:bodyPr/>
          <a:lstStyle/>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Lucida Sans Unicode"/>
              </a:rPr>
              <a:t>Click to edit Master text styles</a:t>
            </a:r>
          </a:p>
          <a:p>
            <a:pPr marL="620640" lvl="1" indent="-228240">
              <a:lnSpc>
                <a:spcPct val="100000"/>
              </a:lnSpc>
              <a:spcBef>
                <a:spcPts val="326"/>
              </a:spcBef>
              <a:buClr>
                <a:srgbClr val="2DA2BF"/>
              </a:buClr>
              <a:buFont typeface="Verdana"/>
              <a:buChar char="◦"/>
            </a:pPr>
            <a:r>
              <a:rPr lang="en-US" sz="2300" b="0" strike="noStrike" spc="-1">
                <a:solidFill>
                  <a:srgbClr val="000000"/>
                </a:solidFill>
                <a:latin typeface="Lucida Sans Unicode"/>
              </a:rPr>
              <a:t>Second level</a:t>
            </a:r>
          </a:p>
          <a:p>
            <a:pPr marL="858960" lvl="2" indent="-228240">
              <a:lnSpc>
                <a:spcPct val="100000"/>
              </a:lnSpc>
              <a:spcBef>
                <a:spcPts val="349"/>
              </a:spcBef>
              <a:buClr>
                <a:srgbClr val="DA1F28"/>
              </a:buClr>
              <a:buFont typeface="Wingdings 2" charset="2"/>
              <a:buChar char=""/>
            </a:pPr>
            <a:r>
              <a:rPr lang="en-US" sz="2100" b="0" strike="noStrike" spc="-1">
                <a:solidFill>
                  <a:srgbClr val="000000"/>
                </a:solidFill>
                <a:latin typeface="Lucida Sans Unicode"/>
              </a:rPr>
              <a:t>Third level</a:t>
            </a:r>
          </a:p>
          <a:p>
            <a:pPr marL="1143000" indent="-228240">
              <a:lnSpc>
                <a:spcPct val="100000"/>
              </a:lnSpc>
              <a:spcBef>
                <a:spcPts val="349"/>
              </a:spcBef>
            </a:pPr>
            <a:r>
              <a:rPr lang="en-US" sz="1900" b="0" strike="noStrike" spc="-1">
                <a:solidFill>
                  <a:srgbClr val="000000"/>
                </a:solidFill>
                <a:latin typeface="Lucida Sans Unicode"/>
              </a:rPr>
              <a:t>Fourth level</a:t>
            </a:r>
          </a:p>
          <a:p>
            <a:pPr marL="1143000" indent="-228240">
              <a:lnSpc>
                <a:spcPct val="100000"/>
              </a:lnSpc>
              <a:spcBef>
                <a:spcPts val="349"/>
              </a:spcBef>
            </a:pPr>
            <a:r>
              <a:rPr lang="en-US" sz="1900" b="0" strike="noStrike" spc="-1">
                <a:solidFill>
                  <a:srgbClr val="000000"/>
                </a:solidFill>
                <a:latin typeface="Lucida Sans Unicode"/>
              </a:rPr>
              <a:t>Fifth level</a:t>
            </a:r>
          </a:p>
        </p:txBody>
      </p:sp>
      <p:sp>
        <p:nvSpPr>
          <p:cNvPr id="101" name="PlaceHolder 7"/>
          <p:cNvSpPr>
            <a:spLocks noGrp="1"/>
          </p:cNvSpPr>
          <p:nvPr>
            <p:ph type="dt"/>
          </p:nvPr>
        </p:nvSpPr>
        <p:spPr>
          <a:xfrm>
            <a:off x="6727680" y="6408720"/>
            <a:ext cx="1918800" cy="364680"/>
          </a:xfrm>
          <a:prstGeom prst="rect">
            <a:avLst/>
          </a:prstGeom>
        </p:spPr>
        <p:txBody>
          <a:bodyPr lIns="90000" tIns="45000" rIns="90000" bIns="45000" anchor="b"/>
          <a:lstStyle/>
          <a:p>
            <a:endParaRPr lang="en-US" sz="2400" b="0" strike="noStrike" spc="-1">
              <a:latin typeface="Times New Roman"/>
            </a:endParaRPr>
          </a:p>
        </p:txBody>
      </p:sp>
      <p:sp>
        <p:nvSpPr>
          <p:cNvPr id="102" name="PlaceHolder 8"/>
          <p:cNvSpPr>
            <a:spLocks noGrp="1"/>
          </p:cNvSpPr>
          <p:nvPr>
            <p:ph type="ftr"/>
          </p:nvPr>
        </p:nvSpPr>
        <p:spPr>
          <a:xfrm>
            <a:off x="3962520" y="6408720"/>
            <a:ext cx="2768400" cy="364680"/>
          </a:xfrm>
          <a:prstGeom prst="rect">
            <a:avLst/>
          </a:prstGeom>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
        <p:nvSpPr>
          <p:cNvPr id="103" name="PlaceHolder 9"/>
          <p:cNvSpPr>
            <a:spLocks noGrp="1"/>
          </p:cNvSpPr>
          <p:nvPr>
            <p:ph type="sldNum"/>
          </p:nvPr>
        </p:nvSpPr>
        <p:spPr>
          <a:xfrm>
            <a:off x="8647200" y="6408720"/>
            <a:ext cx="366480" cy="364680"/>
          </a:xfrm>
          <a:prstGeom prst="rect">
            <a:avLst/>
          </a:prstGeom>
        </p:spPr>
        <p:txBody>
          <a:bodyPr anchor="b"/>
          <a:lstStyle/>
          <a:p>
            <a:pPr algn="r">
              <a:lnSpc>
                <a:spcPct val="100000"/>
              </a:lnSpc>
            </a:pPr>
            <a:fld id="{45C35F38-E37B-45D6-9CF0-8B04E21F083B}" type="slidenum">
              <a:rPr lang="en-US" sz="1000" b="0" strike="noStrike" spc="-1">
                <a:solidFill>
                  <a:srgbClr val="000000"/>
                </a:solidFill>
                <a:latin typeface="Lucida Sans Unicode"/>
              </a:rPr>
              <a:t>‹#›</a:t>
            </a:fld>
            <a:endParaRPr lang="en-US" sz="10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4.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9.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1.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6.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80.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3.xml"/></Relationships>
</file>

<file path=ppt/slides/_rels/slide181.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3.xml"/></Relationships>
</file>

<file path=ppt/slides/_rels/slide182.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13.xml"/></Relationships>
</file>

<file path=ppt/slides/_rels/slide183.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13.xml"/></Relationships>
</file>

<file path=ppt/slides/_rels/slide184.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13.xml"/></Relationships>
</file>

<file path=ppt/slides/_rels/slide185.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1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8.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13.xml"/></Relationships>
</file>

<file path=ppt/slides/_rels/slide189.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90.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13.xml"/></Relationships>
</file>

<file path=ppt/slides/_rels/slide191.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13.xml"/></Relationships>
</file>

<file path=ppt/slides/_rels/slide192.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13.xml"/></Relationships>
</file>

<file path=ppt/slides/_rels/slide193.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3.xml"/></Relationships>
</file>

<file path=ppt/slides/_rels/slide194.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13.xml"/></Relationships>
</file>

<file path=ppt/slides/_rels/slide19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hyperlink" Target="http://www.mathcs.emory.edu/~cheung/Courses/561/Syllabus/3-C/scoping.html" TargetMode="Externa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hyperlink" Target="https://docs.microsoft.com/en-us/cpp/cpp/namespaces-cpp?view=vs-2019" TargetMode="Externa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extShape 1"/>
          <p:cNvSpPr txBox="1"/>
          <p:nvPr/>
        </p:nvSpPr>
        <p:spPr>
          <a:xfrm>
            <a:off x="685800" y="1752480"/>
            <a:ext cx="7772040" cy="1829520"/>
          </a:xfrm>
          <a:prstGeom prst="rect">
            <a:avLst/>
          </a:prstGeom>
          <a:noFill/>
          <a:ln>
            <a:noFill/>
          </a:ln>
        </p:spPr>
        <p:txBody>
          <a:bodyPr lIns="90000" tIns="45000" rIns="90000" bIns="45000" anchor="b">
            <a:normAutofit/>
          </a:bodyPr>
          <a:lstStyle/>
          <a:p>
            <a:pPr algn="r">
              <a:lnSpc>
                <a:spcPct val="100000"/>
              </a:lnSpc>
            </a:pPr>
            <a:br/>
            <a:r>
              <a:rPr lang="en-US" sz="4800" b="1" strike="noStrike" spc="-1">
                <a:solidFill>
                  <a:srgbClr val="3380E6"/>
                </a:solidFill>
                <a:latin typeface="Goudy Sans Medium"/>
              </a:rPr>
              <a:t>Functions and an </a:t>
            </a:r>
            <a:br/>
            <a:r>
              <a:rPr lang="en-US" sz="4800" b="1" strike="noStrike" spc="-1">
                <a:solidFill>
                  <a:srgbClr val="3380E6"/>
                </a:solidFill>
                <a:latin typeface="Goudy Sans Medium"/>
              </a:rPr>
              <a:t>Introduction to Recursion</a:t>
            </a:r>
            <a:endParaRPr lang="en-US" sz="4800" b="0" strike="noStrike" spc="-1">
              <a:solidFill>
                <a:srgbClr val="000000"/>
              </a:solidFill>
              <a:latin typeface="Arial"/>
            </a:endParaRPr>
          </a:p>
        </p:txBody>
      </p:sp>
      <p:sp>
        <p:nvSpPr>
          <p:cNvPr id="147" name="TextShape 2"/>
          <p:cNvSpPr txBox="1"/>
          <p:nvPr/>
        </p:nvSpPr>
        <p:spPr>
          <a:xfrm>
            <a:off x="685800" y="3611520"/>
            <a:ext cx="7772040" cy="1199520"/>
          </a:xfrm>
          <a:prstGeom prst="rect">
            <a:avLst/>
          </a:prstGeom>
          <a:noFill/>
          <a:ln>
            <a:noFill/>
          </a:ln>
        </p:spPr>
        <p:txBody>
          <a:bodyPr lIns="45720" rIns="45720"/>
          <a:lstStyle/>
          <a:p>
            <a:pPr algn="r">
              <a:lnSpc>
                <a:spcPct val="100000"/>
              </a:lnSpc>
              <a:spcBef>
                <a:spcPts val="400"/>
              </a:spcBef>
            </a:pPr>
            <a:r>
              <a:rPr lang="en-US" sz="2700" b="0" strike="noStrike" spc="-1">
                <a:solidFill>
                  <a:srgbClr val="464646"/>
                </a:solidFill>
                <a:latin typeface="Lucida Sans Unicode"/>
              </a:rPr>
              <a:t>Chapter 6 of C++ How to Program, 9/e</a:t>
            </a:r>
            <a:endParaRPr lang="en-US" sz="2700" b="0" strike="noStrike" spc="-1">
              <a:latin typeface="Arial"/>
            </a:endParaRPr>
          </a:p>
          <a:p>
            <a:pPr algn="r">
              <a:lnSpc>
                <a:spcPct val="100000"/>
              </a:lnSpc>
              <a:spcBef>
                <a:spcPts val="400"/>
              </a:spcBef>
            </a:pPr>
            <a:endParaRPr lang="en-US" sz="2700" b="0" strike="noStrike" spc="-1">
              <a:latin typeface="Arial"/>
            </a:endParaRPr>
          </a:p>
        </p:txBody>
      </p:sp>
      <p:sp>
        <p:nvSpPr>
          <p:cNvPr id="148" name="TextShape 3"/>
          <p:cNvSpPr txBox="1"/>
          <p:nvPr/>
        </p:nvSpPr>
        <p:spPr>
          <a:xfrm>
            <a:off x="2743200" y="6408720"/>
            <a:ext cx="3987360" cy="364680"/>
          </a:xfrm>
          <a:prstGeom prst="rect">
            <a:avLst/>
          </a:prstGeom>
          <a:noFill/>
          <a:ln>
            <a:noFill/>
          </a:ln>
        </p:spPr>
        <p:txBody>
          <a:bodyPr lIns="90000" tIns="45000" rIns="90000" bIns="45000" anchor="b"/>
          <a:lstStyle/>
          <a:p>
            <a:pPr algn="r">
              <a:lnSpc>
                <a:spcPct val="100000"/>
              </a:lnSpc>
            </a:pPr>
            <a:r>
              <a:rPr lang="en-US" sz="1000" b="0" strike="noStrike" spc="-1">
                <a:solidFill>
                  <a:srgbClr val="E7F0F3"/>
                </a:solidFill>
                <a:latin typeface="Lucida Sans Unicode"/>
              </a:rPr>
              <a:t>©1992-2017 by Pearson Education, Inc. All Rights Reserved.</a:t>
            </a:r>
            <a:endParaRPr lang="en-US" sz="10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 name="Picture 1"/>
          <p:cNvPicPr/>
          <p:nvPr/>
        </p:nvPicPr>
        <p:blipFill>
          <a:blip r:embed="rId2"/>
          <a:stretch/>
        </p:blipFill>
        <p:spPr>
          <a:xfrm>
            <a:off x="0" y="1195560"/>
            <a:ext cx="9143640" cy="4465800"/>
          </a:xfrm>
          <a:prstGeom prst="rect">
            <a:avLst/>
          </a:prstGeom>
          <a:ln>
            <a:noFill/>
          </a:ln>
        </p:spPr>
      </p:pic>
      <p:sp>
        <p:nvSpPr>
          <p:cNvPr id="170"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74" name="Picture 1"/>
          <p:cNvPicPr/>
          <p:nvPr/>
        </p:nvPicPr>
        <p:blipFill>
          <a:blip r:embed="rId2"/>
          <a:stretch/>
        </p:blipFill>
        <p:spPr>
          <a:xfrm>
            <a:off x="0" y="2237040"/>
            <a:ext cx="9143640" cy="2383200"/>
          </a:xfrm>
          <a:prstGeom prst="rect">
            <a:avLst/>
          </a:prstGeom>
          <a:ln>
            <a:noFill/>
          </a:ln>
        </p:spPr>
      </p:pic>
      <p:sp>
        <p:nvSpPr>
          <p:cNvPr id="375"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6" name="TextShape 1"/>
          <p:cNvSpPr txBox="1"/>
          <p:nvPr/>
        </p:nvSpPr>
        <p:spPr>
          <a:xfrm>
            <a:off x="457200" y="274680"/>
            <a:ext cx="8229240" cy="1142640"/>
          </a:xfrm>
          <a:prstGeom prst="rect">
            <a:avLst/>
          </a:prstGeom>
          <a:noFill/>
          <a:ln>
            <a:noFill/>
          </a:ln>
        </p:spPr>
        <p:txBody>
          <a:bodyPr lIns="90000" tIns="45000" rIns="90000" bIns="45000" anchor="ctr"/>
          <a:lstStyle/>
          <a:p>
            <a:pPr>
              <a:lnSpc>
                <a:spcPct val="100000"/>
              </a:lnSpc>
            </a:pPr>
            <a:r>
              <a:rPr lang="en-US" sz="3600" b="1" strike="noStrike" spc="-1">
                <a:solidFill>
                  <a:srgbClr val="24B5A1"/>
                </a:solidFill>
                <a:latin typeface="Arial"/>
              </a:rPr>
              <a:t>6.10  </a:t>
            </a:r>
            <a:r>
              <a:rPr lang="en-US" sz="3600" b="1" strike="noStrike" spc="-1">
                <a:solidFill>
                  <a:srgbClr val="3380E6"/>
                </a:solidFill>
                <a:latin typeface="Arial"/>
              </a:rPr>
              <a:t>Scope Rules (cont.)</a:t>
            </a:r>
            <a:endParaRPr lang="en-US" sz="3600" b="0" strike="noStrike" spc="-1">
              <a:solidFill>
                <a:srgbClr val="000000"/>
              </a:solidFill>
              <a:latin typeface="Arial"/>
            </a:endParaRPr>
          </a:p>
        </p:txBody>
      </p:sp>
      <p:sp>
        <p:nvSpPr>
          <p:cNvPr id="377" name="TextShape 2"/>
          <p:cNvSpPr txBox="1"/>
          <p:nvPr/>
        </p:nvSpPr>
        <p:spPr>
          <a:xfrm>
            <a:off x="457200" y="1341360"/>
            <a:ext cx="8229240" cy="4525560"/>
          </a:xfrm>
          <a:prstGeom prst="rect">
            <a:avLst/>
          </a:prstGeom>
          <a:noFill/>
          <a:ln>
            <a:noFill/>
          </a:ln>
        </p:spPr>
        <p:txBody>
          <a:bodyPr/>
          <a:lstStyle/>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An identifier declared outside any function or class has </a:t>
            </a:r>
            <a:r>
              <a:rPr lang="en-US" sz="2700" b="0" i="1" strike="noStrike" spc="-1">
                <a:solidFill>
                  <a:srgbClr val="000000"/>
                </a:solidFill>
                <a:latin typeface="Cambria"/>
              </a:rPr>
              <a:t>global namespace scope</a:t>
            </a:r>
            <a:r>
              <a:rPr lang="en-US" sz="2700" b="0" strike="noStrike" spc="-1">
                <a:solidFill>
                  <a:srgbClr val="000000"/>
                </a:solidFill>
                <a:latin typeface="Cambria"/>
              </a:rPr>
              <a:t>. </a:t>
            </a:r>
            <a:endParaRPr lang="en-US" sz="2700" b="0" strike="noStrike" spc="-1">
              <a:solidFill>
                <a:srgbClr val="000000"/>
              </a:solidFill>
              <a:latin typeface="Lucida Sans Unicode"/>
            </a:endParaRPr>
          </a:p>
          <a:p>
            <a:pPr marL="620640" lvl="1" indent="-228240">
              <a:lnSpc>
                <a:spcPct val="100000"/>
              </a:lnSpc>
              <a:spcBef>
                <a:spcPts val="326"/>
              </a:spcBef>
              <a:buClr>
                <a:srgbClr val="2DA2BF"/>
              </a:buClr>
              <a:buFont typeface="Verdana"/>
              <a:buChar char="◦"/>
            </a:pPr>
            <a:r>
              <a:rPr lang="en-US" sz="2300" b="0" strike="noStrike" spc="-1">
                <a:solidFill>
                  <a:srgbClr val="000000"/>
                </a:solidFill>
                <a:latin typeface="Cambria"/>
              </a:rPr>
              <a:t>“known” in all functions from the point at which it’s declared until the end of the file. </a:t>
            </a:r>
            <a:endParaRPr lang="en-US" sz="23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Function definitions, function prototypes placed outside a function, class definitions and global variables all have global namespace scope. </a:t>
            </a:r>
            <a:endParaRPr lang="en-US" sz="27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Global variables are created by placing variable declarations outside any class or function definition. Such variables retain their values throughout a program’s execution.</a:t>
            </a:r>
            <a:endParaRPr lang="en-US" sz="2700" b="0" strike="noStrike" spc="-1">
              <a:solidFill>
                <a:srgbClr val="000000"/>
              </a:solidFill>
              <a:latin typeface="Lucida Sans Unicode"/>
            </a:endParaRPr>
          </a:p>
        </p:txBody>
      </p:sp>
      <p:sp>
        <p:nvSpPr>
          <p:cNvPr id="378"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81" name="Picture 1"/>
          <p:cNvPicPr/>
          <p:nvPr/>
        </p:nvPicPr>
        <p:blipFill>
          <a:blip r:embed="rId2"/>
          <a:stretch/>
        </p:blipFill>
        <p:spPr>
          <a:xfrm>
            <a:off x="0" y="2189520"/>
            <a:ext cx="9143640" cy="2478600"/>
          </a:xfrm>
          <a:prstGeom prst="rect">
            <a:avLst/>
          </a:prstGeom>
          <a:ln>
            <a:noFill/>
          </a:ln>
        </p:spPr>
      </p:pic>
      <p:sp>
        <p:nvSpPr>
          <p:cNvPr id="382"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3" name="TextShape 1"/>
          <p:cNvSpPr txBox="1"/>
          <p:nvPr/>
        </p:nvSpPr>
        <p:spPr>
          <a:xfrm>
            <a:off x="457200" y="274680"/>
            <a:ext cx="8229240" cy="1142640"/>
          </a:xfrm>
          <a:prstGeom prst="rect">
            <a:avLst/>
          </a:prstGeom>
          <a:noFill/>
          <a:ln>
            <a:noFill/>
          </a:ln>
        </p:spPr>
        <p:txBody>
          <a:bodyPr lIns="90000" tIns="45000" rIns="90000" bIns="45000" anchor="ctr"/>
          <a:lstStyle/>
          <a:p>
            <a:pPr>
              <a:lnSpc>
                <a:spcPct val="100000"/>
              </a:lnSpc>
            </a:pPr>
            <a:r>
              <a:rPr lang="en-US" sz="3600" b="1" strike="noStrike" spc="-1">
                <a:solidFill>
                  <a:srgbClr val="24B5A1"/>
                </a:solidFill>
                <a:latin typeface="Arial"/>
              </a:rPr>
              <a:t>6.10  </a:t>
            </a:r>
            <a:r>
              <a:rPr lang="en-US" sz="3600" b="1" strike="noStrike" spc="-1">
                <a:solidFill>
                  <a:srgbClr val="3380E6"/>
                </a:solidFill>
                <a:latin typeface="Arial"/>
              </a:rPr>
              <a:t>Scope Rules (cont.)</a:t>
            </a:r>
            <a:endParaRPr lang="en-US" sz="3600" b="0" strike="noStrike" spc="-1">
              <a:solidFill>
                <a:srgbClr val="000000"/>
              </a:solidFill>
              <a:latin typeface="Arial"/>
            </a:endParaRPr>
          </a:p>
        </p:txBody>
      </p:sp>
      <p:sp>
        <p:nvSpPr>
          <p:cNvPr id="384" name="TextShape 2"/>
          <p:cNvSpPr txBox="1"/>
          <p:nvPr/>
        </p:nvSpPr>
        <p:spPr>
          <a:xfrm>
            <a:off x="457200" y="1481040"/>
            <a:ext cx="8229240" cy="4525560"/>
          </a:xfrm>
          <a:prstGeom prst="rect">
            <a:avLst/>
          </a:prstGeom>
          <a:noFill/>
          <a:ln>
            <a:noFill/>
          </a:ln>
        </p:spPr>
        <p:txBody>
          <a:bodyPr/>
          <a:lstStyle/>
          <a:p>
            <a:pPr marL="109440">
              <a:lnSpc>
                <a:spcPct val="100000"/>
              </a:lnSpc>
              <a:spcBef>
                <a:spcPts val="400"/>
              </a:spcBef>
            </a:pPr>
            <a:r>
              <a:rPr lang="en-US" sz="2700" b="1" i="1" strike="noStrike" spc="-1">
                <a:solidFill>
                  <a:srgbClr val="000000"/>
                </a:solidFill>
                <a:latin typeface="Cambria"/>
              </a:rPr>
              <a:t>Scope Demonstration</a:t>
            </a:r>
            <a:endParaRPr lang="en-US" sz="27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The program of Fig. 6.11 demonstrates scoping issues with global variables, automatic local variables and </a:t>
            </a:r>
            <a:r>
              <a:rPr lang="en-US" sz="2400" b="0" strike="noStrike" spc="-1">
                <a:solidFill>
                  <a:srgbClr val="000000"/>
                </a:solidFill>
                <a:latin typeface="Consolas"/>
              </a:rPr>
              <a:t>static</a:t>
            </a:r>
            <a:r>
              <a:rPr lang="en-US" sz="2700" b="0" strike="noStrike" spc="-1">
                <a:solidFill>
                  <a:srgbClr val="000000"/>
                </a:solidFill>
                <a:latin typeface="Cambria"/>
              </a:rPr>
              <a:t> local variables. </a:t>
            </a:r>
            <a:endParaRPr lang="en-US" sz="2700" b="0" strike="noStrike" spc="-1">
              <a:solidFill>
                <a:srgbClr val="000000"/>
              </a:solidFill>
              <a:latin typeface="Lucida Sans Unicode"/>
            </a:endParaRPr>
          </a:p>
        </p:txBody>
      </p:sp>
      <p:sp>
        <p:nvSpPr>
          <p:cNvPr id="385"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3" name="TextShape 1"/>
          <p:cNvSpPr txBox="1"/>
          <p:nvPr/>
        </p:nvSpPr>
        <p:spPr>
          <a:xfrm>
            <a:off x="457200" y="274680"/>
            <a:ext cx="8229240" cy="1142640"/>
          </a:xfrm>
          <a:prstGeom prst="rect">
            <a:avLst/>
          </a:prstGeom>
          <a:noFill/>
          <a:ln>
            <a:noFill/>
          </a:ln>
        </p:spPr>
        <p:txBody>
          <a:bodyPr lIns="90000" tIns="45000" rIns="90000" bIns="45000" anchor="ctr"/>
          <a:lstStyle/>
          <a:p>
            <a:pPr>
              <a:lnSpc>
                <a:spcPct val="100000"/>
              </a:lnSpc>
            </a:pPr>
            <a:r>
              <a:rPr lang="en-US" sz="3600" b="1" strike="noStrike" spc="-1" dirty="0">
                <a:solidFill>
                  <a:srgbClr val="3380E6"/>
                </a:solidFill>
                <a:latin typeface="Arial"/>
              </a:rPr>
              <a:t>Exercise</a:t>
            </a:r>
            <a:endParaRPr lang="en-US" sz="3600" b="0" strike="noStrike" spc="-1" dirty="0">
              <a:solidFill>
                <a:srgbClr val="000000"/>
              </a:solidFill>
              <a:latin typeface="Arial"/>
            </a:endParaRPr>
          </a:p>
        </p:txBody>
      </p:sp>
      <p:sp>
        <p:nvSpPr>
          <p:cNvPr id="384" name="TextShape 2"/>
          <p:cNvSpPr txBox="1"/>
          <p:nvPr/>
        </p:nvSpPr>
        <p:spPr>
          <a:xfrm>
            <a:off x="457200" y="1481040"/>
            <a:ext cx="8229240" cy="4525560"/>
          </a:xfrm>
          <a:prstGeom prst="rect">
            <a:avLst/>
          </a:prstGeom>
          <a:noFill/>
          <a:ln>
            <a:noFill/>
          </a:ln>
        </p:spPr>
        <p:txBody>
          <a:bodyPr/>
          <a:lstStyle/>
          <a:p>
            <a:pPr marL="365040" indent="-255240">
              <a:lnSpc>
                <a:spcPct val="100000"/>
              </a:lnSpc>
              <a:spcBef>
                <a:spcPts val="400"/>
              </a:spcBef>
              <a:buClr>
                <a:srgbClr val="2DA2BF"/>
              </a:buClr>
              <a:buSzPct val="68000"/>
              <a:buFont typeface="Wingdings 3" charset="2"/>
              <a:buChar char=""/>
            </a:pPr>
            <a:r>
              <a:rPr lang="en-US" sz="2700" b="0" strike="noStrike" spc="-1" dirty="0">
                <a:solidFill>
                  <a:srgbClr val="000000"/>
                </a:solidFill>
                <a:latin typeface="Cambria"/>
              </a:rPr>
              <a:t>Write a program that asks for an integer “seed” and prints 20 random integers with that seed. Use </a:t>
            </a:r>
            <a:r>
              <a:rPr lang="en-US" sz="2700" b="0" strike="noStrike" spc="-1" dirty="0" err="1">
                <a:solidFill>
                  <a:srgbClr val="000000"/>
                </a:solidFill>
                <a:latin typeface="Cambria"/>
              </a:rPr>
              <a:t>srand</a:t>
            </a:r>
            <a:r>
              <a:rPr lang="en-US" sz="2700" b="0" strike="noStrike" spc="-1" dirty="0">
                <a:solidFill>
                  <a:srgbClr val="000000"/>
                </a:solidFill>
                <a:latin typeface="Cambria"/>
              </a:rPr>
              <a:t>(seed) and rand() to generate the numbers. Try with differen</a:t>
            </a:r>
            <a:r>
              <a:rPr lang="en-US" sz="2700" spc="-1" dirty="0">
                <a:solidFill>
                  <a:srgbClr val="000000"/>
                </a:solidFill>
                <a:latin typeface="Cambria"/>
              </a:rPr>
              <a:t>t values of seed.</a:t>
            </a:r>
            <a:endParaRPr lang="en-US" sz="2700" b="0" strike="noStrike" spc="-1" dirty="0">
              <a:solidFill>
                <a:srgbClr val="000000"/>
              </a:solidFill>
              <a:latin typeface="Cambria"/>
            </a:endParaRPr>
          </a:p>
          <a:p>
            <a:pPr marL="365040" lvl="0" indent="-255240">
              <a:spcBef>
                <a:spcPts val="400"/>
              </a:spcBef>
              <a:buClr>
                <a:srgbClr val="2DA2BF"/>
              </a:buClr>
              <a:buSzPct val="68000"/>
              <a:buFont typeface="Wingdings 3" charset="2"/>
              <a:buChar char=""/>
            </a:pPr>
            <a:r>
              <a:rPr lang="en-US" sz="2700" spc="-1" dirty="0">
                <a:solidFill>
                  <a:srgbClr val="000000"/>
                </a:solidFill>
                <a:latin typeface="Cambria"/>
              </a:rPr>
              <a:t>Modify the program so that the values are between 0 and 9.</a:t>
            </a:r>
          </a:p>
          <a:p>
            <a:pPr marL="365040" indent="-255240">
              <a:spcBef>
                <a:spcPts val="400"/>
              </a:spcBef>
              <a:buClr>
                <a:srgbClr val="2DA2BF"/>
              </a:buClr>
              <a:buSzPct val="68000"/>
              <a:buFont typeface="Wingdings 3" charset="2"/>
              <a:buChar char=""/>
            </a:pPr>
            <a:r>
              <a:rPr lang="en-US" sz="2700" spc="-1" dirty="0">
                <a:solidFill>
                  <a:srgbClr val="000000"/>
                </a:solidFill>
                <a:latin typeface="Cambria"/>
              </a:rPr>
              <a:t>Modify the program so that the values are </a:t>
            </a:r>
            <a:r>
              <a:rPr lang="en-US" sz="2700" spc="-1">
                <a:solidFill>
                  <a:srgbClr val="000000"/>
                </a:solidFill>
                <a:latin typeface="Cambria"/>
              </a:rPr>
              <a:t>between 5 </a:t>
            </a:r>
            <a:r>
              <a:rPr lang="en-US" sz="2700" spc="-1" dirty="0">
                <a:solidFill>
                  <a:srgbClr val="000000"/>
                </a:solidFill>
                <a:latin typeface="Cambria"/>
              </a:rPr>
              <a:t>and 10.</a:t>
            </a:r>
          </a:p>
        </p:txBody>
      </p:sp>
      <p:sp>
        <p:nvSpPr>
          <p:cNvPr id="385"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extLst>
      <p:ext uri="{BB962C8B-B14F-4D97-AF65-F5344CB8AC3E}">
        <p14:creationId xmlns:p14="http://schemas.microsoft.com/office/powerpoint/2010/main" val="331878855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TextShape 1"/>
          <p:cNvSpPr txBox="1"/>
          <p:nvPr/>
        </p:nvSpPr>
        <p:spPr>
          <a:xfrm>
            <a:off x="457200" y="274680"/>
            <a:ext cx="8229240" cy="1142640"/>
          </a:xfrm>
          <a:prstGeom prst="rect">
            <a:avLst/>
          </a:prstGeom>
          <a:noFill/>
          <a:ln>
            <a:noFill/>
          </a:ln>
        </p:spPr>
        <p:txBody>
          <a:bodyPr lIns="90000" tIns="45000" rIns="90000" bIns="45000" anchor="ctr">
            <a:normAutofit lnSpcReduction="10000"/>
          </a:bodyPr>
          <a:lstStyle/>
          <a:p>
            <a:pPr>
              <a:lnSpc>
                <a:spcPct val="100000"/>
              </a:lnSpc>
            </a:pPr>
            <a:r>
              <a:rPr lang="en-US" sz="3600" b="1" strike="noStrike" spc="-1">
                <a:solidFill>
                  <a:srgbClr val="24B5A1"/>
                </a:solidFill>
                <a:latin typeface="Arial"/>
              </a:rPr>
              <a:t>6.11  </a:t>
            </a:r>
            <a:r>
              <a:rPr lang="en-US" sz="3600" b="1" strike="noStrike" spc="-1">
                <a:solidFill>
                  <a:srgbClr val="3380E6"/>
                </a:solidFill>
                <a:latin typeface="Arial"/>
              </a:rPr>
              <a:t>Function Call Stack and Activation Records</a:t>
            </a:r>
            <a:endParaRPr lang="en-US" sz="3600" b="0" strike="noStrike" spc="-1">
              <a:solidFill>
                <a:srgbClr val="000000"/>
              </a:solidFill>
              <a:latin typeface="Arial"/>
            </a:endParaRPr>
          </a:p>
        </p:txBody>
      </p:sp>
      <p:sp>
        <p:nvSpPr>
          <p:cNvPr id="395" name="TextShape 2"/>
          <p:cNvSpPr txBox="1"/>
          <p:nvPr/>
        </p:nvSpPr>
        <p:spPr>
          <a:xfrm>
            <a:off x="457200" y="1481040"/>
            <a:ext cx="8229240" cy="4525560"/>
          </a:xfrm>
          <a:prstGeom prst="rect">
            <a:avLst/>
          </a:prstGeom>
          <a:noFill/>
          <a:ln>
            <a:noFill/>
          </a:ln>
        </p:spPr>
        <p:txBody>
          <a:bodyPr/>
          <a:lstStyle/>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To understand how C++ performs function calls, we first need to consider a data structure (i.e., collection of related data items) known as a </a:t>
            </a:r>
            <a:r>
              <a:rPr lang="en-US" sz="2700" b="0" strike="noStrike" spc="-1">
                <a:solidFill>
                  <a:srgbClr val="0000FF"/>
                </a:solidFill>
                <a:latin typeface="Cambria"/>
              </a:rPr>
              <a:t>stack</a:t>
            </a:r>
            <a:r>
              <a:rPr lang="en-US" sz="2700" b="0" strike="noStrike" spc="-1">
                <a:solidFill>
                  <a:srgbClr val="000000"/>
                </a:solidFill>
                <a:latin typeface="Cambria"/>
              </a:rPr>
              <a:t>.</a:t>
            </a:r>
            <a:endParaRPr lang="en-US" sz="27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Analogous to a pile of dishes.</a:t>
            </a:r>
            <a:endParaRPr lang="en-US" sz="2700" b="0" strike="noStrike" spc="-1">
              <a:solidFill>
                <a:srgbClr val="000000"/>
              </a:solidFill>
              <a:latin typeface="Lucida Sans Unicode"/>
            </a:endParaRPr>
          </a:p>
          <a:p>
            <a:pPr marL="620640" lvl="1" indent="-228240">
              <a:lnSpc>
                <a:spcPct val="100000"/>
              </a:lnSpc>
              <a:spcBef>
                <a:spcPts val="326"/>
              </a:spcBef>
              <a:buClr>
                <a:srgbClr val="2DA2BF"/>
              </a:buClr>
              <a:buFont typeface="Verdana"/>
              <a:buChar char="◦"/>
            </a:pPr>
            <a:r>
              <a:rPr lang="en-US" sz="2300" b="0" strike="noStrike" spc="-1">
                <a:solidFill>
                  <a:srgbClr val="000000"/>
                </a:solidFill>
                <a:latin typeface="Cambria"/>
              </a:rPr>
              <a:t>When a dish is placed on the pile, it’s normally placed at the </a:t>
            </a:r>
            <a:r>
              <a:rPr lang="en-US" sz="2300" b="0" i="1" strike="noStrike" spc="-1">
                <a:solidFill>
                  <a:srgbClr val="000000"/>
                </a:solidFill>
                <a:latin typeface="Cambria"/>
              </a:rPr>
              <a:t>top</a:t>
            </a:r>
            <a:r>
              <a:rPr lang="en-US" sz="2300" b="0" strike="noStrike" spc="-1">
                <a:solidFill>
                  <a:srgbClr val="000000"/>
                </a:solidFill>
                <a:latin typeface="Cambria"/>
              </a:rPr>
              <a:t>—referred to as </a:t>
            </a:r>
            <a:r>
              <a:rPr lang="en-US" sz="2300" b="0" strike="noStrike" spc="-1">
                <a:solidFill>
                  <a:srgbClr val="0000FF"/>
                </a:solidFill>
                <a:latin typeface="Cambria"/>
              </a:rPr>
              <a:t>pushing</a:t>
            </a:r>
            <a:r>
              <a:rPr lang="en-US" sz="2300" b="0" strike="noStrike" spc="-1">
                <a:solidFill>
                  <a:srgbClr val="000000"/>
                </a:solidFill>
                <a:latin typeface="Cambria"/>
              </a:rPr>
              <a:t>.</a:t>
            </a:r>
            <a:endParaRPr lang="en-US" sz="2300" b="0" strike="noStrike" spc="-1">
              <a:solidFill>
                <a:srgbClr val="000000"/>
              </a:solidFill>
              <a:latin typeface="Lucida Sans Unicode"/>
            </a:endParaRPr>
          </a:p>
          <a:p>
            <a:pPr marL="620640" lvl="1" indent="-228240">
              <a:lnSpc>
                <a:spcPct val="100000"/>
              </a:lnSpc>
              <a:spcBef>
                <a:spcPts val="326"/>
              </a:spcBef>
              <a:buClr>
                <a:srgbClr val="2DA2BF"/>
              </a:buClr>
              <a:buFont typeface="Verdana"/>
              <a:buChar char="◦"/>
            </a:pPr>
            <a:r>
              <a:rPr lang="en-US" sz="2300" b="0" strike="noStrike" spc="-1">
                <a:solidFill>
                  <a:srgbClr val="000000"/>
                </a:solidFill>
                <a:latin typeface="Cambria"/>
              </a:rPr>
              <a:t>Similarly, when a dish is removed from the pile, it’s normally removed from the top—referred to as </a:t>
            </a:r>
            <a:r>
              <a:rPr lang="en-US" sz="2300" b="0" strike="noStrike" spc="-1">
                <a:solidFill>
                  <a:srgbClr val="0000FF"/>
                </a:solidFill>
                <a:latin typeface="Cambria"/>
              </a:rPr>
              <a:t>popping</a:t>
            </a:r>
            <a:r>
              <a:rPr lang="en-US" sz="2300" b="0" strike="noStrike" spc="-1">
                <a:solidFill>
                  <a:srgbClr val="000000"/>
                </a:solidFill>
                <a:latin typeface="Cambria"/>
              </a:rPr>
              <a:t>.</a:t>
            </a:r>
            <a:endParaRPr lang="en-US" sz="23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700" b="0" strike="noStrike" spc="-1">
                <a:solidFill>
                  <a:srgbClr val="0000FF"/>
                </a:solidFill>
                <a:latin typeface="Cambria"/>
              </a:rPr>
              <a:t>Last-in, first-out (LIFO) data structures</a:t>
            </a:r>
            <a:r>
              <a:rPr lang="en-US" sz="2700" b="0" strike="noStrike" spc="-1">
                <a:solidFill>
                  <a:srgbClr val="000000"/>
                </a:solidFill>
                <a:latin typeface="Cambria"/>
              </a:rPr>
              <a:t>—the last item pushed (inserted) is the first item popped (removed).</a:t>
            </a:r>
            <a:endParaRPr lang="en-US" sz="2700" b="0" strike="noStrike" spc="-1">
              <a:solidFill>
                <a:srgbClr val="000000"/>
              </a:solidFill>
              <a:latin typeface="Lucida Sans Unicode"/>
            </a:endParaRPr>
          </a:p>
        </p:txBody>
      </p:sp>
      <p:sp>
        <p:nvSpPr>
          <p:cNvPr id="396"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TextShape 1"/>
          <p:cNvSpPr txBox="1"/>
          <p:nvPr/>
        </p:nvSpPr>
        <p:spPr>
          <a:xfrm>
            <a:off x="457200" y="274680"/>
            <a:ext cx="8229240" cy="1142640"/>
          </a:xfrm>
          <a:prstGeom prst="rect">
            <a:avLst/>
          </a:prstGeom>
          <a:noFill/>
          <a:ln>
            <a:noFill/>
          </a:ln>
        </p:spPr>
        <p:txBody>
          <a:bodyPr lIns="90000" tIns="45000" rIns="90000" bIns="45000" anchor="ctr">
            <a:normAutofit lnSpcReduction="10000"/>
          </a:bodyPr>
          <a:lstStyle/>
          <a:p>
            <a:pPr>
              <a:lnSpc>
                <a:spcPct val="100000"/>
              </a:lnSpc>
            </a:pPr>
            <a:r>
              <a:rPr lang="en-US" sz="3600" b="1" strike="noStrike" spc="-1">
                <a:solidFill>
                  <a:srgbClr val="24B5A1"/>
                </a:solidFill>
                <a:latin typeface="Arial"/>
              </a:rPr>
              <a:t>6.11  </a:t>
            </a:r>
            <a:r>
              <a:rPr lang="en-US" sz="3600" b="1" strike="noStrike" spc="-1">
                <a:solidFill>
                  <a:srgbClr val="3380E6"/>
                </a:solidFill>
                <a:latin typeface="Arial"/>
              </a:rPr>
              <a:t>Function Call Stack and Activation Records (cont.)</a:t>
            </a:r>
            <a:endParaRPr lang="en-US" sz="3600" b="0" strike="noStrike" spc="-1">
              <a:solidFill>
                <a:srgbClr val="000000"/>
              </a:solidFill>
              <a:latin typeface="Arial"/>
            </a:endParaRPr>
          </a:p>
        </p:txBody>
      </p:sp>
      <p:sp>
        <p:nvSpPr>
          <p:cNvPr id="398" name="TextShape 2"/>
          <p:cNvSpPr txBox="1"/>
          <p:nvPr/>
        </p:nvSpPr>
        <p:spPr>
          <a:xfrm>
            <a:off x="457200" y="1481040"/>
            <a:ext cx="8229240" cy="4525560"/>
          </a:xfrm>
          <a:prstGeom prst="rect">
            <a:avLst/>
          </a:prstGeom>
          <a:noFill/>
          <a:ln>
            <a:noFill/>
          </a:ln>
        </p:spPr>
        <p:txBody>
          <a:bodyPr/>
          <a:lstStyle/>
          <a:p>
            <a:pPr marL="109440">
              <a:lnSpc>
                <a:spcPct val="90000"/>
              </a:lnSpc>
              <a:spcBef>
                <a:spcPts val="400"/>
              </a:spcBef>
            </a:pPr>
            <a:r>
              <a:rPr lang="en-US" sz="2400" b="1" i="1" strike="noStrike" spc="-1">
                <a:solidFill>
                  <a:srgbClr val="000000"/>
                </a:solidFill>
                <a:latin typeface="Cambria"/>
              </a:rPr>
              <a:t>Function-Call Stack</a:t>
            </a:r>
            <a:endParaRPr lang="en-US" sz="2400" b="0" strike="noStrike" spc="-1">
              <a:solidFill>
                <a:srgbClr val="000000"/>
              </a:solidFill>
              <a:latin typeface="Lucida Sans Unicode"/>
            </a:endParaRPr>
          </a:p>
          <a:p>
            <a:pPr marL="365040" indent="-255240">
              <a:lnSpc>
                <a:spcPct val="90000"/>
              </a:lnSpc>
              <a:spcBef>
                <a:spcPts val="400"/>
              </a:spcBef>
              <a:buClr>
                <a:srgbClr val="2DA2BF"/>
              </a:buClr>
              <a:buSzPct val="68000"/>
              <a:buFont typeface="Wingdings 3" charset="2"/>
              <a:buChar char=""/>
            </a:pPr>
            <a:r>
              <a:rPr lang="en-US" sz="2300" b="0" strike="noStrike" spc="-1">
                <a:solidFill>
                  <a:srgbClr val="000000"/>
                </a:solidFill>
                <a:latin typeface="Cambria"/>
              </a:rPr>
              <a:t>One of the most important mechanisms for computer science students to understand is the </a:t>
            </a:r>
            <a:r>
              <a:rPr lang="en-US" sz="2300" b="0" strike="noStrike" spc="-1">
                <a:solidFill>
                  <a:srgbClr val="0000FF"/>
                </a:solidFill>
                <a:latin typeface="Cambria"/>
              </a:rPr>
              <a:t>function call stack</a:t>
            </a:r>
            <a:r>
              <a:rPr lang="en-US" sz="2300" b="0" strike="noStrike" spc="-1">
                <a:solidFill>
                  <a:srgbClr val="000000"/>
                </a:solidFill>
                <a:latin typeface="Cambria"/>
              </a:rPr>
              <a:t> (or </a:t>
            </a:r>
            <a:r>
              <a:rPr lang="en-US" sz="2300" b="0" strike="noStrike" spc="-1">
                <a:solidFill>
                  <a:srgbClr val="0000FF"/>
                </a:solidFill>
                <a:latin typeface="Cambria"/>
              </a:rPr>
              <a:t>program execution stack</a:t>
            </a:r>
            <a:r>
              <a:rPr lang="en-US" sz="2300" b="0" strike="noStrike" spc="-1">
                <a:solidFill>
                  <a:srgbClr val="000000"/>
                </a:solidFill>
                <a:latin typeface="Cambria"/>
              </a:rPr>
              <a:t>).</a:t>
            </a:r>
            <a:endParaRPr lang="en-US" sz="2300" b="0" strike="noStrike" spc="-1">
              <a:solidFill>
                <a:srgbClr val="000000"/>
              </a:solidFill>
              <a:latin typeface="Lucida Sans Unicode"/>
            </a:endParaRPr>
          </a:p>
          <a:p>
            <a:pPr marL="620640" lvl="1" indent="-228240">
              <a:lnSpc>
                <a:spcPct val="90000"/>
              </a:lnSpc>
              <a:spcBef>
                <a:spcPts val="326"/>
              </a:spcBef>
              <a:buClr>
                <a:srgbClr val="2DA2BF"/>
              </a:buClr>
              <a:buFont typeface="Verdana"/>
              <a:buChar char="◦"/>
            </a:pPr>
            <a:r>
              <a:rPr lang="en-US" sz="2100" b="0" strike="noStrike" spc="-1">
                <a:solidFill>
                  <a:srgbClr val="000000"/>
                </a:solidFill>
                <a:latin typeface="Cambria"/>
              </a:rPr>
              <a:t>supports the function call/return mechanism.</a:t>
            </a:r>
            <a:endParaRPr lang="en-US" sz="2100" b="0" strike="noStrike" spc="-1">
              <a:solidFill>
                <a:srgbClr val="000000"/>
              </a:solidFill>
              <a:latin typeface="Lucida Sans Unicode"/>
            </a:endParaRPr>
          </a:p>
          <a:p>
            <a:pPr marL="620640" lvl="1" indent="-228240">
              <a:lnSpc>
                <a:spcPct val="90000"/>
              </a:lnSpc>
              <a:spcBef>
                <a:spcPts val="326"/>
              </a:spcBef>
              <a:buClr>
                <a:srgbClr val="2DA2BF"/>
              </a:buClr>
              <a:buFont typeface="Verdana"/>
              <a:buChar char="◦"/>
            </a:pPr>
            <a:r>
              <a:rPr lang="en-US" sz="2100" b="0" strike="noStrike" spc="-1">
                <a:solidFill>
                  <a:srgbClr val="000000"/>
                </a:solidFill>
                <a:latin typeface="Cambria"/>
              </a:rPr>
              <a:t>Also supports the creation, maintenance and destruction of each called function’s automatic variables.</a:t>
            </a:r>
            <a:endParaRPr lang="en-US" sz="2100" b="0" strike="noStrike" spc="-1">
              <a:solidFill>
                <a:srgbClr val="000000"/>
              </a:solidFill>
              <a:latin typeface="Lucida Sans Unicode"/>
            </a:endParaRPr>
          </a:p>
        </p:txBody>
      </p:sp>
      <p:sp>
        <p:nvSpPr>
          <p:cNvPr id="399"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TextShape 1"/>
          <p:cNvSpPr txBox="1"/>
          <p:nvPr/>
        </p:nvSpPr>
        <p:spPr>
          <a:xfrm>
            <a:off x="457200" y="274680"/>
            <a:ext cx="8229240" cy="1142640"/>
          </a:xfrm>
          <a:prstGeom prst="rect">
            <a:avLst/>
          </a:prstGeom>
          <a:noFill/>
          <a:ln>
            <a:noFill/>
          </a:ln>
        </p:spPr>
        <p:txBody>
          <a:bodyPr lIns="90000" tIns="45000" rIns="90000" bIns="45000" anchor="ctr">
            <a:normAutofit lnSpcReduction="10000"/>
          </a:bodyPr>
          <a:lstStyle/>
          <a:p>
            <a:pPr>
              <a:lnSpc>
                <a:spcPct val="100000"/>
              </a:lnSpc>
            </a:pPr>
            <a:r>
              <a:rPr lang="en-US" sz="3600" b="1" strike="noStrike" spc="-1">
                <a:solidFill>
                  <a:srgbClr val="24B5A1"/>
                </a:solidFill>
                <a:latin typeface="Arial"/>
              </a:rPr>
              <a:t>6.11  </a:t>
            </a:r>
            <a:r>
              <a:rPr lang="en-US" sz="3600" b="1" strike="noStrike" spc="-1">
                <a:solidFill>
                  <a:srgbClr val="3380E6"/>
                </a:solidFill>
                <a:latin typeface="Arial"/>
              </a:rPr>
              <a:t>Function Call Stack and Activation Records (cont.)</a:t>
            </a:r>
            <a:endParaRPr lang="en-US" sz="3600" b="0" strike="noStrike" spc="-1">
              <a:solidFill>
                <a:srgbClr val="000000"/>
              </a:solidFill>
              <a:latin typeface="Arial"/>
            </a:endParaRPr>
          </a:p>
        </p:txBody>
      </p:sp>
      <p:sp>
        <p:nvSpPr>
          <p:cNvPr id="401" name="TextShape 2"/>
          <p:cNvSpPr txBox="1"/>
          <p:nvPr/>
        </p:nvSpPr>
        <p:spPr>
          <a:xfrm>
            <a:off x="457200" y="1481040"/>
            <a:ext cx="8229240" cy="4525560"/>
          </a:xfrm>
          <a:prstGeom prst="rect">
            <a:avLst/>
          </a:prstGeom>
          <a:noFill/>
          <a:ln>
            <a:noFill/>
          </a:ln>
        </p:spPr>
        <p:txBody>
          <a:bodyPr/>
          <a:lstStyle/>
          <a:p>
            <a:pPr marL="109440">
              <a:lnSpc>
                <a:spcPct val="90000"/>
              </a:lnSpc>
              <a:spcBef>
                <a:spcPts val="400"/>
              </a:spcBef>
            </a:pPr>
            <a:r>
              <a:rPr lang="en-US" sz="2400" b="1" i="1" strike="noStrike" spc="-1">
                <a:solidFill>
                  <a:srgbClr val="000000"/>
                </a:solidFill>
                <a:latin typeface="Cambria"/>
              </a:rPr>
              <a:t>Stack Frames</a:t>
            </a:r>
            <a:endParaRPr lang="en-US" sz="2400" b="0" strike="noStrike" spc="-1">
              <a:solidFill>
                <a:srgbClr val="000000"/>
              </a:solidFill>
              <a:latin typeface="Lucida Sans Unicode"/>
            </a:endParaRPr>
          </a:p>
          <a:p>
            <a:pPr marL="365040" indent="-255240">
              <a:lnSpc>
                <a:spcPct val="90000"/>
              </a:lnSpc>
              <a:spcBef>
                <a:spcPts val="400"/>
              </a:spcBef>
              <a:buClr>
                <a:srgbClr val="2DA2BF"/>
              </a:buClr>
              <a:buSzPct val="68000"/>
              <a:buFont typeface="Wingdings 3" charset="2"/>
              <a:buChar char=""/>
            </a:pPr>
            <a:r>
              <a:rPr lang="en-US" sz="2400" b="0" strike="noStrike" spc="-1">
                <a:solidFill>
                  <a:srgbClr val="000000"/>
                </a:solidFill>
                <a:latin typeface="Cambria"/>
              </a:rPr>
              <a:t>Each function eventually must return control to the function that called it.</a:t>
            </a:r>
            <a:endParaRPr lang="en-US" sz="2400" b="0" strike="noStrike" spc="-1">
              <a:solidFill>
                <a:srgbClr val="000000"/>
              </a:solidFill>
              <a:latin typeface="Lucida Sans Unicode"/>
            </a:endParaRPr>
          </a:p>
          <a:p>
            <a:pPr marL="365040" indent="-255240">
              <a:lnSpc>
                <a:spcPct val="90000"/>
              </a:lnSpc>
              <a:spcBef>
                <a:spcPts val="400"/>
              </a:spcBef>
              <a:buClr>
                <a:srgbClr val="2DA2BF"/>
              </a:buClr>
              <a:buSzPct val="68000"/>
              <a:buFont typeface="Wingdings 3" charset="2"/>
              <a:buChar char=""/>
            </a:pPr>
            <a:r>
              <a:rPr lang="en-US" sz="2400" b="0" strike="noStrike" spc="-1">
                <a:solidFill>
                  <a:srgbClr val="000000"/>
                </a:solidFill>
                <a:latin typeface="Cambria"/>
              </a:rPr>
              <a:t>Each time a function calls another function, an entry is pushed onto the function call stack.</a:t>
            </a:r>
            <a:endParaRPr lang="en-US" sz="2400" b="0" strike="noStrike" spc="-1">
              <a:solidFill>
                <a:srgbClr val="000000"/>
              </a:solidFill>
              <a:latin typeface="Lucida Sans Unicode"/>
            </a:endParaRPr>
          </a:p>
          <a:p>
            <a:pPr marL="620640" lvl="1" indent="-228240">
              <a:lnSpc>
                <a:spcPct val="90000"/>
              </a:lnSpc>
              <a:spcBef>
                <a:spcPts val="326"/>
              </a:spcBef>
              <a:buClr>
                <a:srgbClr val="2DA2BF"/>
              </a:buClr>
              <a:buFont typeface="Verdana"/>
              <a:buChar char="◦"/>
            </a:pPr>
            <a:r>
              <a:rPr lang="en-US" sz="2400" b="0" strike="noStrike" spc="-1">
                <a:solidFill>
                  <a:srgbClr val="000000"/>
                </a:solidFill>
                <a:latin typeface="Cambria"/>
              </a:rPr>
              <a:t>This entry, called a </a:t>
            </a:r>
            <a:r>
              <a:rPr lang="en-US" sz="2400" b="0" strike="noStrike" spc="-1">
                <a:solidFill>
                  <a:srgbClr val="0000FF"/>
                </a:solidFill>
                <a:latin typeface="Cambria"/>
              </a:rPr>
              <a:t>stack frame</a:t>
            </a:r>
            <a:r>
              <a:rPr lang="en-US" sz="2400" b="0" strike="noStrike" spc="-1">
                <a:solidFill>
                  <a:srgbClr val="000000"/>
                </a:solidFill>
                <a:latin typeface="Cambria"/>
              </a:rPr>
              <a:t> or an </a:t>
            </a:r>
            <a:r>
              <a:rPr lang="en-US" sz="2400" b="0" strike="noStrike" spc="-1">
                <a:solidFill>
                  <a:srgbClr val="0000FF"/>
                </a:solidFill>
                <a:latin typeface="Cambria"/>
              </a:rPr>
              <a:t>activation record</a:t>
            </a:r>
            <a:r>
              <a:rPr lang="en-US" sz="2400" b="0" strike="noStrike" spc="-1">
                <a:solidFill>
                  <a:srgbClr val="000000"/>
                </a:solidFill>
                <a:latin typeface="Cambria"/>
              </a:rPr>
              <a:t>, contains the </a:t>
            </a:r>
            <a:r>
              <a:rPr lang="en-US" sz="2400" b="0" i="1" strike="noStrike" spc="-1">
                <a:solidFill>
                  <a:srgbClr val="000000"/>
                </a:solidFill>
                <a:latin typeface="Cambria"/>
              </a:rPr>
              <a:t>return address </a:t>
            </a:r>
            <a:r>
              <a:rPr lang="en-US" sz="2400" b="0" strike="noStrike" spc="-1">
                <a:solidFill>
                  <a:srgbClr val="000000"/>
                </a:solidFill>
                <a:latin typeface="Cambria"/>
              </a:rPr>
              <a:t>that the called function needs in order to return to the calling function.</a:t>
            </a:r>
            <a:endParaRPr lang="en-US" sz="2400" b="0" strike="noStrike" spc="-1">
              <a:solidFill>
                <a:srgbClr val="000000"/>
              </a:solidFill>
              <a:latin typeface="Lucida Sans Unicode"/>
            </a:endParaRPr>
          </a:p>
          <a:p>
            <a:endParaRPr lang="en-US" sz="2400" b="0" strike="noStrike" spc="-1">
              <a:solidFill>
                <a:srgbClr val="000000"/>
              </a:solidFill>
              <a:latin typeface="Lucida Sans Unicode"/>
            </a:endParaRPr>
          </a:p>
        </p:txBody>
      </p:sp>
      <p:sp>
        <p:nvSpPr>
          <p:cNvPr id="402"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TextShape 1"/>
          <p:cNvSpPr txBox="1"/>
          <p:nvPr/>
        </p:nvSpPr>
        <p:spPr>
          <a:xfrm>
            <a:off x="457200" y="274680"/>
            <a:ext cx="8229240" cy="1142640"/>
          </a:xfrm>
          <a:prstGeom prst="rect">
            <a:avLst/>
          </a:prstGeom>
          <a:noFill/>
          <a:ln>
            <a:noFill/>
          </a:ln>
        </p:spPr>
        <p:txBody>
          <a:bodyPr lIns="90000" tIns="45000" rIns="90000" bIns="45000" anchor="ctr">
            <a:normAutofit lnSpcReduction="10000"/>
          </a:bodyPr>
          <a:lstStyle/>
          <a:p>
            <a:pPr>
              <a:lnSpc>
                <a:spcPct val="100000"/>
              </a:lnSpc>
            </a:pPr>
            <a:r>
              <a:rPr lang="en-US" sz="3600" b="1" strike="noStrike" spc="-1">
                <a:solidFill>
                  <a:srgbClr val="24B5A1"/>
                </a:solidFill>
                <a:latin typeface="Arial"/>
              </a:rPr>
              <a:t>6.11  </a:t>
            </a:r>
            <a:r>
              <a:rPr lang="en-US" sz="3600" b="1" strike="noStrike" spc="-1">
                <a:solidFill>
                  <a:srgbClr val="3380E6"/>
                </a:solidFill>
                <a:latin typeface="Arial"/>
              </a:rPr>
              <a:t>Function Call Stack and Activation Records (cont.)</a:t>
            </a:r>
            <a:endParaRPr lang="en-US" sz="3600" b="0" strike="noStrike" spc="-1">
              <a:solidFill>
                <a:srgbClr val="000000"/>
              </a:solidFill>
              <a:latin typeface="Arial"/>
            </a:endParaRPr>
          </a:p>
        </p:txBody>
      </p:sp>
      <p:sp>
        <p:nvSpPr>
          <p:cNvPr id="404" name="TextShape 2"/>
          <p:cNvSpPr txBox="1"/>
          <p:nvPr/>
        </p:nvSpPr>
        <p:spPr>
          <a:xfrm>
            <a:off x="457200" y="1481040"/>
            <a:ext cx="8229240" cy="4525560"/>
          </a:xfrm>
          <a:prstGeom prst="rect">
            <a:avLst/>
          </a:prstGeom>
          <a:noFill/>
          <a:ln>
            <a:noFill/>
          </a:ln>
        </p:spPr>
        <p:txBody>
          <a:bodyPr/>
          <a:lstStyle/>
          <a:p>
            <a:pPr marL="109440">
              <a:lnSpc>
                <a:spcPct val="90000"/>
              </a:lnSpc>
              <a:spcBef>
                <a:spcPts val="400"/>
              </a:spcBef>
            </a:pPr>
            <a:r>
              <a:rPr lang="en-US" sz="2400" b="1" i="1" strike="noStrike" spc="-1">
                <a:solidFill>
                  <a:srgbClr val="000000"/>
                </a:solidFill>
                <a:latin typeface="Cambria"/>
              </a:rPr>
              <a:t>Automatic Local Variables and Stack Frames</a:t>
            </a:r>
            <a:endParaRPr lang="en-US" sz="2400" b="0" strike="noStrike" spc="-1">
              <a:solidFill>
                <a:srgbClr val="000000"/>
              </a:solidFill>
              <a:latin typeface="Lucida Sans Unicode"/>
            </a:endParaRPr>
          </a:p>
          <a:p>
            <a:pPr marL="365040" indent="-255240">
              <a:lnSpc>
                <a:spcPct val="90000"/>
              </a:lnSpc>
              <a:spcBef>
                <a:spcPts val="400"/>
              </a:spcBef>
              <a:buClr>
                <a:srgbClr val="2DA2BF"/>
              </a:buClr>
              <a:buSzPct val="68000"/>
              <a:buFont typeface="Wingdings 3" charset="2"/>
              <a:buChar char=""/>
            </a:pPr>
            <a:r>
              <a:rPr lang="en-US" sz="2400" b="0" strike="noStrike" spc="-1">
                <a:solidFill>
                  <a:srgbClr val="000000"/>
                </a:solidFill>
                <a:latin typeface="Cambria"/>
              </a:rPr>
              <a:t>When a function call returns, the stack frame for the function call is </a:t>
            </a:r>
            <a:r>
              <a:rPr lang="en-US" sz="2400" b="0" i="1" strike="noStrike" spc="-1">
                <a:solidFill>
                  <a:srgbClr val="000000"/>
                </a:solidFill>
                <a:latin typeface="Cambria"/>
              </a:rPr>
              <a:t>popped</a:t>
            </a:r>
            <a:r>
              <a:rPr lang="en-US" sz="2400" b="0" strike="noStrike" spc="-1">
                <a:solidFill>
                  <a:srgbClr val="000000"/>
                </a:solidFill>
                <a:latin typeface="Cambria"/>
              </a:rPr>
              <a:t>, and control transfers to the return address in the popped stack frame.</a:t>
            </a:r>
            <a:endParaRPr lang="en-US" sz="2400" b="0" strike="noStrike" spc="-1">
              <a:solidFill>
                <a:srgbClr val="000000"/>
              </a:solidFill>
              <a:latin typeface="Lucida Sans Unicode"/>
            </a:endParaRPr>
          </a:p>
          <a:p>
            <a:pPr marL="109440">
              <a:lnSpc>
                <a:spcPct val="90000"/>
              </a:lnSpc>
              <a:spcBef>
                <a:spcPts val="400"/>
              </a:spcBef>
            </a:pPr>
            <a:r>
              <a:rPr lang="en-US" sz="2400" b="1" i="1" strike="noStrike" spc="-1">
                <a:solidFill>
                  <a:srgbClr val="000000"/>
                </a:solidFill>
                <a:latin typeface="Cambria"/>
              </a:rPr>
              <a:t>Stack Overflow</a:t>
            </a:r>
            <a:endParaRPr lang="en-US" sz="2400" b="0" strike="noStrike" spc="-1">
              <a:solidFill>
                <a:srgbClr val="000000"/>
              </a:solidFill>
              <a:latin typeface="Lucida Sans Unicode"/>
            </a:endParaRPr>
          </a:p>
          <a:p>
            <a:pPr marL="365040" indent="-255240">
              <a:lnSpc>
                <a:spcPct val="90000"/>
              </a:lnSpc>
              <a:spcBef>
                <a:spcPts val="400"/>
              </a:spcBef>
              <a:buClr>
                <a:srgbClr val="2DA2BF"/>
              </a:buClr>
              <a:buSzPct val="68000"/>
              <a:buFont typeface="Wingdings 3" charset="2"/>
              <a:buChar char=""/>
            </a:pPr>
            <a:r>
              <a:rPr lang="en-US" sz="2400" b="0" strike="noStrike" spc="-1">
                <a:solidFill>
                  <a:srgbClr val="000000"/>
                </a:solidFill>
                <a:latin typeface="Cambria"/>
              </a:rPr>
              <a:t>The amount of memory in a computer is finite, so only a certain amount of memory can be used to store activation records on the function call stack. </a:t>
            </a:r>
            <a:endParaRPr lang="en-US" sz="2400" b="0" strike="noStrike" spc="-1">
              <a:solidFill>
                <a:srgbClr val="000000"/>
              </a:solidFill>
              <a:latin typeface="Lucida Sans Unicode"/>
            </a:endParaRPr>
          </a:p>
          <a:p>
            <a:pPr marL="365040" indent="-255240">
              <a:lnSpc>
                <a:spcPct val="90000"/>
              </a:lnSpc>
              <a:spcBef>
                <a:spcPts val="400"/>
              </a:spcBef>
              <a:buClr>
                <a:srgbClr val="2DA2BF"/>
              </a:buClr>
              <a:buSzPct val="68000"/>
              <a:buFont typeface="Wingdings 3" charset="2"/>
              <a:buChar char=""/>
            </a:pPr>
            <a:r>
              <a:rPr lang="en-US" sz="2400" b="0" strike="noStrike" spc="-1">
                <a:solidFill>
                  <a:srgbClr val="000000"/>
                </a:solidFill>
                <a:latin typeface="Cambria"/>
              </a:rPr>
              <a:t>If more function calls occur than can have their activation records stored on the function call stack, an a fatal error known as </a:t>
            </a:r>
            <a:r>
              <a:rPr lang="en-US" sz="2400" b="0" strike="noStrike" spc="-1">
                <a:solidFill>
                  <a:srgbClr val="0000FF"/>
                </a:solidFill>
                <a:latin typeface="Cambria"/>
              </a:rPr>
              <a:t>stack overflow</a:t>
            </a:r>
            <a:r>
              <a:rPr lang="en-US" sz="2400" b="0" strike="noStrike" spc="-1">
                <a:solidFill>
                  <a:srgbClr val="000000"/>
                </a:solidFill>
                <a:latin typeface="Cambria"/>
              </a:rPr>
              <a:t> occurs.</a:t>
            </a:r>
            <a:endParaRPr lang="en-US" sz="2400" b="0" strike="noStrike" spc="-1">
              <a:solidFill>
                <a:srgbClr val="000000"/>
              </a:solidFill>
              <a:latin typeface="Lucida Sans Unicode"/>
            </a:endParaRPr>
          </a:p>
        </p:txBody>
      </p:sp>
      <p:sp>
        <p:nvSpPr>
          <p:cNvPr id="405"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TextShape 1"/>
          <p:cNvSpPr txBox="1"/>
          <p:nvPr/>
        </p:nvSpPr>
        <p:spPr>
          <a:xfrm>
            <a:off x="457200" y="274680"/>
            <a:ext cx="8229240" cy="1142640"/>
          </a:xfrm>
          <a:prstGeom prst="rect">
            <a:avLst/>
          </a:prstGeom>
          <a:noFill/>
          <a:ln>
            <a:noFill/>
          </a:ln>
        </p:spPr>
        <p:txBody>
          <a:bodyPr lIns="90000" tIns="45000" rIns="90000" bIns="45000" anchor="ctr">
            <a:normAutofit lnSpcReduction="10000"/>
          </a:bodyPr>
          <a:lstStyle/>
          <a:p>
            <a:pPr>
              <a:lnSpc>
                <a:spcPct val="100000"/>
              </a:lnSpc>
            </a:pPr>
            <a:r>
              <a:rPr lang="en-US" sz="3600" b="1" strike="noStrike" spc="-1">
                <a:solidFill>
                  <a:srgbClr val="24B5A1"/>
                </a:solidFill>
                <a:latin typeface="Arial"/>
              </a:rPr>
              <a:t>6.11  </a:t>
            </a:r>
            <a:r>
              <a:rPr lang="en-US" sz="3600" b="1" strike="noStrike" spc="-1">
                <a:solidFill>
                  <a:srgbClr val="3380E6"/>
                </a:solidFill>
                <a:latin typeface="Arial"/>
              </a:rPr>
              <a:t>Function Call Stack and Activation Records (cont.)</a:t>
            </a:r>
            <a:endParaRPr lang="en-US" sz="3600" b="0" strike="noStrike" spc="-1">
              <a:solidFill>
                <a:srgbClr val="000000"/>
              </a:solidFill>
              <a:latin typeface="Arial"/>
            </a:endParaRPr>
          </a:p>
        </p:txBody>
      </p:sp>
      <p:sp>
        <p:nvSpPr>
          <p:cNvPr id="407" name="TextShape 2"/>
          <p:cNvSpPr txBox="1"/>
          <p:nvPr/>
        </p:nvSpPr>
        <p:spPr>
          <a:xfrm>
            <a:off x="457200" y="1481040"/>
            <a:ext cx="8229240" cy="4525560"/>
          </a:xfrm>
          <a:prstGeom prst="rect">
            <a:avLst/>
          </a:prstGeom>
          <a:noFill/>
          <a:ln>
            <a:noFill/>
          </a:ln>
        </p:spPr>
        <p:txBody>
          <a:bodyPr/>
          <a:lstStyle/>
          <a:p>
            <a:pPr marL="109440">
              <a:lnSpc>
                <a:spcPct val="90000"/>
              </a:lnSpc>
              <a:spcBef>
                <a:spcPts val="400"/>
              </a:spcBef>
            </a:pPr>
            <a:r>
              <a:rPr lang="en-US" sz="2400" b="1" i="1" strike="noStrike" spc="-1">
                <a:solidFill>
                  <a:srgbClr val="000000"/>
                </a:solidFill>
                <a:latin typeface="Cambria"/>
              </a:rPr>
              <a:t>Function Call Stack in Action</a:t>
            </a:r>
            <a:endParaRPr lang="en-US" sz="2400" b="0" strike="noStrike" spc="-1">
              <a:solidFill>
                <a:srgbClr val="000000"/>
              </a:solidFill>
              <a:latin typeface="Lucida Sans Unicode"/>
            </a:endParaRPr>
          </a:p>
          <a:p>
            <a:pPr marL="365040" indent="-255240">
              <a:lnSpc>
                <a:spcPct val="90000"/>
              </a:lnSpc>
              <a:spcBef>
                <a:spcPts val="400"/>
              </a:spcBef>
              <a:buClr>
                <a:srgbClr val="2DA2BF"/>
              </a:buClr>
              <a:buSzPct val="68000"/>
              <a:buFont typeface="Wingdings 3" charset="2"/>
              <a:buChar char=""/>
            </a:pPr>
            <a:r>
              <a:rPr lang="en-US" sz="2400" b="0" strike="noStrike" spc="-1">
                <a:solidFill>
                  <a:srgbClr val="000000"/>
                </a:solidFill>
                <a:latin typeface="Cambria"/>
              </a:rPr>
              <a:t>Now let’s consider how the call stack supports the operation of a square function called by main (Fig. 6.12). </a:t>
            </a:r>
            <a:endParaRPr lang="en-US" sz="2400" b="0" strike="noStrike" spc="-1">
              <a:solidFill>
                <a:srgbClr val="000000"/>
              </a:solidFill>
              <a:latin typeface="Lucida Sans Unicode"/>
            </a:endParaRPr>
          </a:p>
          <a:p>
            <a:pPr marL="365040" indent="-255240">
              <a:lnSpc>
                <a:spcPct val="90000"/>
              </a:lnSpc>
              <a:spcBef>
                <a:spcPts val="400"/>
              </a:spcBef>
              <a:buClr>
                <a:srgbClr val="2DA2BF"/>
              </a:buClr>
              <a:buSzPct val="68000"/>
              <a:buFont typeface="Wingdings 3" charset="2"/>
              <a:buChar char=""/>
            </a:pPr>
            <a:r>
              <a:rPr lang="en-US" sz="2400" b="0" strike="noStrike" spc="-1">
                <a:solidFill>
                  <a:srgbClr val="000000"/>
                </a:solidFill>
                <a:latin typeface="Cambria"/>
              </a:rPr>
              <a:t>First the operating system calls main—this pushes an activation record onto the stack (shown in Fig. 6.13). </a:t>
            </a:r>
            <a:endParaRPr lang="en-US" sz="2400" b="0" strike="noStrike" spc="-1">
              <a:solidFill>
                <a:srgbClr val="000000"/>
              </a:solidFill>
              <a:latin typeface="Lucida Sans Unicode"/>
            </a:endParaRPr>
          </a:p>
          <a:p>
            <a:pPr marL="365040" indent="-255240">
              <a:lnSpc>
                <a:spcPct val="90000"/>
              </a:lnSpc>
              <a:spcBef>
                <a:spcPts val="400"/>
              </a:spcBef>
              <a:buClr>
                <a:srgbClr val="2DA2BF"/>
              </a:buClr>
              <a:buSzPct val="68000"/>
              <a:buFont typeface="Wingdings 3" charset="2"/>
              <a:buChar char=""/>
            </a:pPr>
            <a:r>
              <a:rPr lang="en-US" sz="2400" b="0" strike="noStrike" spc="-1">
                <a:solidFill>
                  <a:srgbClr val="000000"/>
                </a:solidFill>
                <a:latin typeface="Cambria"/>
              </a:rPr>
              <a:t>The activation record tells main how to return to the operating system (i.e., transfer to return address R1) and contains the space for main’s automatic variable (i.e., a, which is initialized to 10).</a:t>
            </a:r>
            <a:endParaRPr lang="en-US" sz="2400" b="0" strike="noStrike" spc="-1">
              <a:solidFill>
                <a:srgbClr val="000000"/>
              </a:solidFill>
              <a:latin typeface="Lucida Sans Unicode"/>
            </a:endParaRPr>
          </a:p>
        </p:txBody>
      </p:sp>
      <p:sp>
        <p:nvSpPr>
          <p:cNvPr id="408"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extShape 1"/>
          <p:cNvSpPr txBox="1"/>
          <p:nvPr/>
        </p:nvSpPr>
        <p:spPr>
          <a:xfrm>
            <a:off x="457200" y="274680"/>
            <a:ext cx="8229240" cy="1142640"/>
          </a:xfrm>
          <a:prstGeom prst="rect">
            <a:avLst/>
          </a:prstGeom>
          <a:noFill/>
          <a:ln>
            <a:noFill/>
          </a:ln>
        </p:spPr>
        <p:txBody>
          <a:bodyPr lIns="90000" tIns="45000" rIns="90000" bIns="45000" anchor="ctr"/>
          <a:lstStyle/>
          <a:p>
            <a:pPr>
              <a:lnSpc>
                <a:spcPct val="100000"/>
              </a:lnSpc>
            </a:pPr>
            <a:r>
              <a:rPr lang="en-US" sz="3600" b="1" strike="noStrike" spc="-1">
                <a:solidFill>
                  <a:srgbClr val="24B5A1"/>
                </a:solidFill>
                <a:latin typeface="Arial"/>
              </a:rPr>
              <a:t>6.3  </a:t>
            </a:r>
            <a:r>
              <a:rPr lang="en-US" sz="3600" b="1" strike="noStrike" spc="-1">
                <a:solidFill>
                  <a:srgbClr val="3380E6"/>
                </a:solidFill>
                <a:latin typeface="Arial"/>
              </a:rPr>
              <a:t>Math Library Functions</a:t>
            </a:r>
            <a:endParaRPr lang="en-US" sz="3600" b="0" strike="noStrike" spc="-1">
              <a:solidFill>
                <a:srgbClr val="000000"/>
              </a:solidFill>
              <a:latin typeface="Arial"/>
            </a:endParaRPr>
          </a:p>
        </p:txBody>
      </p:sp>
      <p:sp>
        <p:nvSpPr>
          <p:cNvPr id="172" name="TextShape 2"/>
          <p:cNvSpPr txBox="1"/>
          <p:nvPr/>
        </p:nvSpPr>
        <p:spPr>
          <a:xfrm>
            <a:off x="457200" y="1481040"/>
            <a:ext cx="8229240" cy="4525560"/>
          </a:xfrm>
          <a:prstGeom prst="rect">
            <a:avLst/>
          </a:prstGeom>
          <a:noFill/>
          <a:ln>
            <a:noFill/>
          </a:ln>
        </p:spPr>
        <p:txBody>
          <a:bodyPr/>
          <a:lstStyle/>
          <a:p>
            <a:pPr marL="365040" indent="-255240">
              <a:lnSpc>
                <a:spcPct val="80000"/>
              </a:lnSpc>
              <a:spcBef>
                <a:spcPts val="400"/>
              </a:spcBef>
              <a:buClr>
                <a:srgbClr val="2DA2BF"/>
              </a:buClr>
              <a:buSzPct val="68000"/>
              <a:buFont typeface="Wingdings 3" charset="2"/>
              <a:buChar char=""/>
            </a:pPr>
            <a:r>
              <a:rPr lang="en-US" sz="2300" b="0" strike="noStrike" spc="-1">
                <a:solidFill>
                  <a:srgbClr val="000000"/>
                </a:solidFill>
                <a:latin typeface="Cambria"/>
              </a:rPr>
              <a:t>Sometimes functions are </a:t>
            </a:r>
            <a:r>
              <a:rPr lang="en-US" sz="2300" b="0" i="1" strike="noStrike" spc="-1">
                <a:solidFill>
                  <a:srgbClr val="000000"/>
                </a:solidFill>
                <a:latin typeface="Cambria"/>
              </a:rPr>
              <a:t>not </a:t>
            </a:r>
            <a:r>
              <a:rPr lang="en-US" sz="2300" b="0" strike="noStrike" spc="-1">
                <a:solidFill>
                  <a:srgbClr val="000000"/>
                </a:solidFill>
                <a:latin typeface="Cambria"/>
              </a:rPr>
              <a:t>members of a class.</a:t>
            </a:r>
            <a:endParaRPr lang="en-US" sz="2300" b="0" strike="noStrike" spc="-1">
              <a:solidFill>
                <a:srgbClr val="000000"/>
              </a:solidFill>
              <a:latin typeface="Lucida Sans Unicode"/>
            </a:endParaRPr>
          </a:p>
          <a:p>
            <a:pPr marL="620640" lvl="1" indent="-228240">
              <a:lnSpc>
                <a:spcPct val="80000"/>
              </a:lnSpc>
              <a:spcBef>
                <a:spcPts val="326"/>
              </a:spcBef>
              <a:buClr>
                <a:srgbClr val="2DA2BF"/>
              </a:buClr>
              <a:buFont typeface="Verdana"/>
              <a:buChar char="◦"/>
            </a:pPr>
            <a:r>
              <a:rPr lang="en-US" sz="2000" b="0" strike="noStrike" spc="-1">
                <a:solidFill>
                  <a:srgbClr val="000000"/>
                </a:solidFill>
                <a:latin typeface="Cambria"/>
              </a:rPr>
              <a:t>Called </a:t>
            </a:r>
            <a:r>
              <a:rPr lang="en-US" sz="2000" b="0" strike="noStrike" spc="-1">
                <a:solidFill>
                  <a:srgbClr val="0000FF"/>
                </a:solidFill>
                <a:latin typeface="Cambria"/>
              </a:rPr>
              <a:t>global functions</a:t>
            </a:r>
            <a:r>
              <a:rPr lang="en-US" sz="2000" b="0" strike="noStrike" spc="-1">
                <a:solidFill>
                  <a:srgbClr val="000000"/>
                </a:solidFill>
                <a:latin typeface="Cambria"/>
              </a:rPr>
              <a:t>.</a:t>
            </a:r>
            <a:endParaRPr lang="en-US" sz="2000" b="0" strike="noStrike" spc="-1">
              <a:solidFill>
                <a:srgbClr val="000000"/>
              </a:solidFill>
              <a:latin typeface="Lucida Sans Unicode"/>
            </a:endParaRPr>
          </a:p>
          <a:p>
            <a:pPr marL="365040" indent="-255240">
              <a:lnSpc>
                <a:spcPct val="80000"/>
              </a:lnSpc>
              <a:spcBef>
                <a:spcPts val="400"/>
              </a:spcBef>
              <a:buClr>
                <a:srgbClr val="2DA2BF"/>
              </a:buClr>
              <a:buSzPct val="68000"/>
              <a:buFont typeface="Wingdings 3" charset="2"/>
              <a:buChar char=""/>
            </a:pPr>
            <a:r>
              <a:rPr lang="en-US" sz="2300" b="0" strike="noStrike" spc="-1">
                <a:solidFill>
                  <a:srgbClr val="000000"/>
                </a:solidFill>
                <a:latin typeface="Cambria"/>
              </a:rPr>
              <a:t>The </a:t>
            </a:r>
            <a:r>
              <a:rPr lang="en-US" sz="2300" b="0" strike="noStrike" spc="-1">
                <a:solidFill>
                  <a:srgbClr val="000000"/>
                </a:solidFill>
                <a:latin typeface="Consolas"/>
              </a:rPr>
              <a:t>&lt;cmath&gt;</a:t>
            </a:r>
            <a:r>
              <a:rPr lang="en-US" sz="2300" b="0" strike="noStrike" spc="-1">
                <a:solidFill>
                  <a:srgbClr val="000000"/>
                </a:solidFill>
                <a:latin typeface="Cambria"/>
              </a:rPr>
              <a:t> header provides a collection of functions that enable you to perform common mathematical calculations.</a:t>
            </a:r>
            <a:endParaRPr lang="en-US" sz="2300" b="0" strike="noStrike" spc="-1">
              <a:solidFill>
                <a:srgbClr val="000000"/>
              </a:solidFill>
              <a:latin typeface="Lucida Sans Unicode"/>
            </a:endParaRPr>
          </a:p>
          <a:p>
            <a:pPr marL="365040" indent="-255240">
              <a:lnSpc>
                <a:spcPct val="80000"/>
              </a:lnSpc>
              <a:spcBef>
                <a:spcPts val="400"/>
              </a:spcBef>
              <a:buClr>
                <a:srgbClr val="2DA2BF"/>
              </a:buClr>
              <a:buSzPct val="68000"/>
              <a:buFont typeface="Wingdings 3" charset="2"/>
              <a:buChar char=""/>
            </a:pPr>
            <a:r>
              <a:rPr lang="en-US" sz="2300" b="0" strike="noStrike" spc="-1">
                <a:solidFill>
                  <a:srgbClr val="000000"/>
                </a:solidFill>
                <a:latin typeface="Cambria"/>
              </a:rPr>
              <a:t>All</a:t>
            </a:r>
            <a:r>
              <a:rPr lang="en-US" sz="2300" b="0" i="1" strike="noStrike" spc="-1">
                <a:solidFill>
                  <a:srgbClr val="000000"/>
                </a:solidFill>
                <a:latin typeface="Cambria"/>
              </a:rPr>
              <a:t> </a:t>
            </a:r>
            <a:r>
              <a:rPr lang="en-US" sz="2300" b="0" strike="noStrike" spc="-1">
                <a:solidFill>
                  <a:srgbClr val="000000"/>
                </a:solidFill>
                <a:latin typeface="Cambria"/>
              </a:rPr>
              <a:t>functions in the </a:t>
            </a:r>
            <a:r>
              <a:rPr lang="en-US" sz="2300" b="0" strike="noStrike" spc="-1">
                <a:solidFill>
                  <a:srgbClr val="000000"/>
                </a:solidFill>
                <a:latin typeface="Consolas"/>
              </a:rPr>
              <a:t>&lt;cmath&gt;</a:t>
            </a:r>
            <a:r>
              <a:rPr lang="en-US" sz="2300" b="0" strike="noStrike" spc="-1">
                <a:solidFill>
                  <a:srgbClr val="000000"/>
                </a:solidFill>
                <a:latin typeface="Cambria"/>
              </a:rPr>
              <a:t> header are global</a:t>
            </a:r>
            <a:r>
              <a:rPr lang="en-US" sz="2300" b="0" i="1" strike="noStrike" spc="-1">
                <a:solidFill>
                  <a:srgbClr val="000000"/>
                </a:solidFill>
                <a:latin typeface="Cambria"/>
              </a:rPr>
              <a:t> </a:t>
            </a:r>
            <a:r>
              <a:rPr lang="en-US" sz="2300" b="0" strike="noStrike" spc="-1">
                <a:solidFill>
                  <a:srgbClr val="000000"/>
                </a:solidFill>
                <a:latin typeface="Cambria"/>
              </a:rPr>
              <a:t>functions—therefore, each is called simply by specifying the name of the function followed by parentheses containing the function’s arguments</a:t>
            </a:r>
            <a:r>
              <a:rPr lang="en-US" sz="2300" b="0" i="1" strike="noStrike" spc="-1">
                <a:solidFill>
                  <a:srgbClr val="000000"/>
                </a:solidFill>
                <a:latin typeface="Cambria"/>
              </a:rPr>
              <a:t>.</a:t>
            </a:r>
            <a:endParaRPr lang="en-US" sz="2300" b="0" strike="noStrike" spc="-1">
              <a:solidFill>
                <a:srgbClr val="000000"/>
              </a:solidFill>
              <a:latin typeface="Lucida Sans Unicode"/>
            </a:endParaRPr>
          </a:p>
        </p:txBody>
      </p:sp>
      <p:sp>
        <p:nvSpPr>
          <p:cNvPr id="173"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 name="Picture 1"/>
          <p:cNvPicPr/>
          <p:nvPr/>
        </p:nvPicPr>
        <p:blipFill>
          <a:blip r:embed="rId2"/>
          <a:stretch/>
        </p:blipFill>
        <p:spPr>
          <a:xfrm>
            <a:off x="0" y="380880"/>
            <a:ext cx="9150480" cy="5943240"/>
          </a:xfrm>
          <a:prstGeom prst="rect">
            <a:avLst/>
          </a:prstGeom>
          <a:ln>
            <a:noFill/>
          </a:ln>
        </p:spPr>
      </p:pic>
      <p:sp>
        <p:nvSpPr>
          <p:cNvPr id="410"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 name="Picture 1"/>
          <p:cNvPicPr/>
          <p:nvPr/>
        </p:nvPicPr>
        <p:blipFill>
          <a:blip r:embed="rId2"/>
          <a:stretch/>
        </p:blipFill>
        <p:spPr>
          <a:xfrm>
            <a:off x="0" y="461160"/>
            <a:ext cx="9129240" cy="5939280"/>
          </a:xfrm>
          <a:prstGeom prst="rect">
            <a:avLst/>
          </a:prstGeom>
          <a:ln>
            <a:noFill/>
          </a:ln>
        </p:spPr>
      </p:pic>
      <p:sp>
        <p:nvSpPr>
          <p:cNvPr id="412"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TextShape 1"/>
          <p:cNvSpPr txBox="1"/>
          <p:nvPr/>
        </p:nvSpPr>
        <p:spPr>
          <a:xfrm>
            <a:off x="457200" y="274680"/>
            <a:ext cx="8229240" cy="1142640"/>
          </a:xfrm>
          <a:prstGeom prst="rect">
            <a:avLst/>
          </a:prstGeom>
          <a:noFill/>
          <a:ln>
            <a:noFill/>
          </a:ln>
        </p:spPr>
        <p:txBody>
          <a:bodyPr lIns="90000" tIns="45000" rIns="90000" bIns="45000" anchor="ctr">
            <a:normAutofit lnSpcReduction="10000"/>
          </a:bodyPr>
          <a:lstStyle/>
          <a:p>
            <a:pPr>
              <a:lnSpc>
                <a:spcPct val="100000"/>
              </a:lnSpc>
            </a:pPr>
            <a:r>
              <a:rPr lang="en-US" sz="3600" b="1" strike="noStrike" spc="-1">
                <a:solidFill>
                  <a:srgbClr val="24B5A1"/>
                </a:solidFill>
                <a:latin typeface="Arial"/>
              </a:rPr>
              <a:t>6.12  </a:t>
            </a:r>
            <a:r>
              <a:rPr lang="en-US" sz="3600" b="1" strike="noStrike" spc="-1">
                <a:solidFill>
                  <a:srgbClr val="3380E6"/>
                </a:solidFill>
                <a:latin typeface="Arial"/>
              </a:rPr>
              <a:t>Function Call Stack and Activation Records (cont.)</a:t>
            </a:r>
            <a:endParaRPr lang="en-US" sz="3600" b="0" strike="noStrike" spc="-1">
              <a:solidFill>
                <a:srgbClr val="000000"/>
              </a:solidFill>
              <a:latin typeface="Arial"/>
            </a:endParaRPr>
          </a:p>
        </p:txBody>
      </p:sp>
      <p:sp>
        <p:nvSpPr>
          <p:cNvPr id="414" name="TextShape 2"/>
          <p:cNvSpPr txBox="1"/>
          <p:nvPr/>
        </p:nvSpPr>
        <p:spPr>
          <a:xfrm>
            <a:off x="457200" y="1481040"/>
            <a:ext cx="8229240" cy="4525560"/>
          </a:xfrm>
          <a:prstGeom prst="rect">
            <a:avLst/>
          </a:prstGeom>
          <a:noFill/>
          <a:ln>
            <a:noFill/>
          </a:ln>
        </p:spPr>
        <p:txBody>
          <a:bodyPr/>
          <a:lstStyle/>
          <a:p>
            <a:pPr marL="365040" indent="-255240">
              <a:lnSpc>
                <a:spcPct val="90000"/>
              </a:lnSpc>
              <a:spcBef>
                <a:spcPts val="400"/>
              </a:spcBef>
              <a:buClr>
                <a:srgbClr val="2DA2BF"/>
              </a:buClr>
              <a:buSzPct val="68000"/>
              <a:buFont typeface="Wingdings 3" charset="2"/>
              <a:buChar char=""/>
            </a:pPr>
            <a:r>
              <a:rPr lang="en-US" sz="2400" b="0" strike="noStrike" spc="-1">
                <a:solidFill>
                  <a:srgbClr val="000000"/>
                </a:solidFill>
                <a:latin typeface="Cambria"/>
              </a:rPr>
              <a:t>Function </a:t>
            </a:r>
            <a:r>
              <a:rPr lang="en-US" sz="2400" b="0" strike="noStrike" spc="-1">
                <a:solidFill>
                  <a:srgbClr val="000000"/>
                </a:solidFill>
                <a:latin typeface="Consolas"/>
              </a:rPr>
              <a:t>main</a:t>
            </a:r>
            <a:r>
              <a:rPr lang="en-US" sz="2400" b="0" strike="noStrike" spc="-1">
                <a:solidFill>
                  <a:srgbClr val="000000"/>
                </a:solidFill>
                <a:latin typeface="Cambria"/>
              </a:rPr>
              <a:t>—before returning to the operating system—now calls function </a:t>
            </a:r>
            <a:r>
              <a:rPr lang="en-US" sz="2400" b="0" strike="noStrike" spc="-1">
                <a:solidFill>
                  <a:srgbClr val="000000"/>
                </a:solidFill>
                <a:latin typeface="Consolas"/>
              </a:rPr>
              <a:t>square</a:t>
            </a:r>
            <a:r>
              <a:rPr lang="en-US" sz="2400" b="0" strike="noStrike" spc="-1">
                <a:solidFill>
                  <a:srgbClr val="000000"/>
                </a:solidFill>
                <a:latin typeface="Cambria"/>
              </a:rPr>
              <a:t> in line 12 of Fig. 6.12. </a:t>
            </a:r>
            <a:endParaRPr lang="en-US" sz="2400" b="0" strike="noStrike" spc="-1">
              <a:solidFill>
                <a:srgbClr val="000000"/>
              </a:solidFill>
              <a:latin typeface="Lucida Sans Unicode"/>
            </a:endParaRPr>
          </a:p>
          <a:p>
            <a:pPr marL="365040" indent="-255240">
              <a:lnSpc>
                <a:spcPct val="90000"/>
              </a:lnSpc>
              <a:spcBef>
                <a:spcPts val="400"/>
              </a:spcBef>
              <a:buClr>
                <a:srgbClr val="2DA2BF"/>
              </a:buClr>
              <a:buSzPct val="68000"/>
              <a:buFont typeface="Wingdings 3" charset="2"/>
              <a:buChar char=""/>
            </a:pPr>
            <a:r>
              <a:rPr lang="en-US" sz="2400" b="0" strike="noStrike" spc="-1">
                <a:solidFill>
                  <a:srgbClr val="000000"/>
                </a:solidFill>
                <a:latin typeface="Cambria"/>
              </a:rPr>
              <a:t>This causes a stack frame for </a:t>
            </a:r>
            <a:r>
              <a:rPr lang="en-US" sz="2400" b="0" strike="noStrike" spc="-1">
                <a:solidFill>
                  <a:srgbClr val="000000"/>
                </a:solidFill>
                <a:latin typeface="Consolas"/>
              </a:rPr>
              <a:t>square</a:t>
            </a:r>
            <a:r>
              <a:rPr lang="en-US" sz="2400" b="0" strike="noStrike" spc="-1">
                <a:solidFill>
                  <a:srgbClr val="000000"/>
                </a:solidFill>
                <a:latin typeface="Cambria"/>
              </a:rPr>
              <a:t> (lines 16–18) to be pushed onto the function call stack (Fig. 6.14). </a:t>
            </a:r>
            <a:endParaRPr lang="en-US" sz="2400" b="0" strike="noStrike" spc="-1">
              <a:solidFill>
                <a:srgbClr val="000000"/>
              </a:solidFill>
              <a:latin typeface="Lucida Sans Unicode"/>
            </a:endParaRPr>
          </a:p>
          <a:p>
            <a:pPr marL="365040" indent="-255240">
              <a:lnSpc>
                <a:spcPct val="90000"/>
              </a:lnSpc>
              <a:spcBef>
                <a:spcPts val="400"/>
              </a:spcBef>
              <a:buClr>
                <a:srgbClr val="2DA2BF"/>
              </a:buClr>
              <a:buSzPct val="68000"/>
              <a:buFont typeface="Wingdings 3" charset="2"/>
              <a:buChar char=""/>
            </a:pPr>
            <a:r>
              <a:rPr lang="en-US" sz="2400" b="0" strike="noStrike" spc="-1">
                <a:solidFill>
                  <a:srgbClr val="000000"/>
                </a:solidFill>
                <a:latin typeface="Cambria"/>
              </a:rPr>
              <a:t>This stack frame contains the return address that </a:t>
            </a:r>
            <a:r>
              <a:rPr lang="en-US" sz="2400" b="0" strike="noStrike" spc="-1">
                <a:solidFill>
                  <a:srgbClr val="000000"/>
                </a:solidFill>
                <a:latin typeface="Consolas"/>
              </a:rPr>
              <a:t>square</a:t>
            </a:r>
            <a:r>
              <a:rPr lang="en-US" sz="2400" b="0" strike="noStrike" spc="-1">
                <a:solidFill>
                  <a:srgbClr val="000000"/>
                </a:solidFill>
                <a:latin typeface="Cambria"/>
              </a:rPr>
              <a:t> needs to return to </a:t>
            </a:r>
            <a:r>
              <a:rPr lang="en-US" sz="2400" b="0" strike="noStrike" spc="-1">
                <a:solidFill>
                  <a:srgbClr val="000000"/>
                </a:solidFill>
                <a:latin typeface="Consolas"/>
              </a:rPr>
              <a:t>main</a:t>
            </a:r>
            <a:r>
              <a:rPr lang="en-US" sz="2400" b="0" strike="noStrike" spc="-1">
                <a:solidFill>
                  <a:srgbClr val="000000"/>
                </a:solidFill>
                <a:latin typeface="Cambria"/>
              </a:rPr>
              <a:t> (i.e., R2) and the memory for </a:t>
            </a:r>
            <a:r>
              <a:rPr lang="en-US" sz="2400" b="0" strike="noStrike" spc="-1">
                <a:solidFill>
                  <a:srgbClr val="000000"/>
                </a:solidFill>
                <a:latin typeface="Consolas"/>
              </a:rPr>
              <a:t>square</a:t>
            </a:r>
            <a:r>
              <a:rPr lang="en-US" sz="2400" b="0" strike="noStrike" spc="-1">
                <a:solidFill>
                  <a:srgbClr val="000000"/>
                </a:solidFill>
                <a:latin typeface="Cambria"/>
              </a:rPr>
              <a:t>’s automatic variable (i.e., </a:t>
            </a:r>
            <a:r>
              <a:rPr lang="en-US" sz="2400" b="0" strike="noStrike" spc="-1">
                <a:solidFill>
                  <a:srgbClr val="000000"/>
                </a:solidFill>
                <a:latin typeface="Consolas"/>
              </a:rPr>
              <a:t>x</a:t>
            </a:r>
            <a:r>
              <a:rPr lang="en-US" sz="2400" b="0" strike="noStrike" spc="-1">
                <a:solidFill>
                  <a:srgbClr val="000000"/>
                </a:solidFill>
                <a:latin typeface="Cambria"/>
              </a:rPr>
              <a:t>).</a:t>
            </a:r>
            <a:endParaRPr lang="en-US" sz="2400" b="0" strike="noStrike" spc="-1">
              <a:solidFill>
                <a:srgbClr val="000000"/>
              </a:solidFill>
              <a:latin typeface="Lucida Sans Unicode"/>
            </a:endParaRPr>
          </a:p>
        </p:txBody>
      </p:sp>
      <p:sp>
        <p:nvSpPr>
          <p:cNvPr id="415"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6" name="Picture 1"/>
          <p:cNvPicPr/>
          <p:nvPr/>
        </p:nvPicPr>
        <p:blipFill>
          <a:blip r:embed="rId2"/>
          <a:stretch/>
        </p:blipFill>
        <p:spPr>
          <a:xfrm>
            <a:off x="0" y="-121320"/>
            <a:ext cx="9143640" cy="6978960"/>
          </a:xfrm>
          <a:prstGeom prst="rect">
            <a:avLst/>
          </a:prstGeom>
          <a:ln>
            <a:noFill/>
          </a:ln>
        </p:spPr>
      </p:pic>
      <p:sp>
        <p:nvSpPr>
          <p:cNvPr id="417"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TextShape 1"/>
          <p:cNvSpPr txBox="1"/>
          <p:nvPr/>
        </p:nvSpPr>
        <p:spPr>
          <a:xfrm>
            <a:off x="457200" y="274680"/>
            <a:ext cx="8229240" cy="1142640"/>
          </a:xfrm>
          <a:prstGeom prst="rect">
            <a:avLst/>
          </a:prstGeom>
          <a:noFill/>
          <a:ln>
            <a:noFill/>
          </a:ln>
        </p:spPr>
        <p:txBody>
          <a:bodyPr lIns="90000" tIns="45000" rIns="90000" bIns="45000" anchor="ctr">
            <a:normAutofit lnSpcReduction="10000"/>
          </a:bodyPr>
          <a:lstStyle/>
          <a:p>
            <a:pPr>
              <a:lnSpc>
                <a:spcPct val="100000"/>
              </a:lnSpc>
            </a:pPr>
            <a:r>
              <a:rPr lang="en-US" sz="3600" b="1" strike="noStrike" spc="-1">
                <a:solidFill>
                  <a:srgbClr val="24B5A1"/>
                </a:solidFill>
                <a:latin typeface="Arial"/>
              </a:rPr>
              <a:t>6.12  </a:t>
            </a:r>
            <a:r>
              <a:rPr lang="en-US" sz="3600" b="1" strike="noStrike" spc="-1">
                <a:solidFill>
                  <a:srgbClr val="3380E6"/>
                </a:solidFill>
                <a:latin typeface="Arial"/>
              </a:rPr>
              <a:t>Function Call Stack and Activation Records (cont.)</a:t>
            </a:r>
            <a:endParaRPr lang="en-US" sz="3600" b="0" strike="noStrike" spc="-1">
              <a:solidFill>
                <a:srgbClr val="000000"/>
              </a:solidFill>
              <a:latin typeface="Arial"/>
            </a:endParaRPr>
          </a:p>
        </p:txBody>
      </p:sp>
      <p:sp>
        <p:nvSpPr>
          <p:cNvPr id="419" name="TextShape 2"/>
          <p:cNvSpPr txBox="1"/>
          <p:nvPr/>
        </p:nvSpPr>
        <p:spPr>
          <a:xfrm>
            <a:off x="457200" y="1481040"/>
            <a:ext cx="8229240" cy="4525560"/>
          </a:xfrm>
          <a:prstGeom prst="rect">
            <a:avLst/>
          </a:prstGeom>
          <a:noFill/>
          <a:ln>
            <a:noFill/>
          </a:ln>
        </p:spPr>
        <p:txBody>
          <a:bodyPr/>
          <a:lstStyle/>
          <a:p>
            <a:pPr marL="365040" indent="-255240">
              <a:lnSpc>
                <a:spcPct val="90000"/>
              </a:lnSpc>
              <a:spcBef>
                <a:spcPts val="400"/>
              </a:spcBef>
              <a:buClr>
                <a:srgbClr val="2DA2BF"/>
              </a:buClr>
              <a:buSzPct val="68000"/>
              <a:buFont typeface="Wingdings 3" charset="2"/>
              <a:buChar char=""/>
            </a:pPr>
            <a:r>
              <a:rPr lang="en-US" sz="2400" b="0" strike="noStrike" spc="-1">
                <a:solidFill>
                  <a:srgbClr val="000000"/>
                </a:solidFill>
                <a:latin typeface="Cambria"/>
              </a:rPr>
              <a:t>After </a:t>
            </a:r>
            <a:r>
              <a:rPr lang="en-US" sz="2400" b="0" strike="noStrike" spc="-1">
                <a:solidFill>
                  <a:srgbClr val="000000"/>
                </a:solidFill>
                <a:latin typeface="Consolas"/>
              </a:rPr>
              <a:t>square</a:t>
            </a:r>
            <a:r>
              <a:rPr lang="en-US" sz="2400" b="0" strike="noStrike" spc="-1">
                <a:solidFill>
                  <a:srgbClr val="000000"/>
                </a:solidFill>
                <a:latin typeface="Cambria"/>
              </a:rPr>
              <a:t> calculates the square of its argument, it needs to return to </a:t>
            </a:r>
            <a:r>
              <a:rPr lang="en-US" sz="2400" b="0" strike="noStrike" spc="-1">
                <a:solidFill>
                  <a:srgbClr val="000000"/>
                </a:solidFill>
                <a:latin typeface="Consolas"/>
              </a:rPr>
              <a:t>main</a:t>
            </a:r>
            <a:r>
              <a:rPr lang="en-US" sz="2400" b="0" strike="noStrike" spc="-1">
                <a:solidFill>
                  <a:srgbClr val="000000"/>
                </a:solidFill>
                <a:latin typeface="Cambria"/>
              </a:rPr>
              <a:t>—and no longer needs the memory for its automatic variable </a:t>
            </a:r>
            <a:r>
              <a:rPr lang="en-US" sz="2400" b="0" strike="noStrike" spc="-1">
                <a:solidFill>
                  <a:srgbClr val="000000"/>
                </a:solidFill>
                <a:latin typeface="Consolas"/>
              </a:rPr>
              <a:t>x</a:t>
            </a:r>
            <a:r>
              <a:rPr lang="en-US" sz="2400" b="0" strike="noStrike" spc="-1">
                <a:solidFill>
                  <a:srgbClr val="000000"/>
                </a:solidFill>
                <a:latin typeface="Cambria"/>
              </a:rPr>
              <a:t>. So </a:t>
            </a:r>
            <a:r>
              <a:rPr lang="en-US" sz="2400" b="0" strike="noStrike" spc="-1">
                <a:solidFill>
                  <a:srgbClr val="000000"/>
                </a:solidFill>
                <a:latin typeface="Consolas"/>
              </a:rPr>
              <a:t>square</a:t>
            </a:r>
            <a:r>
              <a:rPr lang="en-US" sz="2400" b="0" strike="noStrike" spc="-1">
                <a:solidFill>
                  <a:srgbClr val="000000"/>
                </a:solidFill>
                <a:latin typeface="Cambria"/>
              </a:rPr>
              <a:t>’s stack frame is </a:t>
            </a:r>
            <a:r>
              <a:rPr lang="en-US" sz="2400" b="0" i="1" strike="noStrike" spc="-1">
                <a:solidFill>
                  <a:srgbClr val="000000"/>
                </a:solidFill>
                <a:latin typeface="Cambria"/>
              </a:rPr>
              <a:t>popped</a:t>
            </a:r>
            <a:r>
              <a:rPr lang="en-US" sz="2400" b="0" strike="noStrike" spc="-1">
                <a:solidFill>
                  <a:srgbClr val="000000"/>
                </a:solidFill>
                <a:latin typeface="Cambria"/>
              </a:rPr>
              <a:t> from the stack—giving </a:t>
            </a:r>
            <a:r>
              <a:rPr lang="en-US" sz="2400" b="0" strike="noStrike" spc="-1">
                <a:solidFill>
                  <a:srgbClr val="000000"/>
                </a:solidFill>
                <a:latin typeface="Consolas"/>
              </a:rPr>
              <a:t>square</a:t>
            </a:r>
            <a:r>
              <a:rPr lang="en-US" sz="2400" b="0" strike="noStrike" spc="-1">
                <a:solidFill>
                  <a:srgbClr val="000000"/>
                </a:solidFill>
                <a:latin typeface="Cambria"/>
              </a:rPr>
              <a:t> the return location in </a:t>
            </a:r>
            <a:r>
              <a:rPr lang="en-US" sz="2400" b="0" strike="noStrike" spc="-1">
                <a:solidFill>
                  <a:srgbClr val="000000"/>
                </a:solidFill>
                <a:latin typeface="Consolas"/>
              </a:rPr>
              <a:t>main </a:t>
            </a:r>
            <a:r>
              <a:rPr lang="en-US" sz="2400" b="0" strike="noStrike" spc="-1">
                <a:solidFill>
                  <a:srgbClr val="000000"/>
                </a:solidFill>
                <a:latin typeface="Cambria"/>
              </a:rPr>
              <a:t>(i.e., R2) and losing </a:t>
            </a:r>
            <a:r>
              <a:rPr lang="en-US" sz="2400" b="0" strike="noStrike" spc="-1">
                <a:solidFill>
                  <a:srgbClr val="000000"/>
                </a:solidFill>
                <a:latin typeface="Consolas"/>
              </a:rPr>
              <a:t>square</a:t>
            </a:r>
            <a:r>
              <a:rPr lang="en-US" sz="2400" b="0" strike="noStrike" spc="-1">
                <a:solidFill>
                  <a:srgbClr val="000000"/>
                </a:solidFill>
                <a:latin typeface="Cambria"/>
              </a:rPr>
              <a:t>’s automatic variable. </a:t>
            </a:r>
            <a:endParaRPr lang="en-US" sz="2400" b="0" strike="noStrike" spc="-1">
              <a:solidFill>
                <a:srgbClr val="000000"/>
              </a:solidFill>
              <a:latin typeface="Lucida Sans Unicode"/>
            </a:endParaRPr>
          </a:p>
          <a:p>
            <a:pPr marL="365040" indent="-255240">
              <a:lnSpc>
                <a:spcPct val="90000"/>
              </a:lnSpc>
              <a:spcBef>
                <a:spcPts val="400"/>
              </a:spcBef>
              <a:buClr>
                <a:srgbClr val="2DA2BF"/>
              </a:buClr>
              <a:buSzPct val="68000"/>
              <a:buFont typeface="Wingdings 3" charset="2"/>
              <a:buChar char=""/>
            </a:pPr>
            <a:r>
              <a:rPr lang="en-US" sz="2400" b="0" strike="noStrike" spc="-1">
                <a:solidFill>
                  <a:srgbClr val="000000"/>
                </a:solidFill>
                <a:latin typeface="Cambria"/>
              </a:rPr>
              <a:t>Figure 6.15 shows the function call stack </a:t>
            </a:r>
            <a:r>
              <a:rPr lang="en-US" sz="2400" b="0" i="1" strike="noStrike" spc="-1">
                <a:solidFill>
                  <a:srgbClr val="000000"/>
                </a:solidFill>
                <a:latin typeface="Cambria"/>
              </a:rPr>
              <a:t>after</a:t>
            </a:r>
            <a:r>
              <a:rPr lang="en-US" sz="2400" b="0" strike="noStrike" spc="-1">
                <a:solidFill>
                  <a:srgbClr val="000000"/>
                </a:solidFill>
                <a:latin typeface="Cambria"/>
              </a:rPr>
              <a:t> </a:t>
            </a:r>
            <a:r>
              <a:rPr lang="en-US" sz="2400" b="0" strike="noStrike" spc="-1">
                <a:solidFill>
                  <a:srgbClr val="000000"/>
                </a:solidFill>
                <a:latin typeface="Consolas"/>
              </a:rPr>
              <a:t>square</a:t>
            </a:r>
            <a:r>
              <a:rPr lang="en-US" sz="2400" b="0" strike="noStrike" spc="-1">
                <a:solidFill>
                  <a:srgbClr val="000000"/>
                </a:solidFill>
                <a:latin typeface="Cambria"/>
              </a:rPr>
              <a:t>’s activation record has been popped.</a:t>
            </a:r>
            <a:endParaRPr lang="en-US" sz="2400" b="0" strike="noStrike" spc="-1">
              <a:solidFill>
                <a:srgbClr val="000000"/>
              </a:solidFill>
              <a:latin typeface="Lucida Sans Unicode"/>
            </a:endParaRPr>
          </a:p>
        </p:txBody>
      </p:sp>
      <p:sp>
        <p:nvSpPr>
          <p:cNvPr id="420"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1" name="Picture 1"/>
          <p:cNvPicPr/>
          <p:nvPr/>
        </p:nvPicPr>
        <p:blipFill>
          <a:blip r:embed="rId2"/>
          <a:stretch/>
        </p:blipFill>
        <p:spPr>
          <a:xfrm>
            <a:off x="0" y="4680"/>
            <a:ext cx="9143640" cy="6700680"/>
          </a:xfrm>
          <a:prstGeom prst="rect">
            <a:avLst/>
          </a:prstGeom>
          <a:ln>
            <a:noFill/>
          </a:ln>
        </p:spPr>
      </p:pic>
      <p:sp>
        <p:nvSpPr>
          <p:cNvPr id="422"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TextShape 1"/>
          <p:cNvSpPr txBox="1"/>
          <p:nvPr/>
        </p:nvSpPr>
        <p:spPr>
          <a:xfrm>
            <a:off x="457200" y="274680"/>
            <a:ext cx="8229240" cy="1142640"/>
          </a:xfrm>
          <a:prstGeom prst="rect">
            <a:avLst/>
          </a:prstGeom>
          <a:noFill/>
          <a:ln>
            <a:noFill/>
          </a:ln>
        </p:spPr>
        <p:txBody>
          <a:bodyPr lIns="90000" tIns="45000" rIns="90000" bIns="45000" anchor="ctr"/>
          <a:lstStyle/>
          <a:p>
            <a:pPr>
              <a:lnSpc>
                <a:spcPct val="100000"/>
              </a:lnSpc>
            </a:pPr>
            <a:r>
              <a:rPr lang="en-US" sz="3600" b="1" strike="noStrike" spc="-1">
                <a:solidFill>
                  <a:srgbClr val="24B5A1"/>
                </a:solidFill>
                <a:latin typeface="Arial"/>
              </a:rPr>
              <a:t>6.12  </a:t>
            </a:r>
            <a:r>
              <a:rPr lang="en-US" sz="3600" b="1" strike="noStrike" spc="-1">
                <a:solidFill>
                  <a:srgbClr val="3380E6"/>
                </a:solidFill>
                <a:latin typeface="Arial"/>
              </a:rPr>
              <a:t>Inline Functions</a:t>
            </a:r>
            <a:endParaRPr lang="en-US" sz="3600" b="0" strike="noStrike" spc="-1">
              <a:solidFill>
                <a:srgbClr val="000000"/>
              </a:solidFill>
              <a:latin typeface="Arial"/>
            </a:endParaRPr>
          </a:p>
        </p:txBody>
      </p:sp>
      <p:sp>
        <p:nvSpPr>
          <p:cNvPr id="424" name="TextShape 2"/>
          <p:cNvSpPr txBox="1"/>
          <p:nvPr/>
        </p:nvSpPr>
        <p:spPr>
          <a:xfrm>
            <a:off x="457200" y="1481040"/>
            <a:ext cx="8229240" cy="4525560"/>
          </a:xfrm>
          <a:prstGeom prst="rect">
            <a:avLst/>
          </a:prstGeom>
          <a:noFill/>
          <a:ln>
            <a:noFill/>
          </a:ln>
        </p:spPr>
        <p:txBody>
          <a:bodyPr/>
          <a:lstStyle/>
          <a:p>
            <a:pPr marL="365040" indent="-255240">
              <a:lnSpc>
                <a:spcPct val="80000"/>
              </a:lnSpc>
              <a:spcBef>
                <a:spcPts val="400"/>
              </a:spcBef>
              <a:buClr>
                <a:srgbClr val="2DA2BF"/>
              </a:buClr>
              <a:buSzPct val="68000"/>
              <a:buFont typeface="Wingdings 3" charset="2"/>
              <a:buChar char=""/>
            </a:pPr>
            <a:r>
              <a:rPr lang="en-US" sz="2500" b="0" strike="noStrike" spc="-1">
                <a:solidFill>
                  <a:srgbClr val="000000"/>
                </a:solidFill>
                <a:latin typeface="Cambria"/>
              </a:rPr>
              <a:t>C++ provides </a:t>
            </a:r>
            <a:r>
              <a:rPr lang="en-US" sz="2500" b="0" strike="noStrike" spc="-1">
                <a:solidFill>
                  <a:srgbClr val="0000FF"/>
                </a:solidFill>
                <a:latin typeface="Cambria"/>
              </a:rPr>
              <a:t>inline functions</a:t>
            </a:r>
            <a:r>
              <a:rPr lang="en-US" sz="2500" b="0" strike="noStrike" spc="-1">
                <a:solidFill>
                  <a:srgbClr val="000000"/>
                </a:solidFill>
                <a:latin typeface="Cambria"/>
              </a:rPr>
              <a:t> to help reduce function call overhead.</a:t>
            </a:r>
            <a:endParaRPr lang="en-US" sz="2500" b="0" strike="noStrike" spc="-1">
              <a:solidFill>
                <a:srgbClr val="000000"/>
              </a:solidFill>
              <a:latin typeface="Lucida Sans Unicode"/>
            </a:endParaRPr>
          </a:p>
          <a:p>
            <a:pPr marL="365040" indent="-255240">
              <a:lnSpc>
                <a:spcPct val="80000"/>
              </a:lnSpc>
              <a:spcBef>
                <a:spcPts val="400"/>
              </a:spcBef>
              <a:buClr>
                <a:srgbClr val="2DA2BF"/>
              </a:buClr>
              <a:buSzPct val="68000"/>
              <a:buFont typeface="Wingdings 3" charset="2"/>
              <a:buChar char=""/>
            </a:pPr>
            <a:r>
              <a:rPr lang="en-US" sz="2500" b="0" strike="noStrike" spc="-1">
                <a:solidFill>
                  <a:srgbClr val="000000"/>
                </a:solidFill>
                <a:latin typeface="Cambria"/>
              </a:rPr>
              <a:t>Placing the qualifier </a:t>
            </a:r>
            <a:r>
              <a:rPr lang="en-US" sz="2500" b="0" strike="noStrike" spc="-1">
                <a:solidFill>
                  <a:srgbClr val="0000FF"/>
                </a:solidFill>
                <a:latin typeface="Consolas"/>
              </a:rPr>
              <a:t>inline</a:t>
            </a:r>
            <a:r>
              <a:rPr lang="en-US" sz="2500" b="0" strike="noStrike" spc="-1">
                <a:solidFill>
                  <a:srgbClr val="000000"/>
                </a:solidFill>
                <a:latin typeface="Cambria"/>
              </a:rPr>
              <a:t> before a function’s return type in the function definition </a:t>
            </a:r>
            <a:r>
              <a:rPr lang="en-US" sz="2500" b="0" i="1" strike="noStrike" spc="-1">
                <a:solidFill>
                  <a:srgbClr val="000000"/>
                </a:solidFill>
                <a:latin typeface="Cambria"/>
              </a:rPr>
              <a:t>advises</a:t>
            </a:r>
            <a:r>
              <a:rPr lang="en-US" sz="2500" b="0" strike="noStrike" spc="-1">
                <a:solidFill>
                  <a:srgbClr val="000000"/>
                </a:solidFill>
                <a:latin typeface="Cambria"/>
              </a:rPr>
              <a:t> the compiler to generate a copy of the function’s code in </a:t>
            </a:r>
            <a:r>
              <a:rPr lang="en-US" sz="2500" b="0" i="1" strike="noStrike" spc="-1">
                <a:solidFill>
                  <a:srgbClr val="000000"/>
                </a:solidFill>
                <a:latin typeface="Cambria"/>
              </a:rPr>
              <a:t>every</a:t>
            </a:r>
            <a:r>
              <a:rPr lang="en-US" sz="2500" b="0" strike="noStrike" spc="-1">
                <a:solidFill>
                  <a:srgbClr val="000000"/>
                </a:solidFill>
                <a:latin typeface="Cambria"/>
              </a:rPr>
              <a:t> place where the function is called (when appropriate) to avoid a function call.</a:t>
            </a:r>
            <a:endParaRPr lang="en-US" sz="2500" b="0" strike="noStrike" spc="-1">
              <a:solidFill>
                <a:srgbClr val="000000"/>
              </a:solidFill>
              <a:latin typeface="Lucida Sans Unicode"/>
            </a:endParaRPr>
          </a:p>
          <a:p>
            <a:pPr marL="365040" indent="-255240">
              <a:lnSpc>
                <a:spcPct val="80000"/>
              </a:lnSpc>
              <a:spcBef>
                <a:spcPts val="400"/>
              </a:spcBef>
              <a:buClr>
                <a:srgbClr val="2DA2BF"/>
              </a:buClr>
              <a:buSzPct val="68000"/>
              <a:buFont typeface="Wingdings 3" charset="2"/>
              <a:buChar char=""/>
            </a:pPr>
            <a:r>
              <a:rPr lang="en-US" sz="2500" b="0" strike="noStrike" spc="-1">
                <a:solidFill>
                  <a:srgbClr val="000000"/>
                </a:solidFill>
                <a:latin typeface="Cambria"/>
              </a:rPr>
              <a:t>This often makes the program </a:t>
            </a:r>
            <a:r>
              <a:rPr lang="en-US" sz="2500" b="0" i="1" strike="noStrike" spc="-1">
                <a:solidFill>
                  <a:srgbClr val="000000"/>
                </a:solidFill>
                <a:latin typeface="Cambria"/>
              </a:rPr>
              <a:t>larger</a:t>
            </a:r>
            <a:r>
              <a:rPr lang="en-US" sz="2500" b="0" strike="noStrike" spc="-1">
                <a:solidFill>
                  <a:srgbClr val="000000"/>
                </a:solidFill>
                <a:latin typeface="Cambria"/>
              </a:rPr>
              <a:t>.</a:t>
            </a:r>
            <a:endParaRPr lang="en-US" sz="2500" b="0" strike="noStrike" spc="-1">
              <a:solidFill>
                <a:srgbClr val="000000"/>
              </a:solidFill>
              <a:latin typeface="Lucida Sans Unicode"/>
            </a:endParaRPr>
          </a:p>
          <a:p>
            <a:pPr marL="365040" indent="-255240">
              <a:lnSpc>
                <a:spcPct val="80000"/>
              </a:lnSpc>
              <a:spcBef>
                <a:spcPts val="400"/>
              </a:spcBef>
              <a:buClr>
                <a:srgbClr val="2DA2BF"/>
              </a:buClr>
              <a:buSzPct val="68000"/>
              <a:buFont typeface="Wingdings 3" charset="2"/>
              <a:buChar char=""/>
            </a:pPr>
            <a:r>
              <a:rPr lang="en-US" sz="2500" b="0" strike="noStrike" spc="-1">
                <a:solidFill>
                  <a:srgbClr val="000000"/>
                </a:solidFill>
                <a:latin typeface="Cambria"/>
              </a:rPr>
              <a:t>Reusable </a:t>
            </a:r>
            <a:r>
              <a:rPr lang="en-US" sz="2400" b="0" strike="noStrike" spc="-1">
                <a:solidFill>
                  <a:srgbClr val="000000"/>
                </a:solidFill>
                <a:latin typeface="Consolas"/>
              </a:rPr>
              <a:t>inline</a:t>
            </a:r>
            <a:r>
              <a:rPr lang="en-US" sz="2500" b="0" strike="noStrike" spc="-1">
                <a:solidFill>
                  <a:srgbClr val="000000"/>
                </a:solidFill>
                <a:latin typeface="Cambria"/>
              </a:rPr>
              <a:t> functions are typically placed in headers, so that their definitions can be included in each source file that uses them.</a:t>
            </a:r>
            <a:endParaRPr lang="en-US" sz="2500" b="0" strike="noStrike" spc="-1">
              <a:solidFill>
                <a:srgbClr val="000000"/>
              </a:solidFill>
              <a:latin typeface="Lucida Sans Unicode"/>
            </a:endParaRPr>
          </a:p>
        </p:txBody>
      </p:sp>
      <p:sp>
        <p:nvSpPr>
          <p:cNvPr id="425"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26" name="Picture 1"/>
          <p:cNvPicPr/>
          <p:nvPr/>
        </p:nvPicPr>
        <p:blipFill>
          <a:blip r:embed="rId2"/>
          <a:stretch/>
        </p:blipFill>
        <p:spPr>
          <a:xfrm>
            <a:off x="0" y="2393280"/>
            <a:ext cx="9143640" cy="2070000"/>
          </a:xfrm>
          <a:prstGeom prst="rect">
            <a:avLst/>
          </a:prstGeom>
          <a:ln>
            <a:noFill/>
          </a:ln>
        </p:spPr>
      </p:pic>
      <p:sp>
        <p:nvSpPr>
          <p:cNvPr id="427"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8" name="Picture 1"/>
          <p:cNvPicPr/>
          <p:nvPr/>
        </p:nvPicPr>
        <p:blipFill>
          <a:blip r:embed="rId2"/>
          <a:stretch/>
        </p:blipFill>
        <p:spPr>
          <a:xfrm>
            <a:off x="0" y="1982520"/>
            <a:ext cx="9143640" cy="2892960"/>
          </a:xfrm>
          <a:prstGeom prst="rect">
            <a:avLst/>
          </a:prstGeom>
          <a:ln>
            <a:noFill/>
          </a:ln>
        </p:spPr>
      </p:pic>
      <p:sp>
        <p:nvSpPr>
          <p:cNvPr id="429"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 name="TextShape 1"/>
          <p:cNvSpPr txBox="1"/>
          <p:nvPr/>
        </p:nvSpPr>
        <p:spPr>
          <a:xfrm>
            <a:off x="457200" y="274680"/>
            <a:ext cx="8229240" cy="1142640"/>
          </a:xfrm>
          <a:prstGeom prst="rect">
            <a:avLst/>
          </a:prstGeom>
          <a:noFill/>
          <a:ln>
            <a:noFill/>
          </a:ln>
        </p:spPr>
        <p:txBody>
          <a:bodyPr lIns="90000" tIns="45000" rIns="90000" bIns="45000" anchor="ctr"/>
          <a:lstStyle/>
          <a:p>
            <a:pPr>
              <a:lnSpc>
                <a:spcPct val="100000"/>
              </a:lnSpc>
            </a:pPr>
            <a:r>
              <a:rPr lang="en-US" sz="3600" b="1" strike="noStrike" spc="-1">
                <a:solidFill>
                  <a:srgbClr val="24B5A1"/>
                </a:solidFill>
                <a:latin typeface="Arial"/>
              </a:rPr>
              <a:t>6.14  </a:t>
            </a:r>
            <a:r>
              <a:rPr lang="en-US" sz="3600" b="1" strike="noStrike" spc="-1">
                <a:solidFill>
                  <a:srgbClr val="3380E6"/>
                </a:solidFill>
                <a:latin typeface="Arial"/>
              </a:rPr>
              <a:t>Inline Functions</a:t>
            </a:r>
            <a:endParaRPr lang="en-US" sz="3600" b="0" strike="noStrike" spc="-1">
              <a:solidFill>
                <a:srgbClr val="000000"/>
              </a:solidFill>
              <a:latin typeface="Arial"/>
            </a:endParaRPr>
          </a:p>
        </p:txBody>
      </p:sp>
      <p:sp>
        <p:nvSpPr>
          <p:cNvPr id="431" name="TextShape 2"/>
          <p:cNvSpPr txBox="1"/>
          <p:nvPr/>
        </p:nvSpPr>
        <p:spPr>
          <a:xfrm>
            <a:off x="457200" y="1481040"/>
            <a:ext cx="8229240" cy="4525560"/>
          </a:xfrm>
          <a:prstGeom prst="rect">
            <a:avLst/>
          </a:prstGeom>
          <a:noFill/>
          <a:ln>
            <a:noFill/>
          </a:ln>
        </p:spPr>
        <p:txBody>
          <a:bodyPr/>
          <a:lstStyle/>
          <a:p>
            <a:pPr marL="365040" indent="-255240">
              <a:lnSpc>
                <a:spcPct val="80000"/>
              </a:lnSpc>
              <a:spcBef>
                <a:spcPts val="400"/>
              </a:spcBef>
              <a:buClr>
                <a:srgbClr val="2DA2BF"/>
              </a:buClr>
              <a:buSzPct val="68000"/>
              <a:buFont typeface="Wingdings 3" charset="2"/>
              <a:buChar char=""/>
            </a:pPr>
            <a:r>
              <a:rPr lang="en-US" sz="2500" b="0" strike="noStrike" spc="-1">
                <a:solidFill>
                  <a:srgbClr val="000000"/>
                </a:solidFill>
                <a:latin typeface="Cambria"/>
              </a:rPr>
              <a:t>Figure 6.16 uses inline function </a:t>
            </a:r>
            <a:r>
              <a:rPr lang="en-US" sz="2500" b="0" strike="noStrike" spc="-1">
                <a:solidFill>
                  <a:srgbClr val="000000"/>
                </a:solidFill>
                <a:latin typeface="Consolas"/>
              </a:rPr>
              <a:t>cube</a:t>
            </a:r>
            <a:r>
              <a:rPr lang="en-US" sz="2500" b="0" strike="noStrike" spc="-1">
                <a:solidFill>
                  <a:srgbClr val="000000"/>
                </a:solidFill>
                <a:latin typeface="Cambria"/>
              </a:rPr>
              <a:t> (lines 9–11) to calculate the volume of a cube. </a:t>
            </a:r>
            <a:endParaRPr lang="en-US" sz="2500" b="0" strike="noStrike" spc="-1">
              <a:solidFill>
                <a:srgbClr val="000000"/>
              </a:solidFill>
              <a:latin typeface="Lucida Sans Unicode"/>
            </a:endParaRPr>
          </a:p>
          <a:p>
            <a:pPr marL="365040" indent="-255240">
              <a:lnSpc>
                <a:spcPct val="80000"/>
              </a:lnSpc>
              <a:spcBef>
                <a:spcPts val="400"/>
              </a:spcBef>
              <a:buClr>
                <a:srgbClr val="2DA2BF"/>
              </a:buClr>
              <a:buSzPct val="68000"/>
              <a:buFont typeface="Wingdings 3" charset="2"/>
              <a:buChar char=""/>
            </a:pPr>
            <a:r>
              <a:rPr lang="en-US" sz="2500" b="0" strike="noStrike" spc="-1">
                <a:solidFill>
                  <a:srgbClr val="000000"/>
                </a:solidFill>
                <a:latin typeface="Cambria"/>
              </a:rPr>
              <a:t>Keyword </a:t>
            </a:r>
            <a:r>
              <a:rPr lang="en-US" sz="2500" b="0" strike="noStrike" spc="-1">
                <a:solidFill>
                  <a:srgbClr val="0000FF"/>
                </a:solidFill>
                <a:latin typeface="Consolas"/>
              </a:rPr>
              <a:t>const</a:t>
            </a:r>
            <a:r>
              <a:rPr lang="en-US" sz="2500" b="0" strike="noStrike" spc="-1">
                <a:solidFill>
                  <a:srgbClr val="000000"/>
                </a:solidFill>
                <a:latin typeface="Cambria"/>
              </a:rPr>
              <a:t> in function </a:t>
            </a:r>
            <a:r>
              <a:rPr lang="en-US" sz="2500" b="0" strike="noStrike" spc="-1">
                <a:solidFill>
                  <a:srgbClr val="000000"/>
                </a:solidFill>
                <a:latin typeface="Consolas"/>
              </a:rPr>
              <a:t>cube</a:t>
            </a:r>
            <a:r>
              <a:rPr lang="en-US" sz="2500" b="0" strike="noStrike" spc="-1">
                <a:solidFill>
                  <a:srgbClr val="000000"/>
                </a:solidFill>
                <a:latin typeface="Cambria"/>
              </a:rPr>
              <a:t>’s parameter list (line 9) tells the compiler that the function does not modify variable </a:t>
            </a:r>
            <a:r>
              <a:rPr lang="en-US" sz="2500" b="0" strike="noStrike" spc="-1">
                <a:solidFill>
                  <a:srgbClr val="000000"/>
                </a:solidFill>
                <a:latin typeface="Consolas"/>
              </a:rPr>
              <a:t>side</a:t>
            </a:r>
            <a:r>
              <a:rPr lang="en-US" sz="2500" b="0" strike="noStrike" spc="-1">
                <a:solidFill>
                  <a:srgbClr val="000000"/>
                </a:solidFill>
                <a:latin typeface="Cambria"/>
              </a:rPr>
              <a:t>. </a:t>
            </a:r>
            <a:endParaRPr lang="en-US" sz="2500" b="0" strike="noStrike" spc="-1">
              <a:solidFill>
                <a:srgbClr val="000000"/>
              </a:solidFill>
              <a:latin typeface="Lucida Sans Unicode"/>
            </a:endParaRPr>
          </a:p>
          <a:p>
            <a:pPr marL="365040" indent="-255240">
              <a:lnSpc>
                <a:spcPct val="80000"/>
              </a:lnSpc>
              <a:spcBef>
                <a:spcPts val="400"/>
              </a:spcBef>
              <a:buClr>
                <a:srgbClr val="2DA2BF"/>
              </a:buClr>
              <a:buSzPct val="68000"/>
              <a:buFont typeface="Wingdings 3" charset="2"/>
              <a:buChar char=""/>
            </a:pPr>
            <a:r>
              <a:rPr lang="en-US" sz="2500" b="0" strike="noStrike" spc="-1">
                <a:solidFill>
                  <a:srgbClr val="000000"/>
                </a:solidFill>
                <a:latin typeface="Cambria"/>
              </a:rPr>
              <a:t>This ensures that </a:t>
            </a:r>
            <a:r>
              <a:rPr lang="en-US" sz="2500" b="0" strike="noStrike" spc="-1">
                <a:solidFill>
                  <a:srgbClr val="000000"/>
                </a:solidFill>
                <a:latin typeface="Consolas"/>
              </a:rPr>
              <a:t>side</a:t>
            </a:r>
            <a:r>
              <a:rPr lang="en-US" sz="2500" b="0" strike="noStrike" spc="-1">
                <a:solidFill>
                  <a:srgbClr val="000000"/>
                </a:solidFill>
                <a:latin typeface="Cambria"/>
              </a:rPr>
              <a:t>’s value is </a:t>
            </a:r>
            <a:r>
              <a:rPr lang="en-US" sz="2500" b="0" i="1" strike="noStrike" spc="-1">
                <a:solidFill>
                  <a:srgbClr val="000000"/>
                </a:solidFill>
                <a:latin typeface="Cambria"/>
              </a:rPr>
              <a:t>not</a:t>
            </a:r>
            <a:r>
              <a:rPr lang="en-US" sz="2500" b="0" strike="noStrike" spc="-1">
                <a:solidFill>
                  <a:srgbClr val="000000"/>
                </a:solidFill>
                <a:latin typeface="Cambria"/>
              </a:rPr>
              <a:t> changed by the function during the calculation. </a:t>
            </a:r>
            <a:endParaRPr lang="en-US" sz="2500" b="0" strike="noStrike" spc="-1">
              <a:solidFill>
                <a:srgbClr val="000000"/>
              </a:solidFill>
              <a:latin typeface="Lucida Sans Unicode"/>
            </a:endParaRPr>
          </a:p>
        </p:txBody>
      </p:sp>
      <p:sp>
        <p:nvSpPr>
          <p:cNvPr id="432"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 name="Picture 1"/>
          <p:cNvPicPr/>
          <p:nvPr/>
        </p:nvPicPr>
        <p:blipFill>
          <a:blip r:embed="rId2"/>
          <a:stretch/>
        </p:blipFill>
        <p:spPr>
          <a:xfrm>
            <a:off x="0" y="2190600"/>
            <a:ext cx="9143640" cy="2476080"/>
          </a:xfrm>
          <a:prstGeom prst="rect">
            <a:avLst/>
          </a:prstGeom>
          <a:ln>
            <a:noFill/>
          </a:ln>
        </p:spPr>
      </p:pic>
      <p:sp>
        <p:nvSpPr>
          <p:cNvPr id="175"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33" name="Picture 1"/>
          <p:cNvPicPr/>
          <p:nvPr/>
        </p:nvPicPr>
        <p:blipFill>
          <a:blip r:embed="rId2"/>
          <a:stretch/>
        </p:blipFill>
        <p:spPr>
          <a:xfrm>
            <a:off x="0" y="1767960"/>
            <a:ext cx="9143640" cy="3321360"/>
          </a:xfrm>
          <a:prstGeom prst="rect">
            <a:avLst/>
          </a:prstGeom>
          <a:ln>
            <a:noFill/>
          </a:ln>
        </p:spPr>
      </p:pic>
      <p:sp>
        <p:nvSpPr>
          <p:cNvPr id="434"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5" name="Picture 1"/>
          <p:cNvPicPr/>
          <p:nvPr/>
        </p:nvPicPr>
        <p:blipFill>
          <a:blip r:embed="rId2"/>
          <a:stretch/>
        </p:blipFill>
        <p:spPr>
          <a:xfrm>
            <a:off x="1027440" y="857160"/>
            <a:ext cx="7087320" cy="5143320"/>
          </a:xfrm>
          <a:prstGeom prst="rect">
            <a:avLst/>
          </a:prstGeom>
          <a:ln>
            <a:noFill/>
          </a:ln>
        </p:spPr>
      </p:pic>
      <p:sp>
        <p:nvSpPr>
          <p:cNvPr id="436"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TextShape 1"/>
          <p:cNvSpPr txBox="1"/>
          <p:nvPr/>
        </p:nvSpPr>
        <p:spPr>
          <a:xfrm>
            <a:off x="457200" y="274680"/>
            <a:ext cx="8229240" cy="1142640"/>
          </a:xfrm>
          <a:prstGeom prst="rect">
            <a:avLst/>
          </a:prstGeom>
          <a:noFill/>
          <a:ln>
            <a:noFill/>
          </a:ln>
        </p:spPr>
        <p:txBody>
          <a:bodyPr lIns="90000" tIns="45000" rIns="90000" bIns="45000" anchor="ctr">
            <a:normAutofit lnSpcReduction="10000"/>
          </a:bodyPr>
          <a:lstStyle/>
          <a:p>
            <a:pPr>
              <a:lnSpc>
                <a:spcPct val="100000"/>
              </a:lnSpc>
            </a:pPr>
            <a:r>
              <a:rPr lang="en-US" sz="3600" b="1" strike="noStrike" spc="-1">
                <a:solidFill>
                  <a:srgbClr val="24B5A1"/>
                </a:solidFill>
                <a:latin typeface="Arial"/>
              </a:rPr>
              <a:t>6.13  </a:t>
            </a:r>
            <a:r>
              <a:rPr lang="en-US" sz="3600" b="1" strike="noStrike" spc="-1">
                <a:solidFill>
                  <a:srgbClr val="3380E6"/>
                </a:solidFill>
                <a:latin typeface="Arial"/>
              </a:rPr>
              <a:t>References and Reference Parameters</a:t>
            </a:r>
            <a:endParaRPr lang="en-US" sz="3600" b="0" strike="noStrike" spc="-1">
              <a:solidFill>
                <a:srgbClr val="000000"/>
              </a:solidFill>
              <a:latin typeface="Arial"/>
            </a:endParaRPr>
          </a:p>
        </p:txBody>
      </p:sp>
      <p:sp>
        <p:nvSpPr>
          <p:cNvPr id="438" name="TextShape 2"/>
          <p:cNvSpPr txBox="1"/>
          <p:nvPr/>
        </p:nvSpPr>
        <p:spPr>
          <a:xfrm>
            <a:off x="457200" y="1481040"/>
            <a:ext cx="8229240" cy="4525560"/>
          </a:xfrm>
          <a:prstGeom prst="rect">
            <a:avLst/>
          </a:prstGeom>
          <a:noFill/>
          <a:ln>
            <a:noFill/>
          </a:ln>
        </p:spPr>
        <p:txBody>
          <a:bodyPr/>
          <a:lstStyle/>
          <a:p>
            <a:pPr marL="365040" indent="-255240">
              <a:lnSpc>
                <a:spcPct val="90000"/>
              </a:lnSpc>
              <a:spcBef>
                <a:spcPts val="400"/>
              </a:spcBef>
              <a:buClr>
                <a:srgbClr val="2DA2BF"/>
              </a:buClr>
              <a:buSzPct val="68000"/>
              <a:buFont typeface="Wingdings 3" charset="2"/>
              <a:buChar char=""/>
            </a:pPr>
            <a:r>
              <a:rPr lang="en-US" sz="2500" b="0" strike="noStrike" spc="-1">
                <a:solidFill>
                  <a:srgbClr val="000000"/>
                </a:solidFill>
                <a:latin typeface="Cambria"/>
              </a:rPr>
              <a:t>Two ways to pass arguments to functions in many programming languages are </a:t>
            </a:r>
            <a:r>
              <a:rPr lang="en-US" sz="2500" b="0" strike="noStrike" spc="-1">
                <a:solidFill>
                  <a:srgbClr val="0000FF"/>
                </a:solidFill>
                <a:latin typeface="Cambria"/>
              </a:rPr>
              <a:t>pass-by-value </a:t>
            </a:r>
            <a:r>
              <a:rPr lang="en-US" sz="2500" b="0" strike="noStrike" spc="-1">
                <a:solidFill>
                  <a:srgbClr val="000000"/>
                </a:solidFill>
                <a:latin typeface="Cambria"/>
              </a:rPr>
              <a:t>and </a:t>
            </a:r>
            <a:r>
              <a:rPr lang="en-US" sz="2500" b="0" strike="noStrike" spc="-1">
                <a:solidFill>
                  <a:srgbClr val="0000FF"/>
                </a:solidFill>
                <a:latin typeface="Cambria"/>
              </a:rPr>
              <a:t>pass-by-reference</a:t>
            </a:r>
            <a:r>
              <a:rPr lang="en-US" sz="2500" b="0" strike="noStrike" spc="-1">
                <a:solidFill>
                  <a:srgbClr val="000000"/>
                </a:solidFill>
                <a:latin typeface="Cambria"/>
              </a:rPr>
              <a:t>.</a:t>
            </a:r>
            <a:endParaRPr lang="en-US" sz="2500" b="0" strike="noStrike" spc="-1">
              <a:solidFill>
                <a:srgbClr val="000000"/>
              </a:solidFill>
              <a:latin typeface="Lucida Sans Unicode"/>
            </a:endParaRPr>
          </a:p>
          <a:p>
            <a:pPr marL="365040" indent="-255240">
              <a:lnSpc>
                <a:spcPct val="90000"/>
              </a:lnSpc>
              <a:spcBef>
                <a:spcPts val="400"/>
              </a:spcBef>
              <a:buClr>
                <a:srgbClr val="2DA2BF"/>
              </a:buClr>
              <a:buSzPct val="68000"/>
              <a:buFont typeface="Wingdings 3" charset="2"/>
              <a:buChar char=""/>
            </a:pPr>
            <a:r>
              <a:rPr lang="en-US" sz="2500" b="0" strike="noStrike" spc="-1">
                <a:solidFill>
                  <a:srgbClr val="000000"/>
                </a:solidFill>
                <a:latin typeface="Cambria"/>
              </a:rPr>
              <a:t>When an argument is passed by value, a </a:t>
            </a:r>
            <a:r>
              <a:rPr lang="en-US" sz="2500" b="0" i="1" strike="noStrike" spc="-1">
                <a:solidFill>
                  <a:srgbClr val="000000"/>
                </a:solidFill>
                <a:latin typeface="Cambria"/>
              </a:rPr>
              <a:t>copy </a:t>
            </a:r>
            <a:r>
              <a:rPr lang="en-US" sz="2500" b="0" strike="noStrike" spc="-1">
                <a:solidFill>
                  <a:srgbClr val="000000"/>
                </a:solidFill>
                <a:latin typeface="Cambria"/>
              </a:rPr>
              <a:t>of the argument’s value is made and passed (on the function call stack) to the called function.</a:t>
            </a:r>
            <a:endParaRPr lang="en-US" sz="2500" b="0" strike="noStrike" spc="-1">
              <a:solidFill>
                <a:srgbClr val="000000"/>
              </a:solidFill>
              <a:latin typeface="Lucida Sans Unicode"/>
            </a:endParaRPr>
          </a:p>
          <a:p>
            <a:pPr marL="620640" lvl="1" indent="-228240">
              <a:lnSpc>
                <a:spcPct val="90000"/>
              </a:lnSpc>
              <a:spcBef>
                <a:spcPts val="326"/>
              </a:spcBef>
              <a:buClr>
                <a:srgbClr val="2DA2BF"/>
              </a:buClr>
              <a:buFont typeface="Verdana"/>
              <a:buChar char="◦"/>
            </a:pPr>
            <a:r>
              <a:rPr lang="en-US" sz="2300" b="0" strike="noStrike" spc="-1">
                <a:solidFill>
                  <a:srgbClr val="000000"/>
                </a:solidFill>
                <a:latin typeface="Cambria"/>
              </a:rPr>
              <a:t>Changes to the copy do not affect the original variable’s value in the caller.</a:t>
            </a:r>
            <a:endParaRPr lang="en-US" sz="2300" b="0" strike="noStrike" spc="-1">
              <a:solidFill>
                <a:srgbClr val="000000"/>
              </a:solidFill>
              <a:latin typeface="Lucida Sans Unicode"/>
            </a:endParaRPr>
          </a:p>
          <a:p>
            <a:pPr marL="365040" indent="-255240">
              <a:lnSpc>
                <a:spcPct val="90000"/>
              </a:lnSpc>
              <a:spcBef>
                <a:spcPts val="400"/>
              </a:spcBef>
              <a:buClr>
                <a:srgbClr val="2DA2BF"/>
              </a:buClr>
              <a:buSzPct val="68000"/>
              <a:buFont typeface="Wingdings 3" charset="2"/>
              <a:buChar char=""/>
            </a:pPr>
            <a:r>
              <a:rPr lang="en-US" sz="2500" b="0" strike="noStrike" spc="-1">
                <a:solidFill>
                  <a:srgbClr val="000000"/>
                </a:solidFill>
                <a:latin typeface="Cambria"/>
              </a:rPr>
              <a:t>To specify a reference to a constant, place the </a:t>
            </a:r>
            <a:r>
              <a:rPr lang="en-US" sz="2500" b="0" strike="noStrike" spc="-1">
                <a:solidFill>
                  <a:srgbClr val="000000"/>
                </a:solidFill>
                <a:latin typeface="Consolas"/>
              </a:rPr>
              <a:t>const</a:t>
            </a:r>
            <a:r>
              <a:rPr lang="en-US" sz="2500" b="0" strike="noStrike" spc="-1">
                <a:solidFill>
                  <a:srgbClr val="000000"/>
                </a:solidFill>
                <a:latin typeface="Cambria"/>
              </a:rPr>
              <a:t> qualifier before the type specifier in the parameter declaration.</a:t>
            </a:r>
            <a:endParaRPr lang="en-US" sz="2500" b="0" strike="noStrike" spc="-1">
              <a:solidFill>
                <a:srgbClr val="000000"/>
              </a:solidFill>
              <a:latin typeface="Lucida Sans Unicode"/>
            </a:endParaRPr>
          </a:p>
          <a:p>
            <a:endParaRPr lang="en-US" sz="2500" b="0" strike="noStrike" spc="-1">
              <a:solidFill>
                <a:srgbClr val="000000"/>
              </a:solidFill>
              <a:latin typeface="Lucida Sans Unicode"/>
            </a:endParaRPr>
          </a:p>
        </p:txBody>
      </p:sp>
      <p:sp>
        <p:nvSpPr>
          <p:cNvPr id="439"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 name="Picture 1"/>
          <p:cNvPicPr/>
          <p:nvPr/>
        </p:nvPicPr>
        <p:blipFill>
          <a:blip r:embed="rId2"/>
          <a:stretch/>
        </p:blipFill>
        <p:spPr>
          <a:xfrm>
            <a:off x="0" y="2190600"/>
            <a:ext cx="9143640" cy="2475000"/>
          </a:xfrm>
          <a:prstGeom prst="rect">
            <a:avLst/>
          </a:prstGeom>
          <a:ln>
            <a:noFill/>
          </a:ln>
        </p:spPr>
      </p:pic>
      <p:sp>
        <p:nvSpPr>
          <p:cNvPr id="441"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TextShape 1"/>
          <p:cNvSpPr txBox="1"/>
          <p:nvPr/>
        </p:nvSpPr>
        <p:spPr>
          <a:xfrm>
            <a:off x="457200" y="274680"/>
            <a:ext cx="8229240" cy="1142640"/>
          </a:xfrm>
          <a:prstGeom prst="rect">
            <a:avLst/>
          </a:prstGeom>
          <a:noFill/>
          <a:ln>
            <a:noFill/>
          </a:ln>
        </p:spPr>
        <p:txBody>
          <a:bodyPr lIns="90000" tIns="45000" rIns="90000" bIns="45000" anchor="ctr">
            <a:normAutofit lnSpcReduction="10000"/>
          </a:bodyPr>
          <a:lstStyle/>
          <a:p>
            <a:pPr>
              <a:lnSpc>
                <a:spcPct val="100000"/>
              </a:lnSpc>
            </a:pPr>
            <a:r>
              <a:rPr lang="en-US" sz="3600" b="1" strike="noStrike" spc="-1">
                <a:solidFill>
                  <a:srgbClr val="24B5A1"/>
                </a:solidFill>
                <a:latin typeface="Arial"/>
              </a:rPr>
              <a:t>6.15  </a:t>
            </a:r>
            <a:r>
              <a:rPr lang="en-US" sz="3600" b="1" strike="noStrike" spc="-1">
                <a:solidFill>
                  <a:srgbClr val="3380E6"/>
                </a:solidFill>
                <a:latin typeface="Arial"/>
              </a:rPr>
              <a:t>References and Reference Parameters (cont.)</a:t>
            </a:r>
            <a:endParaRPr lang="en-US" sz="3600" b="0" strike="noStrike" spc="-1">
              <a:solidFill>
                <a:srgbClr val="000000"/>
              </a:solidFill>
              <a:latin typeface="Arial"/>
            </a:endParaRPr>
          </a:p>
        </p:txBody>
      </p:sp>
      <p:sp>
        <p:nvSpPr>
          <p:cNvPr id="443" name="TextShape 2"/>
          <p:cNvSpPr txBox="1"/>
          <p:nvPr/>
        </p:nvSpPr>
        <p:spPr>
          <a:xfrm>
            <a:off x="457200" y="1481040"/>
            <a:ext cx="8229240" cy="4525560"/>
          </a:xfrm>
          <a:prstGeom prst="rect">
            <a:avLst/>
          </a:prstGeom>
          <a:noFill/>
          <a:ln>
            <a:noFill/>
          </a:ln>
        </p:spPr>
        <p:txBody>
          <a:bodyPr/>
          <a:lstStyle/>
          <a:p>
            <a:pPr marL="365040" indent="-255240">
              <a:lnSpc>
                <a:spcPct val="100000"/>
              </a:lnSpc>
              <a:spcBef>
                <a:spcPts val="400"/>
              </a:spcBef>
              <a:buClr>
                <a:srgbClr val="2DA2BF"/>
              </a:buClr>
              <a:buSzPct val="68000"/>
              <a:buFont typeface="Wingdings 3" charset="2"/>
              <a:buChar char=""/>
            </a:pPr>
            <a:r>
              <a:rPr lang="en-US" sz="2400" b="0" strike="noStrike" spc="-1">
                <a:solidFill>
                  <a:srgbClr val="000000"/>
                </a:solidFill>
                <a:latin typeface="Cambria"/>
              </a:rPr>
              <a:t>With </a:t>
            </a:r>
            <a:r>
              <a:rPr lang="en-US" sz="2400" b="0" i="1" strike="noStrike" spc="-1">
                <a:solidFill>
                  <a:srgbClr val="000000"/>
                </a:solidFill>
                <a:latin typeface="Cambria"/>
              </a:rPr>
              <a:t>pass-by-reference</a:t>
            </a:r>
            <a:r>
              <a:rPr lang="en-US" sz="2400" b="0" strike="noStrike" spc="-1">
                <a:solidFill>
                  <a:srgbClr val="000000"/>
                </a:solidFill>
                <a:latin typeface="Cambria"/>
              </a:rPr>
              <a:t>, the caller gives the called function the ability to </a:t>
            </a:r>
            <a:r>
              <a:rPr lang="en-US" sz="2400" b="0" i="1" strike="noStrike" spc="-1">
                <a:solidFill>
                  <a:srgbClr val="000000"/>
                </a:solidFill>
                <a:latin typeface="Cambria"/>
              </a:rPr>
              <a:t>access the caller’s data directly</a:t>
            </a:r>
            <a:r>
              <a:rPr lang="en-US" sz="2400" b="0" strike="noStrike" spc="-1">
                <a:solidFill>
                  <a:srgbClr val="000000"/>
                </a:solidFill>
                <a:latin typeface="Cambria"/>
              </a:rPr>
              <a:t>, and to </a:t>
            </a:r>
            <a:r>
              <a:rPr lang="en-US" sz="2400" b="0" i="1" strike="noStrike" spc="-1">
                <a:solidFill>
                  <a:srgbClr val="000000"/>
                </a:solidFill>
                <a:latin typeface="Cambria"/>
              </a:rPr>
              <a:t>modify</a:t>
            </a:r>
            <a:r>
              <a:rPr lang="en-US" sz="2400" b="0" strike="noStrike" spc="-1">
                <a:solidFill>
                  <a:srgbClr val="000000"/>
                </a:solidFill>
                <a:latin typeface="Cambria"/>
              </a:rPr>
              <a:t> that data.</a:t>
            </a:r>
            <a:endParaRPr lang="en-US" sz="24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400" b="0" strike="noStrike" spc="-1">
                <a:solidFill>
                  <a:srgbClr val="000000"/>
                </a:solidFill>
                <a:latin typeface="Cambria"/>
              </a:rPr>
              <a:t>A </a:t>
            </a:r>
            <a:r>
              <a:rPr lang="en-US" sz="2400" b="0" strike="noStrike" spc="-1">
                <a:solidFill>
                  <a:srgbClr val="0000FF"/>
                </a:solidFill>
                <a:latin typeface="Cambria"/>
              </a:rPr>
              <a:t>reference parameter </a:t>
            </a:r>
            <a:r>
              <a:rPr lang="en-US" sz="2400" b="0" strike="noStrike" spc="-1">
                <a:solidFill>
                  <a:srgbClr val="000000"/>
                </a:solidFill>
                <a:latin typeface="Cambria"/>
              </a:rPr>
              <a:t>is an </a:t>
            </a:r>
            <a:r>
              <a:rPr lang="en-US" sz="2400" b="0" i="1" strike="noStrike" spc="-1">
                <a:solidFill>
                  <a:srgbClr val="000000"/>
                </a:solidFill>
                <a:latin typeface="Cambria"/>
              </a:rPr>
              <a:t>alias</a:t>
            </a:r>
            <a:r>
              <a:rPr lang="en-US" sz="2400" b="0" strike="noStrike" spc="-1">
                <a:solidFill>
                  <a:srgbClr val="000000"/>
                </a:solidFill>
                <a:latin typeface="Cambria"/>
              </a:rPr>
              <a:t> for its corresponding argument in a function call.</a:t>
            </a:r>
            <a:endParaRPr lang="en-US" sz="24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400" b="0" strike="noStrike" spc="-1">
                <a:solidFill>
                  <a:srgbClr val="000000"/>
                </a:solidFill>
                <a:latin typeface="Cambria"/>
              </a:rPr>
              <a:t>To indicate that a function parameter is passed by reference, simply follow the parameter’s type in the function prototype by an </a:t>
            </a:r>
            <a:r>
              <a:rPr lang="en-US" sz="2400" b="0" i="1" strike="noStrike" spc="-1">
                <a:solidFill>
                  <a:srgbClr val="000000"/>
                </a:solidFill>
                <a:latin typeface="Cambria"/>
              </a:rPr>
              <a:t>ampersand</a:t>
            </a:r>
            <a:r>
              <a:rPr lang="en-US" sz="2400" b="0" strike="noStrike" spc="-1">
                <a:solidFill>
                  <a:srgbClr val="000000"/>
                </a:solidFill>
                <a:latin typeface="Cambria"/>
              </a:rPr>
              <a:t> (</a:t>
            </a:r>
            <a:r>
              <a:rPr lang="en-US" sz="2400" b="0" strike="noStrike" spc="-1">
                <a:solidFill>
                  <a:srgbClr val="000000"/>
                </a:solidFill>
                <a:latin typeface="Consolas"/>
              </a:rPr>
              <a:t>&amp;</a:t>
            </a:r>
            <a:r>
              <a:rPr lang="en-US" sz="2400" b="0" strike="noStrike" spc="-1">
                <a:solidFill>
                  <a:srgbClr val="000000"/>
                </a:solidFill>
                <a:latin typeface="Cambria"/>
              </a:rPr>
              <a:t>); use the same convention when listing the parameter’s type in the function header.</a:t>
            </a:r>
            <a:endParaRPr lang="en-US" sz="24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400" b="0" strike="noStrike" spc="-1">
                <a:solidFill>
                  <a:srgbClr val="000000"/>
                </a:solidFill>
                <a:latin typeface="Cambria"/>
              </a:rPr>
              <a:t>Figure 6.17 compares pass-by-value and pass-by-reference with reference parameters. </a:t>
            </a:r>
            <a:endParaRPr lang="en-US" sz="2400" b="0" strike="noStrike" spc="-1">
              <a:solidFill>
                <a:srgbClr val="000000"/>
              </a:solidFill>
              <a:latin typeface="Lucida Sans Unicode"/>
            </a:endParaRPr>
          </a:p>
          <a:p>
            <a:pPr>
              <a:lnSpc>
                <a:spcPct val="100000"/>
              </a:lnSpc>
              <a:spcBef>
                <a:spcPts val="400"/>
              </a:spcBef>
            </a:pPr>
            <a:endParaRPr lang="en-US" sz="2400" b="0" strike="noStrike" spc="-1">
              <a:solidFill>
                <a:srgbClr val="000000"/>
              </a:solidFill>
              <a:latin typeface="Lucida Sans Unicode"/>
            </a:endParaRPr>
          </a:p>
          <a:p>
            <a:pPr>
              <a:lnSpc>
                <a:spcPct val="100000"/>
              </a:lnSpc>
              <a:spcBef>
                <a:spcPts val="400"/>
              </a:spcBef>
            </a:pPr>
            <a:endParaRPr lang="en-US" sz="2400" b="0" strike="noStrike" spc="-1">
              <a:solidFill>
                <a:srgbClr val="000000"/>
              </a:solidFill>
              <a:latin typeface="Lucida Sans Unicode"/>
            </a:endParaRPr>
          </a:p>
        </p:txBody>
      </p:sp>
      <p:sp>
        <p:nvSpPr>
          <p:cNvPr id="444"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5" name="Picture 1"/>
          <p:cNvPicPr/>
          <p:nvPr/>
        </p:nvPicPr>
        <p:blipFill>
          <a:blip r:embed="rId2"/>
          <a:stretch/>
        </p:blipFill>
        <p:spPr>
          <a:xfrm>
            <a:off x="0" y="2190600"/>
            <a:ext cx="9143640" cy="2475000"/>
          </a:xfrm>
          <a:prstGeom prst="rect">
            <a:avLst/>
          </a:prstGeom>
          <a:ln>
            <a:noFill/>
          </a:ln>
        </p:spPr>
      </p:pic>
      <p:sp>
        <p:nvSpPr>
          <p:cNvPr id="446"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7" name="Picture 1"/>
          <p:cNvPicPr/>
          <p:nvPr/>
        </p:nvPicPr>
        <p:blipFill>
          <a:blip r:embed="rId2"/>
          <a:stretch/>
        </p:blipFill>
        <p:spPr>
          <a:xfrm>
            <a:off x="0" y="2278800"/>
            <a:ext cx="9143640" cy="2298600"/>
          </a:xfrm>
          <a:prstGeom prst="rect">
            <a:avLst/>
          </a:prstGeom>
          <a:ln>
            <a:noFill/>
          </a:ln>
        </p:spPr>
      </p:pic>
      <p:sp>
        <p:nvSpPr>
          <p:cNvPr id="448"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49" name="Picture 1"/>
          <p:cNvPicPr/>
          <p:nvPr/>
        </p:nvPicPr>
        <p:blipFill>
          <a:blip r:embed="rId2"/>
          <a:stretch/>
        </p:blipFill>
        <p:spPr>
          <a:xfrm>
            <a:off x="0" y="1782360"/>
            <a:ext cx="9143640" cy="3292920"/>
          </a:xfrm>
          <a:prstGeom prst="rect">
            <a:avLst/>
          </a:prstGeom>
          <a:ln>
            <a:noFill/>
          </a:ln>
        </p:spPr>
      </p:pic>
      <p:sp>
        <p:nvSpPr>
          <p:cNvPr id="450"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1" name="Picture 1"/>
          <p:cNvPicPr/>
          <p:nvPr/>
        </p:nvPicPr>
        <p:blipFill>
          <a:blip r:embed="rId2"/>
          <a:stretch/>
        </p:blipFill>
        <p:spPr>
          <a:xfrm>
            <a:off x="0" y="117000"/>
            <a:ext cx="9143640" cy="6624000"/>
          </a:xfrm>
          <a:prstGeom prst="rect">
            <a:avLst/>
          </a:prstGeom>
          <a:ln>
            <a:noFill/>
          </a:ln>
        </p:spPr>
      </p:pic>
      <p:sp>
        <p:nvSpPr>
          <p:cNvPr id="452"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3" name="Picture 1"/>
          <p:cNvPicPr/>
          <p:nvPr/>
        </p:nvPicPr>
        <p:blipFill>
          <a:blip r:embed="rId2"/>
          <a:stretch/>
        </p:blipFill>
        <p:spPr>
          <a:xfrm>
            <a:off x="3960" y="609480"/>
            <a:ext cx="9139680" cy="5436000"/>
          </a:xfrm>
          <a:prstGeom prst="rect">
            <a:avLst/>
          </a:prstGeom>
          <a:ln>
            <a:noFill/>
          </a:ln>
        </p:spPr>
      </p:pic>
      <p:sp>
        <p:nvSpPr>
          <p:cNvPr id="454"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6" name="TextShape 1"/>
          <p:cNvSpPr txBox="1"/>
          <p:nvPr/>
        </p:nvSpPr>
        <p:spPr>
          <a:xfrm>
            <a:off x="457200" y="274680"/>
            <a:ext cx="8229240" cy="1142640"/>
          </a:xfrm>
          <a:prstGeom prst="rect">
            <a:avLst/>
          </a:prstGeom>
          <a:noFill/>
          <a:ln>
            <a:noFill/>
          </a:ln>
        </p:spPr>
        <p:txBody>
          <a:bodyPr lIns="90000" tIns="45000" rIns="90000" bIns="45000" anchor="ctr"/>
          <a:lstStyle/>
          <a:p>
            <a:pPr>
              <a:lnSpc>
                <a:spcPct val="100000"/>
              </a:lnSpc>
            </a:pPr>
            <a:r>
              <a:rPr lang="en-US" sz="3600" b="1" strike="noStrike" spc="-1">
                <a:solidFill>
                  <a:srgbClr val="24B5A1"/>
                </a:solidFill>
                <a:latin typeface="Arial"/>
              </a:rPr>
              <a:t>6.3  </a:t>
            </a:r>
            <a:r>
              <a:rPr lang="en-US" sz="3600" b="1" strike="noStrike" spc="-1">
                <a:solidFill>
                  <a:srgbClr val="3380E6"/>
                </a:solidFill>
                <a:latin typeface="Arial"/>
              </a:rPr>
              <a:t>Math Library Functions (cont.)</a:t>
            </a:r>
            <a:endParaRPr lang="en-US" sz="3600" b="0" strike="noStrike" spc="-1">
              <a:solidFill>
                <a:srgbClr val="000000"/>
              </a:solidFill>
              <a:latin typeface="Arial"/>
            </a:endParaRPr>
          </a:p>
        </p:txBody>
      </p:sp>
      <p:sp>
        <p:nvSpPr>
          <p:cNvPr id="177" name="TextShape 2"/>
          <p:cNvSpPr txBox="1"/>
          <p:nvPr/>
        </p:nvSpPr>
        <p:spPr>
          <a:xfrm>
            <a:off x="457200" y="1481040"/>
            <a:ext cx="8229240" cy="4525560"/>
          </a:xfrm>
          <a:prstGeom prst="rect">
            <a:avLst/>
          </a:prstGeom>
          <a:noFill/>
          <a:ln>
            <a:noFill/>
          </a:ln>
        </p:spPr>
        <p:txBody>
          <a:bodyPr/>
          <a:lstStyle/>
          <a:p>
            <a:pPr marL="365040" indent="-255240">
              <a:lnSpc>
                <a:spcPct val="100000"/>
              </a:lnSpc>
              <a:buClr>
                <a:srgbClr val="2DA2BF"/>
              </a:buClr>
              <a:buSzPct val="68000"/>
              <a:buFont typeface="Wingdings 3" charset="2"/>
              <a:buChar char=""/>
            </a:pPr>
            <a:r>
              <a:rPr lang="en-US" sz="2600" b="0" strike="noStrike" spc="-1">
                <a:solidFill>
                  <a:srgbClr val="000000"/>
                </a:solidFill>
                <a:latin typeface="Cambria"/>
              </a:rPr>
              <a:t>Some math library functions are summarized in Fig. 6.2.</a:t>
            </a:r>
            <a:endParaRPr lang="en-US" sz="2600" b="0" strike="noStrike" spc="-1">
              <a:solidFill>
                <a:srgbClr val="000000"/>
              </a:solidFill>
              <a:latin typeface="Lucida Sans Unicode"/>
            </a:endParaRPr>
          </a:p>
          <a:p>
            <a:pPr marL="620640" lvl="1" indent="-228240">
              <a:lnSpc>
                <a:spcPct val="100000"/>
              </a:lnSpc>
              <a:buClr>
                <a:srgbClr val="2DA2BF"/>
              </a:buClr>
              <a:buFont typeface="Verdana"/>
              <a:buChar char="◦"/>
            </a:pPr>
            <a:r>
              <a:rPr lang="en-US" sz="2600" b="0" strike="noStrike" spc="-1">
                <a:solidFill>
                  <a:srgbClr val="000000"/>
                </a:solidFill>
                <a:latin typeface="Cambria"/>
              </a:rPr>
              <a:t>In the figure, the variables </a:t>
            </a:r>
            <a:r>
              <a:rPr lang="en-US" sz="2600" b="0" strike="noStrike" spc="-1">
                <a:solidFill>
                  <a:srgbClr val="000000"/>
                </a:solidFill>
                <a:latin typeface="Consolas"/>
              </a:rPr>
              <a:t>x</a:t>
            </a:r>
            <a:r>
              <a:rPr lang="en-US" sz="2600" b="0" strike="noStrike" spc="-1">
                <a:solidFill>
                  <a:srgbClr val="000000"/>
                </a:solidFill>
                <a:latin typeface="Cambria"/>
              </a:rPr>
              <a:t> and </a:t>
            </a:r>
            <a:r>
              <a:rPr lang="en-US" sz="2600" b="0" strike="noStrike" spc="-1">
                <a:solidFill>
                  <a:srgbClr val="000000"/>
                </a:solidFill>
                <a:latin typeface="Consolas"/>
              </a:rPr>
              <a:t>y</a:t>
            </a:r>
            <a:r>
              <a:rPr lang="en-US" sz="2600" b="0" strike="noStrike" spc="-1">
                <a:solidFill>
                  <a:srgbClr val="000000"/>
                </a:solidFill>
                <a:latin typeface="Cambria"/>
              </a:rPr>
              <a:t> are of type </a:t>
            </a:r>
            <a:r>
              <a:rPr lang="en-US" sz="2600" b="0" strike="noStrike" spc="-1">
                <a:solidFill>
                  <a:srgbClr val="000000"/>
                </a:solidFill>
                <a:latin typeface="Consolas"/>
              </a:rPr>
              <a:t>double</a:t>
            </a:r>
            <a:r>
              <a:rPr lang="en-US" sz="2600" b="0" strike="noStrike" spc="-1">
                <a:solidFill>
                  <a:srgbClr val="000000"/>
                </a:solidFill>
                <a:latin typeface="Cambria"/>
              </a:rPr>
              <a:t>.</a:t>
            </a:r>
            <a:endParaRPr lang="en-US" sz="2600" b="0" strike="noStrike" spc="-1">
              <a:solidFill>
                <a:srgbClr val="000000"/>
              </a:solidFill>
              <a:latin typeface="Lucida Sans Unicode"/>
            </a:endParaRPr>
          </a:p>
        </p:txBody>
      </p:sp>
      <p:sp>
        <p:nvSpPr>
          <p:cNvPr id="178"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TextShape 1"/>
          <p:cNvSpPr txBox="1"/>
          <p:nvPr/>
        </p:nvSpPr>
        <p:spPr>
          <a:xfrm>
            <a:off x="457200" y="274680"/>
            <a:ext cx="8229240" cy="1142640"/>
          </a:xfrm>
          <a:prstGeom prst="rect">
            <a:avLst/>
          </a:prstGeom>
          <a:noFill/>
          <a:ln>
            <a:noFill/>
          </a:ln>
        </p:spPr>
        <p:txBody>
          <a:bodyPr lIns="90000" tIns="45000" rIns="90000" bIns="45000" anchor="ctr">
            <a:normAutofit lnSpcReduction="10000"/>
          </a:bodyPr>
          <a:lstStyle/>
          <a:p>
            <a:pPr>
              <a:lnSpc>
                <a:spcPct val="100000"/>
              </a:lnSpc>
            </a:pPr>
            <a:r>
              <a:rPr lang="en-US" sz="3600" b="1" strike="noStrike" spc="-1">
                <a:solidFill>
                  <a:srgbClr val="24B5A1"/>
                </a:solidFill>
                <a:latin typeface="Arial"/>
              </a:rPr>
              <a:t>6.15  </a:t>
            </a:r>
            <a:r>
              <a:rPr lang="en-US" sz="3600" b="1" strike="noStrike" spc="-1">
                <a:solidFill>
                  <a:srgbClr val="3380E6"/>
                </a:solidFill>
                <a:latin typeface="Arial"/>
              </a:rPr>
              <a:t>References and Reference Parameters (cont.)</a:t>
            </a:r>
            <a:endParaRPr lang="en-US" sz="3600" b="0" strike="noStrike" spc="-1">
              <a:solidFill>
                <a:srgbClr val="000000"/>
              </a:solidFill>
              <a:latin typeface="Arial"/>
            </a:endParaRPr>
          </a:p>
        </p:txBody>
      </p:sp>
      <p:sp>
        <p:nvSpPr>
          <p:cNvPr id="456" name="TextShape 2"/>
          <p:cNvSpPr txBox="1"/>
          <p:nvPr/>
        </p:nvSpPr>
        <p:spPr>
          <a:xfrm>
            <a:off x="457200" y="1481040"/>
            <a:ext cx="8229240" cy="4525560"/>
          </a:xfrm>
          <a:prstGeom prst="rect">
            <a:avLst/>
          </a:prstGeom>
          <a:noFill/>
          <a:ln>
            <a:noFill/>
          </a:ln>
        </p:spPr>
        <p:txBody>
          <a:bodyPr/>
          <a:lstStyle/>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References can also be used as aliases for other variables </a:t>
            </a:r>
            <a:r>
              <a:rPr lang="en-US" sz="2700" b="0" i="1" strike="noStrike" spc="-1">
                <a:solidFill>
                  <a:srgbClr val="000000"/>
                </a:solidFill>
                <a:latin typeface="Cambria"/>
              </a:rPr>
              <a:t>within</a:t>
            </a:r>
            <a:r>
              <a:rPr lang="en-US" sz="2700" b="0" strike="noStrike" spc="-1">
                <a:solidFill>
                  <a:srgbClr val="000000"/>
                </a:solidFill>
                <a:latin typeface="Cambria"/>
              </a:rPr>
              <a:t> a function.</a:t>
            </a:r>
            <a:endParaRPr lang="en-US" sz="27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Reference variables must be initialized in their declarations and cannot be reassigned as </a:t>
            </a:r>
            <a:r>
              <a:rPr lang="en-US" sz="2700" b="0" i="1" strike="noStrike" spc="-1">
                <a:solidFill>
                  <a:srgbClr val="000000"/>
                </a:solidFill>
                <a:latin typeface="Cambria"/>
              </a:rPr>
              <a:t>aliases</a:t>
            </a:r>
            <a:r>
              <a:rPr lang="en-US" sz="2700" b="0" strike="noStrike" spc="-1">
                <a:solidFill>
                  <a:srgbClr val="000000"/>
                </a:solidFill>
                <a:latin typeface="Cambria"/>
              </a:rPr>
              <a:t> to other variables.</a:t>
            </a:r>
            <a:endParaRPr lang="en-US" sz="27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Once a reference is declared as an alias for another variable, all operations supposedly performed on the alias are actually performed on the </a:t>
            </a:r>
            <a:r>
              <a:rPr lang="en-US" sz="2700" b="0" i="1" strike="noStrike" spc="-1">
                <a:solidFill>
                  <a:srgbClr val="000000"/>
                </a:solidFill>
                <a:latin typeface="Cambria"/>
              </a:rPr>
              <a:t>original</a:t>
            </a:r>
            <a:r>
              <a:rPr lang="en-US" sz="2700" b="0" strike="noStrike" spc="-1">
                <a:solidFill>
                  <a:srgbClr val="000000"/>
                </a:solidFill>
                <a:latin typeface="Cambria"/>
              </a:rPr>
              <a:t> variable.</a:t>
            </a:r>
            <a:endParaRPr lang="en-US" sz="2700" b="0" strike="noStrike" spc="-1">
              <a:solidFill>
                <a:srgbClr val="000000"/>
              </a:solidFill>
              <a:latin typeface="Lucida Sans Unicode"/>
            </a:endParaRPr>
          </a:p>
        </p:txBody>
      </p:sp>
      <p:sp>
        <p:nvSpPr>
          <p:cNvPr id="457"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TextShape 1"/>
          <p:cNvSpPr txBox="1"/>
          <p:nvPr/>
        </p:nvSpPr>
        <p:spPr>
          <a:xfrm>
            <a:off x="457200" y="274680"/>
            <a:ext cx="8229240" cy="1142640"/>
          </a:xfrm>
          <a:prstGeom prst="rect">
            <a:avLst/>
          </a:prstGeom>
          <a:noFill/>
          <a:ln>
            <a:noFill/>
          </a:ln>
        </p:spPr>
        <p:txBody>
          <a:bodyPr lIns="90000" tIns="45000" rIns="90000" bIns="45000" anchor="ctr">
            <a:normAutofit lnSpcReduction="10000"/>
          </a:bodyPr>
          <a:lstStyle/>
          <a:p>
            <a:pPr>
              <a:lnSpc>
                <a:spcPct val="100000"/>
              </a:lnSpc>
            </a:pPr>
            <a:r>
              <a:rPr lang="en-US" sz="3600" b="1" strike="noStrike" spc="-1">
                <a:solidFill>
                  <a:srgbClr val="24B5A1"/>
                </a:solidFill>
                <a:latin typeface="Arial"/>
              </a:rPr>
              <a:t>6.15  </a:t>
            </a:r>
            <a:r>
              <a:rPr lang="en-US" sz="3600" b="1" strike="noStrike" spc="-1">
                <a:solidFill>
                  <a:srgbClr val="3380E6"/>
                </a:solidFill>
                <a:latin typeface="Arial"/>
              </a:rPr>
              <a:t>References and Reference Parameters (cont.)</a:t>
            </a:r>
            <a:endParaRPr lang="en-US" sz="3600" b="0" strike="noStrike" spc="-1">
              <a:solidFill>
                <a:srgbClr val="000000"/>
              </a:solidFill>
              <a:latin typeface="Arial"/>
            </a:endParaRPr>
          </a:p>
        </p:txBody>
      </p:sp>
      <p:sp>
        <p:nvSpPr>
          <p:cNvPr id="459" name="TextShape 2"/>
          <p:cNvSpPr txBox="1"/>
          <p:nvPr/>
        </p:nvSpPr>
        <p:spPr>
          <a:xfrm>
            <a:off x="457200" y="1481040"/>
            <a:ext cx="8229240" cy="4525560"/>
          </a:xfrm>
          <a:prstGeom prst="rect">
            <a:avLst/>
          </a:prstGeom>
          <a:noFill/>
          <a:ln>
            <a:noFill/>
          </a:ln>
        </p:spPr>
        <p:txBody>
          <a:bodyPr/>
          <a:lstStyle/>
          <a:p>
            <a:pPr marL="365040" indent="-255240">
              <a:lnSpc>
                <a:spcPct val="100000"/>
              </a:lnSpc>
              <a:spcBef>
                <a:spcPts val="400"/>
              </a:spcBef>
              <a:buClr>
                <a:srgbClr val="2DA2BF"/>
              </a:buClr>
              <a:buSzPct val="68000"/>
              <a:buFont typeface="Wingdings 3" charset="2"/>
              <a:buChar char=""/>
            </a:pPr>
            <a:r>
              <a:rPr lang="en-US" sz="2700" b="0" strike="noStrike" spc="-1" dirty="0">
                <a:solidFill>
                  <a:srgbClr val="000000"/>
                </a:solidFill>
                <a:latin typeface="Cambria"/>
              </a:rPr>
              <a:t>To specify that a reference parameter should not be allowed to modify the corresponding argument, place the </a:t>
            </a:r>
            <a:r>
              <a:rPr lang="en-US" sz="2700" b="0" strike="noStrike" spc="-1" dirty="0">
                <a:solidFill>
                  <a:srgbClr val="000000"/>
                </a:solidFill>
                <a:latin typeface="Consolas"/>
              </a:rPr>
              <a:t>const</a:t>
            </a:r>
            <a:r>
              <a:rPr lang="en-US" sz="2700" b="0" strike="noStrike" spc="-1" dirty="0">
                <a:solidFill>
                  <a:srgbClr val="000000"/>
                </a:solidFill>
                <a:latin typeface="Cambria"/>
              </a:rPr>
              <a:t> qualifier before the type name in the parameter’s declaration. </a:t>
            </a:r>
            <a:endParaRPr lang="en-US" sz="2700" b="0" strike="noStrike" spc="-1" dirty="0">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700" b="0" strike="noStrike" spc="-1" dirty="0">
                <a:solidFill>
                  <a:srgbClr val="000000"/>
                </a:solidFill>
                <a:latin typeface="Consolas"/>
              </a:rPr>
              <a:t>string</a:t>
            </a:r>
            <a:r>
              <a:rPr lang="en-US" sz="2700" b="0" strike="noStrike" spc="-1" dirty="0">
                <a:solidFill>
                  <a:srgbClr val="000000"/>
                </a:solidFill>
                <a:latin typeface="Cambria"/>
              </a:rPr>
              <a:t> objects can be large, so they (and objects in general) should be passed to functions by reference. </a:t>
            </a:r>
          </a:p>
          <a:p>
            <a:pPr marL="365040" indent="-255240">
              <a:spcBef>
                <a:spcPts val="400"/>
              </a:spcBef>
              <a:buClr>
                <a:srgbClr val="2DA2BF"/>
              </a:buClr>
              <a:buSzPct val="68000"/>
              <a:buFont typeface="Wingdings 3" charset="2"/>
              <a:buChar char=""/>
            </a:pPr>
            <a:r>
              <a:rPr lang="en-US" sz="2700" spc="-1" dirty="0">
                <a:solidFill>
                  <a:srgbClr val="000000"/>
                </a:solidFill>
                <a:latin typeface="Cambria"/>
              </a:rPr>
              <a:t>Functions can return references, but this can be dangerous – more about this when we do pointers.</a:t>
            </a:r>
            <a:endParaRPr lang="en-US" sz="2700" spc="-1" dirty="0">
              <a:solidFill>
                <a:srgbClr val="000000"/>
              </a:solidFill>
              <a:latin typeface="Lucida Sans Unicode"/>
            </a:endParaRPr>
          </a:p>
          <a:p>
            <a:pPr marL="109800">
              <a:lnSpc>
                <a:spcPct val="100000"/>
              </a:lnSpc>
              <a:spcBef>
                <a:spcPts val="400"/>
              </a:spcBef>
              <a:buClr>
                <a:srgbClr val="2DA2BF"/>
              </a:buClr>
              <a:buSzPct val="68000"/>
            </a:pPr>
            <a:endParaRPr lang="en-US" sz="2700" b="0" strike="noStrike" spc="-1" dirty="0">
              <a:solidFill>
                <a:srgbClr val="000000"/>
              </a:solidFill>
              <a:latin typeface="Lucida Sans Unicode"/>
            </a:endParaRPr>
          </a:p>
        </p:txBody>
      </p:sp>
      <p:sp>
        <p:nvSpPr>
          <p:cNvPr id="460"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1" name="Picture 1"/>
          <p:cNvPicPr/>
          <p:nvPr/>
        </p:nvPicPr>
        <p:blipFill>
          <a:blip r:embed="rId2"/>
          <a:stretch/>
        </p:blipFill>
        <p:spPr>
          <a:xfrm>
            <a:off x="0" y="1982520"/>
            <a:ext cx="9143640" cy="2892960"/>
          </a:xfrm>
          <a:prstGeom prst="rect">
            <a:avLst/>
          </a:prstGeom>
          <a:ln>
            <a:noFill/>
          </a:ln>
        </p:spPr>
      </p:pic>
      <p:sp>
        <p:nvSpPr>
          <p:cNvPr id="462"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3" name="TextShape 1"/>
          <p:cNvSpPr txBox="1"/>
          <p:nvPr/>
        </p:nvSpPr>
        <p:spPr>
          <a:xfrm>
            <a:off x="457200" y="274680"/>
            <a:ext cx="8229240" cy="1142640"/>
          </a:xfrm>
          <a:prstGeom prst="rect">
            <a:avLst/>
          </a:prstGeom>
          <a:noFill/>
          <a:ln>
            <a:noFill/>
          </a:ln>
        </p:spPr>
        <p:txBody>
          <a:bodyPr lIns="90000" tIns="45000" rIns="90000" bIns="45000" anchor="ctr">
            <a:normAutofit lnSpcReduction="10000"/>
          </a:bodyPr>
          <a:lstStyle/>
          <a:p>
            <a:pPr>
              <a:lnSpc>
                <a:spcPct val="100000"/>
              </a:lnSpc>
            </a:pPr>
            <a:r>
              <a:rPr lang="en-US" sz="3600" b="1" strike="noStrike" spc="-1">
                <a:solidFill>
                  <a:srgbClr val="24B5A1"/>
                </a:solidFill>
                <a:latin typeface="Arial"/>
              </a:rPr>
              <a:t>6.15  </a:t>
            </a:r>
            <a:r>
              <a:rPr lang="en-US" sz="3600" b="1" strike="noStrike" spc="-1">
                <a:solidFill>
                  <a:srgbClr val="3380E6"/>
                </a:solidFill>
                <a:latin typeface="Arial"/>
              </a:rPr>
              <a:t>References and Reference Parameters (cont.)</a:t>
            </a:r>
            <a:endParaRPr lang="en-US" sz="3600" b="0" strike="noStrike" spc="-1">
              <a:solidFill>
                <a:srgbClr val="000000"/>
              </a:solidFill>
              <a:latin typeface="Arial"/>
            </a:endParaRPr>
          </a:p>
        </p:txBody>
      </p:sp>
      <p:sp>
        <p:nvSpPr>
          <p:cNvPr id="464" name="TextShape 2"/>
          <p:cNvSpPr txBox="1"/>
          <p:nvPr/>
        </p:nvSpPr>
        <p:spPr>
          <a:xfrm>
            <a:off x="457200" y="1481040"/>
            <a:ext cx="8229240" cy="4525560"/>
          </a:xfrm>
          <a:prstGeom prst="rect">
            <a:avLst/>
          </a:prstGeom>
          <a:noFill/>
          <a:ln>
            <a:noFill/>
          </a:ln>
        </p:spPr>
        <p:txBody>
          <a:bodyPr/>
          <a:lstStyle/>
          <a:p>
            <a:pPr marL="365040" indent="-255240">
              <a:lnSpc>
                <a:spcPct val="100000"/>
              </a:lnSpc>
              <a:spcBef>
                <a:spcPts val="400"/>
              </a:spcBef>
              <a:buClr>
                <a:srgbClr val="2DA2BF"/>
              </a:buClr>
              <a:buSzPct val="68000"/>
              <a:buFont typeface="Wingdings 3" charset="2"/>
              <a:buChar char=""/>
            </a:pPr>
            <a:r>
              <a:rPr lang="en-US" sz="2700" b="0" strike="noStrike" spc="-1" dirty="0">
                <a:solidFill>
                  <a:srgbClr val="000000"/>
                </a:solidFill>
                <a:latin typeface="Cambria"/>
              </a:rPr>
              <a:t>Functions can return references, but this can be dangerous.</a:t>
            </a:r>
            <a:endParaRPr lang="en-US" sz="2700" b="0" strike="noStrike" spc="-1" dirty="0">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700" b="0" strike="noStrike" spc="-1" dirty="0">
                <a:solidFill>
                  <a:srgbClr val="000000"/>
                </a:solidFill>
                <a:latin typeface="Cambria"/>
              </a:rPr>
              <a:t>When returning a reference to a variable declared in the called function, the variable should be declared </a:t>
            </a:r>
            <a:r>
              <a:rPr lang="en-US" sz="2700" b="0" strike="noStrike" spc="-1" dirty="0">
                <a:solidFill>
                  <a:srgbClr val="000000"/>
                </a:solidFill>
                <a:latin typeface="Consolas"/>
              </a:rPr>
              <a:t>static</a:t>
            </a:r>
            <a:r>
              <a:rPr lang="en-US" sz="2700" b="0" strike="noStrike" spc="-1" dirty="0">
                <a:solidFill>
                  <a:srgbClr val="000000"/>
                </a:solidFill>
                <a:latin typeface="Cambria"/>
              </a:rPr>
              <a:t> in that function.</a:t>
            </a:r>
            <a:endParaRPr lang="en-US" sz="2700" b="0" strike="noStrike" spc="-1" dirty="0">
              <a:solidFill>
                <a:srgbClr val="000000"/>
              </a:solidFill>
              <a:latin typeface="Lucida Sans Unicode"/>
            </a:endParaRPr>
          </a:p>
        </p:txBody>
      </p:sp>
      <p:sp>
        <p:nvSpPr>
          <p:cNvPr id="465"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66" name="Picture 1"/>
          <p:cNvPicPr/>
          <p:nvPr/>
        </p:nvPicPr>
        <p:blipFill>
          <a:blip r:embed="rId2"/>
          <a:stretch/>
        </p:blipFill>
        <p:spPr>
          <a:xfrm>
            <a:off x="0" y="1779840"/>
            <a:ext cx="9143640" cy="3297600"/>
          </a:xfrm>
          <a:prstGeom prst="rect">
            <a:avLst/>
          </a:prstGeom>
          <a:ln>
            <a:noFill/>
          </a:ln>
        </p:spPr>
      </p:pic>
      <p:sp>
        <p:nvSpPr>
          <p:cNvPr id="467"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TextShape 1"/>
          <p:cNvSpPr txBox="1"/>
          <p:nvPr/>
        </p:nvSpPr>
        <p:spPr>
          <a:xfrm>
            <a:off x="457200" y="274680"/>
            <a:ext cx="8229240" cy="1142640"/>
          </a:xfrm>
          <a:prstGeom prst="rect">
            <a:avLst/>
          </a:prstGeom>
          <a:noFill/>
          <a:ln>
            <a:noFill/>
          </a:ln>
        </p:spPr>
        <p:txBody>
          <a:bodyPr lIns="90000" tIns="45000" rIns="90000" bIns="45000" anchor="ctr"/>
          <a:lstStyle/>
          <a:p>
            <a:pPr>
              <a:lnSpc>
                <a:spcPct val="100000"/>
              </a:lnSpc>
            </a:pPr>
            <a:r>
              <a:rPr lang="en-US" sz="3600" b="1" strike="noStrike" spc="-1">
                <a:solidFill>
                  <a:srgbClr val="24B5A1"/>
                </a:solidFill>
                <a:latin typeface="Arial"/>
              </a:rPr>
              <a:t>6.14  </a:t>
            </a:r>
            <a:r>
              <a:rPr lang="en-US" sz="3600" b="1" strike="noStrike" spc="-1">
                <a:solidFill>
                  <a:srgbClr val="3380E6"/>
                </a:solidFill>
                <a:latin typeface="Arial"/>
              </a:rPr>
              <a:t>Default Arguments</a:t>
            </a:r>
            <a:endParaRPr lang="en-US" sz="3600" b="0" strike="noStrike" spc="-1">
              <a:solidFill>
                <a:srgbClr val="000000"/>
              </a:solidFill>
              <a:latin typeface="Arial"/>
            </a:endParaRPr>
          </a:p>
        </p:txBody>
      </p:sp>
      <p:sp>
        <p:nvSpPr>
          <p:cNvPr id="469" name="TextShape 2"/>
          <p:cNvSpPr txBox="1"/>
          <p:nvPr/>
        </p:nvSpPr>
        <p:spPr>
          <a:xfrm>
            <a:off x="457200" y="1371600"/>
            <a:ext cx="8229240" cy="4525560"/>
          </a:xfrm>
          <a:prstGeom prst="rect">
            <a:avLst/>
          </a:prstGeom>
          <a:noFill/>
          <a:ln>
            <a:noFill/>
          </a:ln>
        </p:spPr>
        <p:txBody>
          <a:bodyPr/>
          <a:lstStyle/>
          <a:p>
            <a:pPr marL="365040" indent="-255240">
              <a:lnSpc>
                <a:spcPct val="100000"/>
              </a:lnSpc>
              <a:spcBef>
                <a:spcPts val="400"/>
              </a:spcBef>
              <a:buClr>
                <a:srgbClr val="2DA2BF"/>
              </a:buClr>
              <a:buSzPct val="68000"/>
              <a:buFont typeface="Wingdings 3" charset="2"/>
              <a:buChar char=""/>
            </a:pPr>
            <a:r>
              <a:rPr lang="en-US" sz="2400" b="0" strike="noStrike" spc="-1">
                <a:solidFill>
                  <a:srgbClr val="000000"/>
                </a:solidFill>
                <a:latin typeface="Cambria"/>
              </a:rPr>
              <a:t>It common for a program to invoke a function repeatedly with the </a:t>
            </a:r>
            <a:r>
              <a:rPr lang="en-US" sz="2400" b="0" i="1" strike="noStrike" spc="-1">
                <a:solidFill>
                  <a:srgbClr val="000000"/>
                </a:solidFill>
                <a:latin typeface="Cambria"/>
              </a:rPr>
              <a:t>same</a:t>
            </a:r>
            <a:r>
              <a:rPr lang="en-US" sz="2400" b="0" strike="noStrike" spc="-1">
                <a:solidFill>
                  <a:srgbClr val="000000"/>
                </a:solidFill>
                <a:latin typeface="Cambria"/>
              </a:rPr>
              <a:t> argument value for a particular parameter.</a:t>
            </a:r>
            <a:endParaRPr lang="en-US" sz="24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400" b="0" strike="noStrike" spc="-1">
                <a:solidFill>
                  <a:srgbClr val="000000"/>
                </a:solidFill>
                <a:latin typeface="Cambria"/>
              </a:rPr>
              <a:t>Can specify that such a parameter has a </a:t>
            </a:r>
            <a:r>
              <a:rPr lang="en-US" sz="2400" b="0" strike="noStrike" spc="-1">
                <a:solidFill>
                  <a:srgbClr val="0000FF"/>
                </a:solidFill>
                <a:latin typeface="Cambria"/>
              </a:rPr>
              <a:t>default argument</a:t>
            </a:r>
            <a:r>
              <a:rPr lang="en-US" sz="2400" b="0" strike="noStrike" spc="-1">
                <a:solidFill>
                  <a:srgbClr val="000000"/>
                </a:solidFill>
                <a:latin typeface="Cambria"/>
              </a:rPr>
              <a:t>, i.e., a default value to be passed to that parameter.</a:t>
            </a:r>
            <a:endParaRPr lang="en-US" sz="24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400" b="0" strike="noStrike" spc="-1">
                <a:solidFill>
                  <a:srgbClr val="000000"/>
                </a:solidFill>
                <a:latin typeface="Cambria"/>
              </a:rPr>
              <a:t>When a program omits an argument for a parameter with a default argument in a function call, the compiler rewrites the function call and inserts the default value of that argument.</a:t>
            </a:r>
            <a:endParaRPr lang="en-US" sz="24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400" b="0" strike="noStrike" spc="-1">
                <a:solidFill>
                  <a:srgbClr val="000000"/>
                </a:solidFill>
                <a:latin typeface="Cambria"/>
              </a:rPr>
              <a:t>Figure 6.18 demonstrates using default arguments to calculate a box’s volume. </a:t>
            </a:r>
            <a:endParaRPr lang="en-US" sz="2400" b="0" strike="noStrike" spc="-1">
              <a:solidFill>
                <a:srgbClr val="000000"/>
              </a:solidFill>
              <a:latin typeface="Lucida Sans Unicode"/>
            </a:endParaRPr>
          </a:p>
        </p:txBody>
      </p:sp>
      <p:sp>
        <p:nvSpPr>
          <p:cNvPr id="470"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 name="Picture 1"/>
          <p:cNvPicPr/>
          <p:nvPr/>
        </p:nvPicPr>
        <p:blipFill>
          <a:blip r:embed="rId2"/>
          <a:stretch/>
        </p:blipFill>
        <p:spPr>
          <a:xfrm>
            <a:off x="633240" y="857160"/>
            <a:ext cx="7876800" cy="5143320"/>
          </a:xfrm>
          <a:prstGeom prst="rect">
            <a:avLst/>
          </a:prstGeom>
          <a:ln>
            <a:noFill/>
          </a:ln>
        </p:spPr>
      </p:pic>
      <p:sp>
        <p:nvSpPr>
          <p:cNvPr id="472"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3" name="Picture 1"/>
          <p:cNvPicPr/>
          <p:nvPr/>
        </p:nvPicPr>
        <p:blipFill>
          <a:blip r:embed="rId2"/>
          <a:stretch/>
        </p:blipFill>
        <p:spPr>
          <a:xfrm>
            <a:off x="813240" y="857160"/>
            <a:ext cx="7517160" cy="5143320"/>
          </a:xfrm>
          <a:prstGeom prst="rect">
            <a:avLst/>
          </a:prstGeom>
          <a:ln>
            <a:noFill/>
          </a:ln>
        </p:spPr>
      </p:pic>
      <p:sp>
        <p:nvSpPr>
          <p:cNvPr id="474"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TextShape 1"/>
          <p:cNvSpPr txBox="1"/>
          <p:nvPr/>
        </p:nvSpPr>
        <p:spPr>
          <a:xfrm>
            <a:off x="457200" y="274680"/>
            <a:ext cx="8229240" cy="1142640"/>
          </a:xfrm>
          <a:prstGeom prst="rect">
            <a:avLst/>
          </a:prstGeom>
          <a:noFill/>
          <a:ln>
            <a:noFill/>
          </a:ln>
        </p:spPr>
        <p:txBody>
          <a:bodyPr lIns="90000" tIns="45000" rIns="90000" bIns="45000" anchor="ctr"/>
          <a:lstStyle/>
          <a:p>
            <a:pPr>
              <a:lnSpc>
                <a:spcPct val="100000"/>
              </a:lnSpc>
            </a:pPr>
            <a:r>
              <a:rPr lang="en-US" sz="3600" b="1" strike="noStrike" spc="-1">
                <a:solidFill>
                  <a:srgbClr val="24B5A1"/>
                </a:solidFill>
                <a:latin typeface="Arial"/>
              </a:rPr>
              <a:t>6.14  </a:t>
            </a:r>
            <a:r>
              <a:rPr lang="en-US" sz="3600" b="1" strike="noStrike" spc="-1">
                <a:solidFill>
                  <a:srgbClr val="3380E6"/>
                </a:solidFill>
                <a:latin typeface="Arial"/>
              </a:rPr>
              <a:t>Default Arguments</a:t>
            </a:r>
            <a:endParaRPr lang="en-US" sz="3600" b="0" strike="noStrike" spc="-1">
              <a:solidFill>
                <a:srgbClr val="000000"/>
              </a:solidFill>
              <a:latin typeface="Arial"/>
            </a:endParaRPr>
          </a:p>
        </p:txBody>
      </p:sp>
      <p:sp>
        <p:nvSpPr>
          <p:cNvPr id="476" name="TextShape 2"/>
          <p:cNvSpPr txBox="1"/>
          <p:nvPr/>
        </p:nvSpPr>
        <p:spPr>
          <a:xfrm>
            <a:off x="457200" y="1371600"/>
            <a:ext cx="8229240" cy="4525560"/>
          </a:xfrm>
          <a:prstGeom prst="rect">
            <a:avLst/>
          </a:prstGeom>
          <a:noFill/>
          <a:ln>
            <a:noFill/>
          </a:ln>
        </p:spPr>
        <p:txBody>
          <a:bodyPr/>
          <a:lstStyle/>
          <a:p>
            <a:pPr marL="365040" indent="-255240">
              <a:lnSpc>
                <a:spcPct val="100000"/>
              </a:lnSpc>
              <a:spcBef>
                <a:spcPts val="400"/>
              </a:spcBef>
              <a:buClr>
                <a:srgbClr val="2DA2BF"/>
              </a:buClr>
              <a:buSzPct val="68000"/>
              <a:buFont typeface="Wingdings 3" charset="2"/>
              <a:buChar char=""/>
            </a:pPr>
            <a:r>
              <a:rPr lang="en-US" sz="2400" b="0" strike="noStrike" spc="-1">
                <a:solidFill>
                  <a:srgbClr val="000000"/>
                </a:solidFill>
                <a:latin typeface="Cambria"/>
              </a:rPr>
              <a:t>Default arguments must be the rightmost (trailing) arguments in a function’s parameter list. </a:t>
            </a:r>
            <a:endParaRPr lang="en-US" sz="24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400" b="0" strike="noStrike" spc="-1">
                <a:solidFill>
                  <a:srgbClr val="000000"/>
                </a:solidFill>
                <a:latin typeface="Cambria"/>
              </a:rPr>
              <a:t>When calling a function with two or more default arguments, if an omitted argument is not the rightmost argument, then all arguments to the right of that argument also must be omitted. </a:t>
            </a:r>
            <a:endParaRPr lang="en-US" sz="24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400" b="0" strike="noStrike" spc="-1">
                <a:solidFill>
                  <a:srgbClr val="000000"/>
                </a:solidFill>
                <a:latin typeface="Cambria"/>
              </a:rPr>
              <a:t>Default arguments must be specified with the first occurrence of the function name—typically, in the function prototype. </a:t>
            </a:r>
            <a:endParaRPr lang="en-US" sz="24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400" b="0" strike="noStrike" spc="-1">
                <a:solidFill>
                  <a:srgbClr val="000000"/>
                </a:solidFill>
                <a:latin typeface="Cambria"/>
              </a:rPr>
              <a:t>Default values can be any expression, including constants, global variables or function calls. Default arguments also can be used with inline functions.</a:t>
            </a:r>
            <a:endParaRPr lang="en-US" sz="2400" b="0" strike="noStrike" spc="-1">
              <a:solidFill>
                <a:srgbClr val="000000"/>
              </a:solidFill>
              <a:latin typeface="Lucida Sans Unicode"/>
            </a:endParaRPr>
          </a:p>
        </p:txBody>
      </p:sp>
      <p:sp>
        <p:nvSpPr>
          <p:cNvPr id="477"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8" name="Picture 1"/>
          <p:cNvPicPr/>
          <p:nvPr/>
        </p:nvPicPr>
        <p:blipFill>
          <a:blip r:embed="rId2"/>
          <a:stretch/>
        </p:blipFill>
        <p:spPr>
          <a:xfrm>
            <a:off x="0" y="2168280"/>
            <a:ext cx="9143640" cy="2521440"/>
          </a:xfrm>
          <a:prstGeom prst="rect">
            <a:avLst/>
          </a:prstGeom>
          <a:ln>
            <a:noFill/>
          </a:ln>
        </p:spPr>
      </p:pic>
      <p:sp>
        <p:nvSpPr>
          <p:cNvPr id="479"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Picture 1"/>
          <p:cNvPicPr/>
          <p:nvPr/>
        </p:nvPicPr>
        <p:blipFill>
          <a:blip r:embed="rId2"/>
          <a:stretch/>
        </p:blipFill>
        <p:spPr>
          <a:xfrm>
            <a:off x="0" y="-15480"/>
            <a:ext cx="9143640" cy="6888600"/>
          </a:xfrm>
          <a:prstGeom prst="rect">
            <a:avLst/>
          </a:prstGeom>
          <a:ln>
            <a:noFill/>
          </a:ln>
        </p:spPr>
      </p:pic>
      <p:sp>
        <p:nvSpPr>
          <p:cNvPr id="180"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TextShape 1"/>
          <p:cNvSpPr txBox="1"/>
          <p:nvPr/>
        </p:nvSpPr>
        <p:spPr>
          <a:xfrm>
            <a:off x="457200" y="274680"/>
            <a:ext cx="8229240" cy="1142640"/>
          </a:xfrm>
          <a:prstGeom prst="rect">
            <a:avLst/>
          </a:prstGeom>
          <a:noFill/>
          <a:ln>
            <a:noFill/>
          </a:ln>
        </p:spPr>
        <p:txBody>
          <a:bodyPr lIns="90000" tIns="45000" rIns="90000" bIns="45000" anchor="ctr">
            <a:normAutofit lnSpcReduction="10000"/>
          </a:bodyPr>
          <a:lstStyle/>
          <a:p>
            <a:pPr>
              <a:lnSpc>
                <a:spcPct val="100000"/>
              </a:lnSpc>
            </a:pPr>
            <a:r>
              <a:rPr lang="en-US" sz="3600" b="1" strike="noStrike" spc="-1">
                <a:solidFill>
                  <a:srgbClr val="24B5A1"/>
                </a:solidFill>
                <a:latin typeface="Arial"/>
              </a:rPr>
              <a:t>6.15  </a:t>
            </a:r>
            <a:r>
              <a:rPr lang="en-US" sz="3600" b="1" strike="noStrike" spc="-1">
                <a:solidFill>
                  <a:srgbClr val="3380E6"/>
                </a:solidFill>
                <a:latin typeface="Arial"/>
              </a:rPr>
              <a:t>Unary Scope Resolution Operator</a:t>
            </a:r>
            <a:endParaRPr lang="en-US" sz="3600" b="0" strike="noStrike" spc="-1">
              <a:solidFill>
                <a:srgbClr val="000000"/>
              </a:solidFill>
              <a:latin typeface="Arial"/>
            </a:endParaRPr>
          </a:p>
        </p:txBody>
      </p:sp>
      <p:sp>
        <p:nvSpPr>
          <p:cNvPr id="481" name="TextShape 2"/>
          <p:cNvSpPr txBox="1"/>
          <p:nvPr/>
        </p:nvSpPr>
        <p:spPr>
          <a:xfrm>
            <a:off x="457200" y="1481040"/>
            <a:ext cx="8229240" cy="4525560"/>
          </a:xfrm>
          <a:prstGeom prst="rect">
            <a:avLst/>
          </a:prstGeom>
          <a:noFill/>
          <a:ln>
            <a:noFill/>
          </a:ln>
        </p:spPr>
        <p:txBody>
          <a:bodyPr/>
          <a:lstStyle/>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C++ provides the </a:t>
            </a:r>
            <a:r>
              <a:rPr lang="en-US" sz="2700" b="0" strike="noStrike" spc="-1">
                <a:solidFill>
                  <a:srgbClr val="0000FF"/>
                </a:solidFill>
                <a:latin typeface="Cambria"/>
              </a:rPr>
              <a:t>unary</a:t>
            </a:r>
            <a:r>
              <a:rPr lang="en-US" sz="2700" b="0" strike="noStrike" spc="-1">
                <a:solidFill>
                  <a:srgbClr val="000000"/>
                </a:solidFill>
                <a:latin typeface="Cambria"/>
              </a:rPr>
              <a:t> </a:t>
            </a:r>
            <a:r>
              <a:rPr lang="en-US" sz="2700" b="0" strike="noStrike" spc="-1">
                <a:solidFill>
                  <a:srgbClr val="0000FF"/>
                </a:solidFill>
                <a:latin typeface="Cambria"/>
              </a:rPr>
              <a:t>scope resolution operator (</a:t>
            </a:r>
            <a:r>
              <a:rPr lang="en-US" sz="2700" b="0" strike="noStrike" spc="-1">
                <a:solidFill>
                  <a:srgbClr val="0000FF"/>
                </a:solidFill>
                <a:latin typeface="Consolas"/>
              </a:rPr>
              <a:t>::</a:t>
            </a:r>
            <a:r>
              <a:rPr lang="en-US" sz="2700" b="0" strike="noStrike" spc="-1">
                <a:solidFill>
                  <a:srgbClr val="0000FF"/>
                </a:solidFill>
                <a:latin typeface="Cambria"/>
              </a:rPr>
              <a:t>)</a:t>
            </a:r>
            <a:r>
              <a:rPr lang="en-US" sz="2700" b="0" strike="noStrike" spc="-1">
                <a:solidFill>
                  <a:srgbClr val="000000"/>
                </a:solidFill>
                <a:latin typeface="Cambria"/>
              </a:rPr>
              <a:t> to access a global variable when a local variable of the same name is in scope.</a:t>
            </a:r>
            <a:endParaRPr lang="en-US" sz="27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Using the unary scope resolution operator (</a:t>
            </a:r>
            <a:r>
              <a:rPr lang="en-US" sz="2700" b="0" strike="noStrike" spc="-1">
                <a:solidFill>
                  <a:srgbClr val="000000"/>
                </a:solidFill>
                <a:latin typeface="Consolas"/>
              </a:rPr>
              <a:t>::</a:t>
            </a:r>
            <a:r>
              <a:rPr lang="en-US" sz="2700" b="0" strike="noStrike" spc="-1">
                <a:solidFill>
                  <a:srgbClr val="000000"/>
                </a:solidFill>
                <a:latin typeface="Cambria"/>
              </a:rPr>
              <a:t>) with a given variable name is optional when the only variable with that name is a global variable.</a:t>
            </a:r>
            <a:endParaRPr lang="en-US" sz="27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Figure 6.19 shows the unary scope resolution operator with local and global variables of the same name.</a:t>
            </a:r>
            <a:endParaRPr lang="en-US" sz="2700" b="0" strike="noStrike" spc="-1">
              <a:solidFill>
                <a:srgbClr val="000000"/>
              </a:solidFill>
              <a:latin typeface="Lucida Sans Unicode"/>
            </a:endParaRPr>
          </a:p>
        </p:txBody>
      </p:sp>
      <p:sp>
        <p:nvSpPr>
          <p:cNvPr id="482"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3" name="Picture 1"/>
          <p:cNvPicPr/>
          <p:nvPr/>
        </p:nvPicPr>
        <p:blipFill>
          <a:blip r:embed="rId2"/>
          <a:stretch/>
        </p:blipFill>
        <p:spPr>
          <a:xfrm>
            <a:off x="113040" y="857160"/>
            <a:ext cx="8916120" cy="5143320"/>
          </a:xfrm>
          <a:prstGeom prst="rect">
            <a:avLst/>
          </a:prstGeom>
          <a:ln>
            <a:noFill/>
          </a:ln>
        </p:spPr>
      </p:pic>
      <p:sp>
        <p:nvSpPr>
          <p:cNvPr id="484"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85" name="Picture 1"/>
          <p:cNvPicPr/>
          <p:nvPr/>
        </p:nvPicPr>
        <p:blipFill>
          <a:blip r:embed="rId2"/>
          <a:stretch/>
        </p:blipFill>
        <p:spPr>
          <a:xfrm>
            <a:off x="0" y="2013480"/>
            <a:ext cx="9143640" cy="2831040"/>
          </a:xfrm>
          <a:prstGeom prst="rect">
            <a:avLst/>
          </a:prstGeom>
          <a:ln>
            <a:noFill/>
          </a:ln>
        </p:spPr>
      </p:pic>
      <p:sp>
        <p:nvSpPr>
          <p:cNvPr id="486"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87" name="Picture 1"/>
          <p:cNvPicPr/>
          <p:nvPr/>
        </p:nvPicPr>
        <p:blipFill>
          <a:blip r:embed="rId2"/>
          <a:stretch/>
        </p:blipFill>
        <p:spPr>
          <a:xfrm>
            <a:off x="0" y="2025360"/>
            <a:ext cx="9143640" cy="2805840"/>
          </a:xfrm>
          <a:prstGeom prst="rect">
            <a:avLst/>
          </a:prstGeom>
          <a:ln>
            <a:noFill/>
          </a:ln>
        </p:spPr>
      </p:pic>
      <p:sp>
        <p:nvSpPr>
          <p:cNvPr id="488"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89" name="Picture 1"/>
          <p:cNvPicPr/>
          <p:nvPr/>
        </p:nvPicPr>
        <p:blipFill>
          <a:blip r:embed="rId2"/>
          <a:stretch/>
        </p:blipFill>
        <p:spPr>
          <a:xfrm>
            <a:off x="0" y="2205000"/>
            <a:ext cx="9143640" cy="2447640"/>
          </a:xfrm>
          <a:prstGeom prst="rect">
            <a:avLst/>
          </a:prstGeom>
          <a:ln>
            <a:noFill/>
          </a:ln>
        </p:spPr>
      </p:pic>
      <p:sp>
        <p:nvSpPr>
          <p:cNvPr id="490"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 name="Picture 1"/>
          <p:cNvPicPr/>
          <p:nvPr/>
        </p:nvPicPr>
        <p:blipFill>
          <a:blip r:embed="rId2"/>
          <a:stretch/>
        </p:blipFill>
        <p:spPr>
          <a:xfrm>
            <a:off x="0" y="2219400"/>
            <a:ext cx="9143640" cy="2417760"/>
          </a:xfrm>
          <a:prstGeom prst="rect">
            <a:avLst/>
          </a:prstGeom>
          <a:ln>
            <a:noFill/>
          </a:ln>
        </p:spPr>
      </p:pic>
      <p:sp>
        <p:nvSpPr>
          <p:cNvPr id="492"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TextShape 1"/>
          <p:cNvSpPr txBox="1"/>
          <p:nvPr/>
        </p:nvSpPr>
        <p:spPr>
          <a:xfrm>
            <a:off x="457200" y="274680"/>
            <a:ext cx="8229240" cy="1142640"/>
          </a:xfrm>
          <a:prstGeom prst="rect">
            <a:avLst/>
          </a:prstGeom>
          <a:noFill/>
          <a:ln>
            <a:noFill/>
          </a:ln>
        </p:spPr>
        <p:txBody>
          <a:bodyPr lIns="90000" tIns="45000" rIns="90000" bIns="45000" anchor="ctr"/>
          <a:lstStyle/>
          <a:p>
            <a:pPr>
              <a:lnSpc>
                <a:spcPct val="100000"/>
              </a:lnSpc>
            </a:pPr>
            <a:r>
              <a:rPr lang="en-US" sz="3600" b="1" strike="noStrike" spc="-1">
                <a:solidFill>
                  <a:srgbClr val="24B5A1"/>
                </a:solidFill>
                <a:latin typeface="Arial"/>
              </a:rPr>
              <a:t>6.16  </a:t>
            </a:r>
            <a:r>
              <a:rPr lang="en-US" sz="3600" b="1" strike="noStrike" spc="-1">
                <a:solidFill>
                  <a:srgbClr val="3380E6"/>
                </a:solidFill>
                <a:latin typeface="Arial"/>
              </a:rPr>
              <a:t>Function Overloading</a:t>
            </a:r>
            <a:endParaRPr lang="en-US" sz="3600" b="0" strike="noStrike" spc="-1">
              <a:solidFill>
                <a:srgbClr val="000000"/>
              </a:solidFill>
              <a:latin typeface="Arial"/>
            </a:endParaRPr>
          </a:p>
        </p:txBody>
      </p:sp>
      <p:sp>
        <p:nvSpPr>
          <p:cNvPr id="494" name="TextShape 2"/>
          <p:cNvSpPr txBox="1"/>
          <p:nvPr/>
        </p:nvSpPr>
        <p:spPr>
          <a:xfrm>
            <a:off x="457200" y="1481040"/>
            <a:ext cx="8229240" cy="4525560"/>
          </a:xfrm>
          <a:prstGeom prst="rect">
            <a:avLst/>
          </a:prstGeom>
          <a:noFill/>
          <a:ln>
            <a:noFill/>
          </a:ln>
        </p:spPr>
        <p:txBody>
          <a:bodyPr/>
          <a:lstStyle/>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C++ enables several functions of the same name to be defined, as long as they have different signatures.</a:t>
            </a:r>
            <a:endParaRPr lang="en-US" sz="27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This is called </a:t>
            </a:r>
            <a:r>
              <a:rPr lang="en-US" sz="2700" b="0" strike="noStrike" spc="-1">
                <a:solidFill>
                  <a:srgbClr val="0000FF"/>
                </a:solidFill>
                <a:latin typeface="Cambria"/>
              </a:rPr>
              <a:t>function overloading</a:t>
            </a:r>
            <a:r>
              <a:rPr lang="en-US" sz="2700" b="0" strike="noStrike" spc="-1">
                <a:solidFill>
                  <a:srgbClr val="000000"/>
                </a:solidFill>
                <a:latin typeface="Cambria"/>
              </a:rPr>
              <a:t>.</a:t>
            </a:r>
            <a:endParaRPr lang="en-US" sz="27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The C++ compiler selects the proper function to call by examining the number, types and order of the arguments in the call.</a:t>
            </a:r>
            <a:endParaRPr lang="en-US" sz="27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Function overloading is used to create several functions of the </a:t>
            </a:r>
            <a:r>
              <a:rPr lang="en-US" sz="2700" b="0" i="1" strike="noStrike" spc="-1">
                <a:solidFill>
                  <a:srgbClr val="000000"/>
                </a:solidFill>
                <a:latin typeface="Cambria"/>
              </a:rPr>
              <a:t>same</a:t>
            </a:r>
            <a:r>
              <a:rPr lang="en-US" sz="2700" b="0" strike="noStrike" spc="-1">
                <a:solidFill>
                  <a:srgbClr val="000000"/>
                </a:solidFill>
                <a:latin typeface="Cambria"/>
              </a:rPr>
              <a:t> name that perform similar tasks, but on different data types.</a:t>
            </a:r>
            <a:endParaRPr lang="en-US" sz="2700" b="0" strike="noStrike" spc="-1">
              <a:solidFill>
                <a:srgbClr val="000000"/>
              </a:solidFill>
              <a:latin typeface="Lucida Sans Unicode"/>
            </a:endParaRPr>
          </a:p>
        </p:txBody>
      </p:sp>
      <p:sp>
        <p:nvSpPr>
          <p:cNvPr id="495"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6" name="Picture 1"/>
          <p:cNvPicPr/>
          <p:nvPr/>
        </p:nvPicPr>
        <p:blipFill>
          <a:blip r:embed="rId2"/>
          <a:stretch/>
        </p:blipFill>
        <p:spPr>
          <a:xfrm>
            <a:off x="0" y="2389680"/>
            <a:ext cx="9143640" cy="2078640"/>
          </a:xfrm>
          <a:prstGeom prst="rect">
            <a:avLst/>
          </a:prstGeom>
          <a:ln>
            <a:noFill/>
          </a:ln>
        </p:spPr>
      </p:pic>
      <p:sp>
        <p:nvSpPr>
          <p:cNvPr id="497"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TextShape 1"/>
          <p:cNvSpPr txBox="1"/>
          <p:nvPr/>
        </p:nvSpPr>
        <p:spPr>
          <a:xfrm>
            <a:off x="457200" y="274680"/>
            <a:ext cx="8229240" cy="1142640"/>
          </a:xfrm>
          <a:prstGeom prst="rect">
            <a:avLst/>
          </a:prstGeom>
          <a:noFill/>
          <a:ln>
            <a:noFill/>
          </a:ln>
        </p:spPr>
        <p:txBody>
          <a:bodyPr lIns="90000" tIns="45000" rIns="90000" bIns="45000" anchor="ctr"/>
          <a:lstStyle/>
          <a:p>
            <a:pPr>
              <a:lnSpc>
                <a:spcPct val="100000"/>
              </a:lnSpc>
            </a:pPr>
            <a:r>
              <a:rPr lang="en-US" sz="3600" b="1" strike="noStrike" spc="-1">
                <a:solidFill>
                  <a:srgbClr val="24B5A1"/>
                </a:solidFill>
                <a:latin typeface="Arial"/>
              </a:rPr>
              <a:t>6.16  </a:t>
            </a:r>
            <a:r>
              <a:rPr lang="en-US" sz="3600" b="1" strike="noStrike" spc="-1">
                <a:solidFill>
                  <a:srgbClr val="3380E6"/>
                </a:solidFill>
                <a:latin typeface="Arial"/>
              </a:rPr>
              <a:t>Function Overloading (cont.)</a:t>
            </a:r>
            <a:endParaRPr lang="en-US" sz="3600" b="0" strike="noStrike" spc="-1">
              <a:solidFill>
                <a:srgbClr val="000000"/>
              </a:solidFill>
              <a:latin typeface="Arial"/>
            </a:endParaRPr>
          </a:p>
        </p:txBody>
      </p:sp>
      <p:sp>
        <p:nvSpPr>
          <p:cNvPr id="499" name="TextShape 2"/>
          <p:cNvSpPr txBox="1"/>
          <p:nvPr/>
        </p:nvSpPr>
        <p:spPr>
          <a:xfrm>
            <a:off x="457200" y="1481040"/>
            <a:ext cx="8229240" cy="4525560"/>
          </a:xfrm>
          <a:prstGeom prst="rect">
            <a:avLst/>
          </a:prstGeom>
          <a:noFill/>
          <a:ln>
            <a:noFill/>
          </a:ln>
        </p:spPr>
        <p:txBody>
          <a:bodyPr/>
          <a:lstStyle/>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Figure 6.20 uses overloaded square functions to calculate the square of an </a:t>
            </a:r>
            <a:r>
              <a:rPr lang="en-US" sz="2700" b="0" strike="noStrike" spc="-1">
                <a:solidFill>
                  <a:srgbClr val="000000"/>
                </a:solidFill>
                <a:latin typeface="Consolas"/>
              </a:rPr>
              <a:t>int</a:t>
            </a:r>
            <a:r>
              <a:rPr lang="en-US" sz="2700" b="0" strike="noStrike" spc="-1">
                <a:solidFill>
                  <a:srgbClr val="000000"/>
                </a:solidFill>
                <a:latin typeface="Cambria"/>
              </a:rPr>
              <a:t> and the square of a </a:t>
            </a:r>
            <a:r>
              <a:rPr lang="en-US" sz="2700" b="0" strike="noStrike" spc="-1">
                <a:solidFill>
                  <a:srgbClr val="000000"/>
                </a:solidFill>
                <a:latin typeface="Consolas"/>
              </a:rPr>
              <a:t>double</a:t>
            </a:r>
            <a:r>
              <a:rPr lang="en-US" sz="2700" b="0" strike="noStrike" spc="-1">
                <a:solidFill>
                  <a:srgbClr val="000000"/>
                </a:solidFill>
                <a:latin typeface="Cambria"/>
              </a:rPr>
              <a:t>.</a:t>
            </a:r>
            <a:endParaRPr lang="en-US" sz="2700" b="0" strike="noStrike" spc="-1">
              <a:solidFill>
                <a:srgbClr val="000000"/>
              </a:solidFill>
              <a:latin typeface="Lucida Sans Unicode"/>
            </a:endParaRPr>
          </a:p>
        </p:txBody>
      </p:sp>
      <p:sp>
        <p:nvSpPr>
          <p:cNvPr id="500"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 name="Picture 1"/>
          <p:cNvPicPr/>
          <p:nvPr/>
        </p:nvPicPr>
        <p:blipFill>
          <a:blip r:embed="rId2"/>
          <a:stretch/>
        </p:blipFill>
        <p:spPr>
          <a:xfrm>
            <a:off x="0" y="152280"/>
            <a:ext cx="9131040" cy="6400440"/>
          </a:xfrm>
          <a:prstGeom prst="rect">
            <a:avLst/>
          </a:prstGeom>
          <a:ln>
            <a:noFill/>
          </a:ln>
        </p:spPr>
      </p:pic>
      <p:sp>
        <p:nvSpPr>
          <p:cNvPr id="502"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Picture 1"/>
          <p:cNvPicPr/>
          <p:nvPr/>
        </p:nvPicPr>
        <p:blipFill>
          <a:blip r:embed="rId2"/>
          <a:stretch/>
        </p:blipFill>
        <p:spPr>
          <a:xfrm>
            <a:off x="0" y="1807200"/>
            <a:ext cx="9143640" cy="3242880"/>
          </a:xfrm>
          <a:prstGeom prst="rect">
            <a:avLst/>
          </a:prstGeom>
          <a:ln>
            <a:noFill/>
          </a:ln>
        </p:spPr>
      </p:pic>
      <p:sp>
        <p:nvSpPr>
          <p:cNvPr id="182"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3" name="Picture 1"/>
          <p:cNvPicPr/>
          <p:nvPr/>
        </p:nvPicPr>
        <p:blipFill>
          <a:blip r:embed="rId2"/>
          <a:stretch/>
        </p:blipFill>
        <p:spPr>
          <a:xfrm>
            <a:off x="0" y="2444400"/>
            <a:ext cx="9143640" cy="1967760"/>
          </a:xfrm>
          <a:prstGeom prst="rect">
            <a:avLst/>
          </a:prstGeom>
          <a:ln>
            <a:noFill/>
          </a:ln>
        </p:spPr>
      </p:pic>
      <p:sp>
        <p:nvSpPr>
          <p:cNvPr id="504"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TextShape 1"/>
          <p:cNvSpPr txBox="1"/>
          <p:nvPr/>
        </p:nvSpPr>
        <p:spPr>
          <a:xfrm>
            <a:off x="457200" y="274680"/>
            <a:ext cx="8229240" cy="1142640"/>
          </a:xfrm>
          <a:prstGeom prst="rect">
            <a:avLst/>
          </a:prstGeom>
          <a:noFill/>
          <a:ln>
            <a:noFill/>
          </a:ln>
        </p:spPr>
        <p:txBody>
          <a:bodyPr lIns="90000" tIns="45000" rIns="90000" bIns="45000" anchor="ctr"/>
          <a:lstStyle/>
          <a:p>
            <a:pPr>
              <a:lnSpc>
                <a:spcPct val="100000"/>
              </a:lnSpc>
            </a:pPr>
            <a:r>
              <a:rPr lang="en-US" sz="3600" b="1" strike="noStrike" spc="-1">
                <a:solidFill>
                  <a:srgbClr val="24B5A1"/>
                </a:solidFill>
                <a:latin typeface="Arial"/>
              </a:rPr>
              <a:t>6.16  </a:t>
            </a:r>
            <a:r>
              <a:rPr lang="en-US" sz="3600" b="1" strike="noStrike" spc="-1">
                <a:solidFill>
                  <a:srgbClr val="3380E6"/>
                </a:solidFill>
                <a:latin typeface="Arial"/>
              </a:rPr>
              <a:t>Function Overloading (cont.)</a:t>
            </a:r>
            <a:endParaRPr lang="en-US" sz="3600" b="0" strike="noStrike" spc="-1">
              <a:solidFill>
                <a:srgbClr val="000000"/>
              </a:solidFill>
              <a:latin typeface="Arial"/>
            </a:endParaRPr>
          </a:p>
        </p:txBody>
      </p:sp>
      <p:sp>
        <p:nvSpPr>
          <p:cNvPr id="506" name="TextShape 2"/>
          <p:cNvSpPr txBox="1"/>
          <p:nvPr/>
        </p:nvSpPr>
        <p:spPr>
          <a:xfrm>
            <a:off x="457200" y="1219320"/>
            <a:ext cx="8229240" cy="4525560"/>
          </a:xfrm>
          <a:prstGeom prst="rect">
            <a:avLst/>
          </a:prstGeom>
          <a:noFill/>
          <a:ln>
            <a:noFill/>
          </a:ln>
        </p:spPr>
        <p:txBody>
          <a:bodyPr/>
          <a:lstStyle/>
          <a:p>
            <a:pPr marL="109440">
              <a:lnSpc>
                <a:spcPct val="90000"/>
              </a:lnSpc>
              <a:spcBef>
                <a:spcPts val="400"/>
              </a:spcBef>
            </a:pPr>
            <a:r>
              <a:rPr lang="en-US" sz="2400" b="1" i="1" strike="noStrike" spc="-1">
                <a:solidFill>
                  <a:srgbClr val="000000"/>
                </a:solidFill>
                <a:latin typeface="Cambria"/>
              </a:rPr>
              <a:t>How the Compiler Differentiates Among Overloaded Functions </a:t>
            </a:r>
            <a:endParaRPr lang="en-US" sz="2400" b="0" strike="noStrike" spc="-1">
              <a:solidFill>
                <a:srgbClr val="000000"/>
              </a:solidFill>
              <a:latin typeface="Lucida Sans Unicode"/>
            </a:endParaRPr>
          </a:p>
          <a:p>
            <a:pPr marL="365040" indent="-255240">
              <a:lnSpc>
                <a:spcPct val="90000"/>
              </a:lnSpc>
              <a:spcBef>
                <a:spcPts val="400"/>
              </a:spcBef>
              <a:buClr>
                <a:srgbClr val="2DA2BF"/>
              </a:buClr>
              <a:buSzPct val="68000"/>
              <a:buFont typeface="Wingdings 3" charset="2"/>
              <a:buChar char=""/>
            </a:pPr>
            <a:r>
              <a:rPr lang="en-US" sz="2400" b="0" strike="noStrike" spc="-1">
                <a:solidFill>
                  <a:srgbClr val="000000"/>
                </a:solidFill>
                <a:latin typeface="Cambria"/>
              </a:rPr>
              <a:t>Overloaded functions are distinguished by their signatures.</a:t>
            </a:r>
            <a:endParaRPr lang="en-US" sz="2400" b="0" strike="noStrike" spc="-1">
              <a:solidFill>
                <a:srgbClr val="000000"/>
              </a:solidFill>
              <a:latin typeface="Lucida Sans Unicode"/>
            </a:endParaRPr>
          </a:p>
          <a:p>
            <a:pPr marL="365040" indent="-255240">
              <a:lnSpc>
                <a:spcPct val="90000"/>
              </a:lnSpc>
              <a:spcBef>
                <a:spcPts val="400"/>
              </a:spcBef>
              <a:buClr>
                <a:srgbClr val="2DA2BF"/>
              </a:buClr>
              <a:buSzPct val="68000"/>
              <a:buFont typeface="Wingdings 3" charset="2"/>
              <a:buChar char=""/>
            </a:pPr>
            <a:r>
              <a:rPr lang="en-US" sz="2400" b="0" strike="noStrike" spc="-1">
                <a:solidFill>
                  <a:srgbClr val="000000"/>
                </a:solidFill>
                <a:latin typeface="Cambria"/>
              </a:rPr>
              <a:t>A signature is a combination of a function’s name and its parameter types (in order).</a:t>
            </a:r>
            <a:endParaRPr lang="en-US" sz="2400" b="0" strike="noStrike" spc="-1">
              <a:solidFill>
                <a:srgbClr val="000000"/>
              </a:solidFill>
              <a:latin typeface="Lucida Sans Unicode"/>
            </a:endParaRPr>
          </a:p>
          <a:p>
            <a:pPr marL="365040" indent="-255240">
              <a:lnSpc>
                <a:spcPct val="90000"/>
              </a:lnSpc>
              <a:spcBef>
                <a:spcPts val="400"/>
              </a:spcBef>
              <a:buClr>
                <a:srgbClr val="2DA2BF"/>
              </a:buClr>
              <a:buSzPct val="68000"/>
              <a:buFont typeface="Wingdings 3" charset="2"/>
              <a:buChar char=""/>
            </a:pPr>
            <a:r>
              <a:rPr lang="en-US" sz="2400" b="0" strike="noStrike" spc="-1">
                <a:solidFill>
                  <a:srgbClr val="000000"/>
                </a:solidFill>
                <a:latin typeface="Cambria"/>
              </a:rPr>
              <a:t>The compiler encodes each function identifier with the types of its parameters (sometimes referred to as </a:t>
            </a:r>
            <a:r>
              <a:rPr lang="en-US" sz="2400" b="0" strike="noStrike" spc="-1">
                <a:solidFill>
                  <a:srgbClr val="0000FF"/>
                </a:solidFill>
                <a:latin typeface="Cambria"/>
              </a:rPr>
              <a:t>name mangling</a:t>
            </a:r>
            <a:r>
              <a:rPr lang="en-US" sz="2400" b="0" strike="noStrike" spc="-1">
                <a:solidFill>
                  <a:srgbClr val="000000"/>
                </a:solidFill>
                <a:latin typeface="Cambria"/>
              </a:rPr>
              <a:t> or </a:t>
            </a:r>
            <a:r>
              <a:rPr lang="en-US" sz="2400" b="0" strike="noStrike" spc="-1">
                <a:solidFill>
                  <a:srgbClr val="0000FF"/>
                </a:solidFill>
                <a:latin typeface="Cambria"/>
              </a:rPr>
              <a:t>name decoration</a:t>
            </a:r>
            <a:r>
              <a:rPr lang="en-US" sz="2400" b="0" strike="noStrike" spc="-1">
                <a:solidFill>
                  <a:srgbClr val="000000"/>
                </a:solidFill>
                <a:latin typeface="Cambria"/>
              </a:rPr>
              <a:t>) to enable </a:t>
            </a:r>
            <a:r>
              <a:rPr lang="en-US" sz="2400" b="0" strike="noStrike" spc="-1">
                <a:solidFill>
                  <a:srgbClr val="0000FF"/>
                </a:solidFill>
                <a:latin typeface="Cambria"/>
              </a:rPr>
              <a:t>type-safe linkage</a:t>
            </a:r>
            <a:r>
              <a:rPr lang="en-US" sz="2400" b="0" strike="noStrike" spc="-1">
                <a:solidFill>
                  <a:srgbClr val="000000"/>
                </a:solidFill>
                <a:latin typeface="Cambria"/>
              </a:rPr>
              <a:t>.</a:t>
            </a:r>
            <a:endParaRPr lang="en-US" sz="2400" b="0" strike="noStrike" spc="-1">
              <a:solidFill>
                <a:srgbClr val="000000"/>
              </a:solidFill>
              <a:latin typeface="Lucida Sans Unicode"/>
            </a:endParaRPr>
          </a:p>
          <a:p>
            <a:pPr marL="620640" lvl="1" indent="-228240">
              <a:lnSpc>
                <a:spcPct val="90000"/>
              </a:lnSpc>
              <a:spcBef>
                <a:spcPts val="326"/>
              </a:spcBef>
              <a:buClr>
                <a:srgbClr val="2DA2BF"/>
              </a:buClr>
              <a:buFont typeface="Verdana"/>
              <a:buChar char="◦"/>
            </a:pPr>
            <a:r>
              <a:rPr lang="en-US" sz="2000" b="0" strike="noStrike" spc="-1">
                <a:solidFill>
                  <a:srgbClr val="000000"/>
                </a:solidFill>
                <a:latin typeface="Cambria"/>
              </a:rPr>
              <a:t>Ensures that the proper overloaded function is called and that the types of the arguments conform to the types of the parameters.</a:t>
            </a:r>
            <a:endParaRPr lang="en-US" sz="2000" b="0" strike="noStrike" spc="-1">
              <a:solidFill>
                <a:srgbClr val="000000"/>
              </a:solidFill>
              <a:latin typeface="Lucida Sans Unicode"/>
            </a:endParaRPr>
          </a:p>
          <a:p>
            <a:pPr marL="365040" indent="-255240">
              <a:lnSpc>
                <a:spcPct val="90000"/>
              </a:lnSpc>
              <a:spcBef>
                <a:spcPts val="400"/>
              </a:spcBef>
              <a:buClr>
                <a:srgbClr val="2DA2BF"/>
              </a:buClr>
              <a:buSzPct val="68000"/>
              <a:buFont typeface="Wingdings 3" charset="2"/>
              <a:buChar char=""/>
            </a:pPr>
            <a:r>
              <a:rPr lang="en-US" sz="2400" b="0" strike="noStrike" spc="-1">
                <a:solidFill>
                  <a:srgbClr val="000000"/>
                </a:solidFill>
                <a:latin typeface="Cambria"/>
              </a:rPr>
              <a:t>Figure 6.21 was compiled with GNU C++. </a:t>
            </a:r>
            <a:endParaRPr lang="en-US" sz="2400" b="0" strike="noStrike" spc="-1">
              <a:solidFill>
                <a:srgbClr val="000000"/>
              </a:solidFill>
              <a:latin typeface="Lucida Sans Unicode"/>
            </a:endParaRPr>
          </a:p>
          <a:p>
            <a:pPr marL="365040" indent="-255240">
              <a:lnSpc>
                <a:spcPct val="90000"/>
              </a:lnSpc>
              <a:spcBef>
                <a:spcPts val="400"/>
              </a:spcBef>
              <a:buClr>
                <a:srgbClr val="2DA2BF"/>
              </a:buClr>
              <a:buSzPct val="68000"/>
              <a:buFont typeface="Wingdings 3" charset="2"/>
              <a:buChar char=""/>
            </a:pPr>
            <a:r>
              <a:rPr lang="en-US" sz="2400" b="0" strike="noStrike" spc="-1">
                <a:solidFill>
                  <a:srgbClr val="000000"/>
                </a:solidFill>
                <a:latin typeface="Cambria"/>
              </a:rPr>
              <a:t>Rather than showing the execution output of the program, we show the mangled function names produced in assembly language by GNU C++. </a:t>
            </a:r>
            <a:endParaRPr lang="en-US" sz="2400" b="0" strike="noStrike" spc="-1">
              <a:solidFill>
                <a:srgbClr val="000000"/>
              </a:solidFill>
              <a:latin typeface="Lucida Sans Unicode"/>
            </a:endParaRPr>
          </a:p>
        </p:txBody>
      </p:sp>
      <p:sp>
        <p:nvSpPr>
          <p:cNvPr id="507"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8" name="Picture 1"/>
          <p:cNvPicPr/>
          <p:nvPr/>
        </p:nvPicPr>
        <p:blipFill>
          <a:blip r:embed="rId2"/>
          <a:stretch/>
        </p:blipFill>
        <p:spPr>
          <a:xfrm>
            <a:off x="0" y="61920"/>
            <a:ext cx="9064800" cy="6567120"/>
          </a:xfrm>
          <a:prstGeom prst="rect">
            <a:avLst/>
          </a:prstGeom>
          <a:ln>
            <a:noFill/>
          </a:ln>
        </p:spPr>
      </p:pic>
      <p:sp>
        <p:nvSpPr>
          <p:cNvPr id="509"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0" name="Picture 1"/>
          <p:cNvPicPr/>
          <p:nvPr/>
        </p:nvPicPr>
        <p:blipFill>
          <a:blip r:embed="rId2"/>
          <a:stretch/>
        </p:blipFill>
        <p:spPr>
          <a:xfrm>
            <a:off x="0" y="2137320"/>
            <a:ext cx="9143640" cy="2582280"/>
          </a:xfrm>
          <a:prstGeom prst="rect">
            <a:avLst/>
          </a:prstGeom>
          <a:ln>
            <a:noFill/>
          </a:ln>
        </p:spPr>
      </p:pic>
      <p:sp>
        <p:nvSpPr>
          <p:cNvPr id="511"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TextShape 1"/>
          <p:cNvSpPr txBox="1"/>
          <p:nvPr/>
        </p:nvSpPr>
        <p:spPr>
          <a:xfrm>
            <a:off x="457200" y="274680"/>
            <a:ext cx="8229240" cy="1142640"/>
          </a:xfrm>
          <a:prstGeom prst="rect">
            <a:avLst/>
          </a:prstGeom>
          <a:noFill/>
          <a:ln>
            <a:noFill/>
          </a:ln>
        </p:spPr>
        <p:txBody>
          <a:bodyPr lIns="90000" tIns="45000" rIns="90000" bIns="45000" anchor="ctr"/>
          <a:lstStyle/>
          <a:p>
            <a:pPr>
              <a:lnSpc>
                <a:spcPct val="100000"/>
              </a:lnSpc>
            </a:pPr>
            <a:r>
              <a:rPr lang="en-US" sz="3600" b="1" strike="noStrike" spc="-1">
                <a:solidFill>
                  <a:srgbClr val="24B5A1"/>
                </a:solidFill>
                <a:latin typeface="Arial"/>
              </a:rPr>
              <a:t>6.16  </a:t>
            </a:r>
            <a:r>
              <a:rPr lang="en-US" sz="3600" b="1" strike="noStrike" spc="-1">
                <a:solidFill>
                  <a:srgbClr val="3380E6"/>
                </a:solidFill>
                <a:latin typeface="Arial"/>
              </a:rPr>
              <a:t>Function Overloading (cont.)</a:t>
            </a:r>
            <a:endParaRPr lang="en-US" sz="3600" b="0" strike="noStrike" spc="-1">
              <a:solidFill>
                <a:srgbClr val="000000"/>
              </a:solidFill>
              <a:latin typeface="Arial"/>
            </a:endParaRPr>
          </a:p>
        </p:txBody>
      </p:sp>
      <p:sp>
        <p:nvSpPr>
          <p:cNvPr id="513" name="TextShape 2"/>
          <p:cNvSpPr txBox="1"/>
          <p:nvPr/>
        </p:nvSpPr>
        <p:spPr>
          <a:xfrm>
            <a:off x="457200" y="1219320"/>
            <a:ext cx="8229240" cy="4525560"/>
          </a:xfrm>
          <a:prstGeom prst="rect">
            <a:avLst/>
          </a:prstGeom>
          <a:noFill/>
          <a:ln>
            <a:noFill/>
          </a:ln>
        </p:spPr>
        <p:txBody>
          <a:bodyPr/>
          <a:lstStyle/>
          <a:p>
            <a:pPr marL="365040" indent="-255240">
              <a:lnSpc>
                <a:spcPct val="90000"/>
              </a:lnSpc>
              <a:spcBef>
                <a:spcPts val="400"/>
              </a:spcBef>
              <a:buClr>
                <a:srgbClr val="2DA2BF"/>
              </a:buClr>
              <a:buSzPct val="68000"/>
              <a:buFont typeface="Wingdings 3" charset="2"/>
              <a:buChar char=""/>
            </a:pPr>
            <a:r>
              <a:rPr lang="en-US" sz="2400" b="0" strike="noStrike" spc="-1">
                <a:solidFill>
                  <a:srgbClr val="000000"/>
                </a:solidFill>
                <a:latin typeface="Cambria"/>
              </a:rPr>
              <a:t>For GNU C++, each mangled name (other than main) begins with two underscores (</a:t>
            </a:r>
            <a:r>
              <a:rPr lang="en-US" sz="2400" b="0" strike="noStrike" spc="-1">
                <a:solidFill>
                  <a:srgbClr val="000000"/>
                </a:solidFill>
                <a:latin typeface="Consolas"/>
              </a:rPr>
              <a:t>__</a:t>
            </a:r>
            <a:r>
              <a:rPr lang="en-US" sz="2400" b="0" strike="noStrike" spc="-1">
                <a:solidFill>
                  <a:srgbClr val="000000"/>
                </a:solidFill>
                <a:latin typeface="Cambria"/>
              </a:rPr>
              <a:t>) followed by the letter </a:t>
            </a:r>
            <a:r>
              <a:rPr lang="en-US" sz="2400" b="0" strike="noStrike" spc="-1">
                <a:solidFill>
                  <a:srgbClr val="000000"/>
                </a:solidFill>
                <a:latin typeface="Consolas"/>
              </a:rPr>
              <a:t>Z</a:t>
            </a:r>
            <a:r>
              <a:rPr lang="en-US" sz="2400" b="0" strike="noStrike" spc="-1">
                <a:solidFill>
                  <a:srgbClr val="000000"/>
                </a:solidFill>
                <a:latin typeface="Cambria"/>
              </a:rPr>
              <a:t>, a number and the function name. </a:t>
            </a:r>
            <a:endParaRPr lang="en-US" sz="2400" b="0" strike="noStrike" spc="-1">
              <a:solidFill>
                <a:srgbClr val="000000"/>
              </a:solidFill>
              <a:latin typeface="Lucida Sans Unicode"/>
            </a:endParaRPr>
          </a:p>
          <a:p>
            <a:pPr marL="620640" lvl="1" indent="-228240">
              <a:lnSpc>
                <a:spcPct val="90000"/>
              </a:lnSpc>
              <a:spcBef>
                <a:spcPts val="326"/>
              </a:spcBef>
              <a:buClr>
                <a:srgbClr val="2DA2BF"/>
              </a:buClr>
              <a:buFont typeface="Verdana"/>
              <a:buChar char="◦"/>
            </a:pPr>
            <a:r>
              <a:rPr lang="en-US" sz="2000" b="0" strike="noStrike" spc="-1">
                <a:solidFill>
                  <a:srgbClr val="000000"/>
                </a:solidFill>
                <a:latin typeface="Cambria"/>
              </a:rPr>
              <a:t>The number specifies how many characters are in the function’s name. </a:t>
            </a:r>
            <a:endParaRPr lang="en-US" sz="2000" b="0" strike="noStrike" spc="-1">
              <a:solidFill>
                <a:srgbClr val="000000"/>
              </a:solidFill>
              <a:latin typeface="Lucida Sans Unicode"/>
            </a:endParaRPr>
          </a:p>
          <a:p>
            <a:pPr marL="365040" indent="-255240">
              <a:lnSpc>
                <a:spcPct val="90000"/>
              </a:lnSpc>
              <a:spcBef>
                <a:spcPts val="400"/>
              </a:spcBef>
              <a:buClr>
                <a:srgbClr val="2DA2BF"/>
              </a:buClr>
              <a:buSzPct val="68000"/>
              <a:buFont typeface="Wingdings 3" charset="2"/>
              <a:buChar char=""/>
            </a:pPr>
            <a:r>
              <a:rPr lang="en-US" sz="2400" b="0" strike="noStrike" spc="-1">
                <a:solidFill>
                  <a:srgbClr val="000000"/>
                </a:solidFill>
                <a:latin typeface="Cambria"/>
              </a:rPr>
              <a:t>The compiler distinguishes the two </a:t>
            </a:r>
            <a:r>
              <a:rPr lang="en-US" sz="2400" b="0" strike="noStrike" spc="-1">
                <a:solidFill>
                  <a:srgbClr val="000000"/>
                </a:solidFill>
                <a:latin typeface="Consolas"/>
              </a:rPr>
              <a:t>square</a:t>
            </a:r>
            <a:r>
              <a:rPr lang="en-US" sz="2400" b="0" strike="noStrike" spc="-1">
                <a:solidFill>
                  <a:srgbClr val="000000"/>
                </a:solidFill>
                <a:latin typeface="Cambria"/>
              </a:rPr>
              <a:t> functions by their parameter lists—one specifies </a:t>
            </a:r>
            <a:r>
              <a:rPr lang="en-US" sz="2400" b="0" strike="noStrike" spc="-1">
                <a:solidFill>
                  <a:srgbClr val="000000"/>
                </a:solidFill>
                <a:latin typeface="Consolas"/>
              </a:rPr>
              <a:t>i</a:t>
            </a:r>
            <a:r>
              <a:rPr lang="en-US" sz="2400" b="0" strike="noStrike" spc="-1">
                <a:solidFill>
                  <a:srgbClr val="000000"/>
                </a:solidFill>
                <a:latin typeface="Cambria"/>
              </a:rPr>
              <a:t> for </a:t>
            </a:r>
            <a:r>
              <a:rPr lang="en-US" sz="2400" b="0" strike="noStrike" spc="-1">
                <a:solidFill>
                  <a:srgbClr val="000000"/>
                </a:solidFill>
                <a:latin typeface="Consolas"/>
              </a:rPr>
              <a:t>int</a:t>
            </a:r>
            <a:r>
              <a:rPr lang="en-US" sz="2400" b="0" strike="noStrike" spc="-1">
                <a:solidFill>
                  <a:srgbClr val="000000"/>
                </a:solidFill>
                <a:latin typeface="Cambria"/>
              </a:rPr>
              <a:t> and the other </a:t>
            </a:r>
            <a:r>
              <a:rPr lang="en-US" sz="2400" b="0" strike="noStrike" spc="-1">
                <a:solidFill>
                  <a:srgbClr val="000000"/>
                </a:solidFill>
                <a:latin typeface="Consolas"/>
              </a:rPr>
              <a:t>d</a:t>
            </a:r>
            <a:r>
              <a:rPr lang="en-US" sz="2400" b="0" strike="noStrike" spc="-1">
                <a:solidFill>
                  <a:srgbClr val="000000"/>
                </a:solidFill>
                <a:latin typeface="Cambria"/>
              </a:rPr>
              <a:t> for </a:t>
            </a:r>
            <a:r>
              <a:rPr lang="en-US" sz="2400" b="0" strike="noStrike" spc="-1">
                <a:solidFill>
                  <a:srgbClr val="000000"/>
                </a:solidFill>
                <a:latin typeface="Consolas"/>
              </a:rPr>
              <a:t>double</a:t>
            </a:r>
            <a:r>
              <a:rPr lang="en-US" sz="2400" b="0" strike="noStrike" spc="-1">
                <a:solidFill>
                  <a:srgbClr val="000000"/>
                </a:solidFill>
                <a:latin typeface="Cambria"/>
              </a:rPr>
              <a:t>. </a:t>
            </a:r>
            <a:endParaRPr lang="en-US" sz="2400" b="0" strike="noStrike" spc="-1">
              <a:solidFill>
                <a:srgbClr val="000000"/>
              </a:solidFill>
              <a:latin typeface="Lucida Sans Unicode"/>
            </a:endParaRPr>
          </a:p>
          <a:p>
            <a:pPr marL="365040" indent="-255240">
              <a:lnSpc>
                <a:spcPct val="90000"/>
              </a:lnSpc>
              <a:spcBef>
                <a:spcPts val="400"/>
              </a:spcBef>
              <a:buClr>
                <a:srgbClr val="2DA2BF"/>
              </a:buClr>
              <a:buSzPct val="68000"/>
              <a:buFont typeface="Wingdings 3" charset="2"/>
              <a:buChar char=""/>
            </a:pPr>
            <a:r>
              <a:rPr lang="en-US" sz="2400" b="0" strike="noStrike" spc="-1">
                <a:solidFill>
                  <a:srgbClr val="000000"/>
                </a:solidFill>
                <a:latin typeface="Cambria"/>
              </a:rPr>
              <a:t>The return types of the functions are not specified in the mangled names. </a:t>
            </a:r>
            <a:endParaRPr lang="en-US" sz="2400" b="0" strike="noStrike" spc="-1">
              <a:solidFill>
                <a:srgbClr val="000000"/>
              </a:solidFill>
              <a:latin typeface="Lucida Sans Unicode"/>
            </a:endParaRPr>
          </a:p>
          <a:p>
            <a:pPr marL="365040" indent="-255240">
              <a:lnSpc>
                <a:spcPct val="90000"/>
              </a:lnSpc>
              <a:spcBef>
                <a:spcPts val="400"/>
              </a:spcBef>
              <a:buClr>
                <a:srgbClr val="2DA2BF"/>
              </a:buClr>
              <a:buSzPct val="68000"/>
              <a:buFont typeface="Wingdings 3" charset="2"/>
              <a:buChar char=""/>
            </a:pPr>
            <a:r>
              <a:rPr lang="en-US" sz="2400" b="0" strike="noStrike" spc="-1">
                <a:solidFill>
                  <a:srgbClr val="000000"/>
                </a:solidFill>
                <a:latin typeface="Cambria"/>
              </a:rPr>
              <a:t>Overloaded functions can have different return types, but if they do, they must also have different parameter lists. </a:t>
            </a:r>
            <a:endParaRPr lang="en-US" sz="2400" b="0" strike="noStrike" spc="-1">
              <a:solidFill>
                <a:srgbClr val="000000"/>
              </a:solidFill>
              <a:latin typeface="Lucida Sans Unicode"/>
            </a:endParaRPr>
          </a:p>
          <a:p>
            <a:pPr marL="365040" indent="-255240">
              <a:lnSpc>
                <a:spcPct val="90000"/>
              </a:lnSpc>
              <a:spcBef>
                <a:spcPts val="400"/>
              </a:spcBef>
              <a:buClr>
                <a:srgbClr val="2DA2BF"/>
              </a:buClr>
              <a:buSzPct val="68000"/>
              <a:buFont typeface="Wingdings 3" charset="2"/>
              <a:buChar char=""/>
            </a:pPr>
            <a:r>
              <a:rPr lang="en-US" sz="2400" b="0" strike="noStrike" spc="-1">
                <a:solidFill>
                  <a:srgbClr val="000000"/>
                </a:solidFill>
                <a:latin typeface="Cambria"/>
              </a:rPr>
              <a:t>Function-name mangling is compiler specific. </a:t>
            </a:r>
            <a:endParaRPr lang="en-US" sz="2400" b="0" strike="noStrike" spc="-1">
              <a:solidFill>
                <a:srgbClr val="000000"/>
              </a:solidFill>
              <a:latin typeface="Lucida Sans Unicode"/>
            </a:endParaRPr>
          </a:p>
        </p:txBody>
      </p:sp>
      <p:sp>
        <p:nvSpPr>
          <p:cNvPr id="514"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5" name="Picture 1"/>
          <p:cNvPicPr/>
          <p:nvPr/>
        </p:nvPicPr>
        <p:blipFill>
          <a:blip r:embed="rId2"/>
          <a:stretch/>
        </p:blipFill>
        <p:spPr>
          <a:xfrm>
            <a:off x="0" y="2395440"/>
            <a:ext cx="9143640" cy="2066400"/>
          </a:xfrm>
          <a:prstGeom prst="rect">
            <a:avLst/>
          </a:prstGeom>
          <a:ln>
            <a:noFill/>
          </a:ln>
        </p:spPr>
      </p:pic>
      <p:sp>
        <p:nvSpPr>
          <p:cNvPr id="516"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7" name="Picture 1"/>
          <p:cNvPicPr/>
          <p:nvPr/>
        </p:nvPicPr>
        <p:blipFill>
          <a:blip r:embed="rId2"/>
          <a:stretch/>
        </p:blipFill>
        <p:spPr>
          <a:xfrm>
            <a:off x="0" y="952560"/>
            <a:ext cx="9143640" cy="4951440"/>
          </a:xfrm>
          <a:prstGeom prst="rect">
            <a:avLst/>
          </a:prstGeom>
          <a:ln>
            <a:noFill/>
          </a:ln>
        </p:spPr>
      </p:pic>
      <p:sp>
        <p:nvSpPr>
          <p:cNvPr id="518"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 name="TextShape 1"/>
          <p:cNvSpPr txBox="1"/>
          <p:nvPr/>
        </p:nvSpPr>
        <p:spPr>
          <a:xfrm>
            <a:off x="457200" y="274680"/>
            <a:ext cx="8229240" cy="1142640"/>
          </a:xfrm>
          <a:prstGeom prst="rect">
            <a:avLst/>
          </a:prstGeom>
          <a:noFill/>
          <a:ln>
            <a:noFill/>
          </a:ln>
        </p:spPr>
        <p:txBody>
          <a:bodyPr lIns="90000" tIns="45000" rIns="90000" bIns="45000" anchor="ctr"/>
          <a:lstStyle/>
          <a:p>
            <a:pPr>
              <a:lnSpc>
                <a:spcPct val="100000"/>
              </a:lnSpc>
            </a:pPr>
            <a:r>
              <a:rPr lang="en-US" sz="3600" b="1" strike="noStrike" spc="-1">
                <a:solidFill>
                  <a:srgbClr val="24B5A1"/>
                </a:solidFill>
                <a:latin typeface="Arial"/>
              </a:rPr>
              <a:t>6.17  </a:t>
            </a:r>
            <a:r>
              <a:rPr lang="en-US" sz="3600" b="1" strike="noStrike" spc="-1">
                <a:solidFill>
                  <a:srgbClr val="3380E6"/>
                </a:solidFill>
                <a:latin typeface="Arial"/>
              </a:rPr>
              <a:t>Function Templates</a:t>
            </a:r>
            <a:endParaRPr lang="en-US" sz="3600" b="0" strike="noStrike" spc="-1">
              <a:solidFill>
                <a:srgbClr val="000000"/>
              </a:solidFill>
              <a:latin typeface="Arial"/>
            </a:endParaRPr>
          </a:p>
        </p:txBody>
      </p:sp>
      <p:sp>
        <p:nvSpPr>
          <p:cNvPr id="520" name="TextShape 2"/>
          <p:cNvSpPr txBox="1"/>
          <p:nvPr/>
        </p:nvSpPr>
        <p:spPr>
          <a:xfrm>
            <a:off x="457200" y="1481040"/>
            <a:ext cx="8229240" cy="4525560"/>
          </a:xfrm>
          <a:prstGeom prst="rect">
            <a:avLst/>
          </a:prstGeom>
          <a:noFill/>
          <a:ln>
            <a:noFill/>
          </a:ln>
        </p:spPr>
        <p:txBody>
          <a:bodyPr/>
          <a:lstStyle/>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If the program logic and operations are </a:t>
            </a:r>
            <a:r>
              <a:rPr lang="en-US" sz="2700" b="0" i="1" strike="noStrike" spc="-1">
                <a:solidFill>
                  <a:srgbClr val="000000"/>
                </a:solidFill>
                <a:latin typeface="Cambria"/>
              </a:rPr>
              <a:t>identical</a:t>
            </a:r>
            <a:r>
              <a:rPr lang="en-US" sz="2700" b="0" strike="noStrike" spc="-1">
                <a:solidFill>
                  <a:srgbClr val="000000"/>
                </a:solidFill>
                <a:latin typeface="Cambria"/>
              </a:rPr>
              <a:t> for each data type, overloading may be performed more compactly and conveniently by using </a:t>
            </a:r>
            <a:r>
              <a:rPr lang="en-US" sz="2700" b="0" strike="noStrike" spc="-1">
                <a:solidFill>
                  <a:srgbClr val="0000FF"/>
                </a:solidFill>
                <a:latin typeface="Cambria"/>
              </a:rPr>
              <a:t>function templates</a:t>
            </a:r>
            <a:r>
              <a:rPr lang="en-US" sz="2700" b="0" strike="noStrike" spc="-1">
                <a:solidFill>
                  <a:srgbClr val="000000"/>
                </a:solidFill>
                <a:latin typeface="Cambria"/>
              </a:rPr>
              <a:t>.</a:t>
            </a:r>
            <a:endParaRPr lang="en-US" sz="27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You write a single function template definition.</a:t>
            </a:r>
            <a:endParaRPr lang="en-US" sz="27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Given the argument types provided in calls to this function, C++ automatically generates separate </a:t>
            </a:r>
            <a:r>
              <a:rPr lang="en-US" sz="2700" b="0" strike="noStrike" spc="-1">
                <a:solidFill>
                  <a:srgbClr val="0000FF"/>
                </a:solidFill>
                <a:latin typeface="Cambria"/>
              </a:rPr>
              <a:t>function template specializations </a:t>
            </a:r>
            <a:r>
              <a:rPr lang="en-US" sz="2700" b="0" strike="noStrike" spc="-1">
                <a:solidFill>
                  <a:srgbClr val="000000"/>
                </a:solidFill>
                <a:latin typeface="Cambria"/>
              </a:rPr>
              <a:t>to handle each type of call appropriately. </a:t>
            </a:r>
            <a:endParaRPr lang="en-US" sz="2700" b="0" strike="noStrike" spc="-1">
              <a:solidFill>
                <a:srgbClr val="000000"/>
              </a:solidFill>
              <a:latin typeface="Lucida Sans Unicode"/>
            </a:endParaRPr>
          </a:p>
        </p:txBody>
      </p:sp>
      <p:sp>
        <p:nvSpPr>
          <p:cNvPr id="521"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TextShape 1"/>
          <p:cNvSpPr txBox="1"/>
          <p:nvPr/>
        </p:nvSpPr>
        <p:spPr>
          <a:xfrm>
            <a:off x="457200" y="274680"/>
            <a:ext cx="8229240" cy="1142640"/>
          </a:xfrm>
          <a:prstGeom prst="rect">
            <a:avLst/>
          </a:prstGeom>
          <a:noFill/>
          <a:ln>
            <a:noFill/>
          </a:ln>
        </p:spPr>
        <p:txBody>
          <a:bodyPr lIns="90000" tIns="45000" rIns="90000" bIns="45000" anchor="ctr"/>
          <a:lstStyle/>
          <a:p>
            <a:pPr>
              <a:lnSpc>
                <a:spcPct val="100000"/>
              </a:lnSpc>
            </a:pPr>
            <a:r>
              <a:rPr lang="en-US" sz="3600" b="1" strike="noStrike" spc="-1">
                <a:solidFill>
                  <a:srgbClr val="24B5A1"/>
                </a:solidFill>
                <a:latin typeface="Arial"/>
              </a:rPr>
              <a:t>6.17  </a:t>
            </a:r>
            <a:r>
              <a:rPr lang="en-US" sz="3600" b="1" strike="noStrike" spc="-1">
                <a:solidFill>
                  <a:srgbClr val="3380E6"/>
                </a:solidFill>
                <a:latin typeface="Arial"/>
              </a:rPr>
              <a:t>Function Templates (cont.)</a:t>
            </a:r>
            <a:endParaRPr lang="en-US" sz="3600" b="0" strike="noStrike" spc="-1">
              <a:solidFill>
                <a:srgbClr val="000000"/>
              </a:solidFill>
              <a:latin typeface="Arial"/>
            </a:endParaRPr>
          </a:p>
        </p:txBody>
      </p:sp>
      <p:sp>
        <p:nvSpPr>
          <p:cNvPr id="523" name="TextShape 2"/>
          <p:cNvSpPr txBox="1"/>
          <p:nvPr/>
        </p:nvSpPr>
        <p:spPr>
          <a:xfrm>
            <a:off x="457200" y="1219320"/>
            <a:ext cx="8229240" cy="4525560"/>
          </a:xfrm>
          <a:prstGeom prst="rect">
            <a:avLst/>
          </a:prstGeom>
          <a:noFill/>
          <a:ln>
            <a:noFill/>
          </a:ln>
        </p:spPr>
        <p:txBody>
          <a:bodyPr/>
          <a:lstStyle/>
          <a:p>
            <a:pPr marL="365040" indent="-255240">
              <a:lnSpc>
                <a:spcPct val="100000"/>
              </a:lnSpc>
              <a:buClr>
                <a:srgbClr val="2DA2BF"/>
              </a:buClr>
              <a:buSzPct val="68000"/>
              <a:buFont typeface="Wingdings 3" charset="2"/>
              <a:buChar char=""/>
            </a:pPr>
            <a:r>
              <a:rPr lang="en-US" sz="2400" b="0" strike="noStrike" spc="-1">
                <a:solidFill>
                  <a:srgbClr val="000000"/>
                </a:solidFill>
                <a:latin typeface="Cambria"/>
              </a:rPr>
              <a:t>Figure 6.22 defines a </a:t>
            </a:r>
            <a:r>
              <a:rPr lang="en-US" sz="2400" b="0" strike="noStrike" spc="-1">
                <a:solidFill>
                  <a:srgbClr val="000000"/>
                </a:solidFill>
                <a:latin typeface="Consolas"/>
              </a:rPr>
              <a:t>maximum</a:t>
            </a:r>
            <a:r>
              <a:rPr lang="en-US" sz="2400" b="0" strike="noStrike" spc="-1">
                <a:solidFill>
                  <a:srgbClr val="000000"/>
                </a:solidFill>
                <a:latin typeface="Cambria"/>
              </a:rPr>
              <a:t> function that determines the largest of three values.</a:t>
            </a:r>
            <a:endParaRPr lang="en-US" sz="2400" b="0" strike="noStrike" spc="-1">
              <a:solidFill>
                <a:srgbClr val="000000"/>
              </a:solidFill>
              <a:latin typeface="Lucida Sans Unicode"/>
            </a:endParaRPr>
          </a:p>
          <a:p>
            <a:pPr marL="365040" indent="-255240">
              <a:lnSpc>
                <a:spcPct val="100000"/>
              </a:lnSpc>
              <a:buClr>
                <a:srgbClr val="2DA2BF"/>
              </a:buClr>
              <a:buSzPct val="68000"/>
              <a:buFont typeface="Wingdings 3" charset="2"/>
              <a:buChar char=""/>
            </a:pPr>
            <a:r>
              <a:rPr lang="en-US" sz="2400" b="0" strike="noStrike" spc="-1">
                <a:solidFill>
                  <a:srgbClr val="000000"/>
                </a:solidFill>
                <a:latin typeface="Cambria"/>
              </a:rPr>
              <a:t>All function template definitions begin with the </a:t>
            </a:r>
            <a:r>
              <a:rPr lang="en-US" sz="2400" b="0" strike="noStrike" spc="-1">
                <a:solidFill>
                  <a:srgbClr val="0000FF"/>
                </a:solidFill>
                <a:latin typeface="Consolas"/>
              </a:rPr>
              <a:t>template</a:t>
            </a:r>
            <a:r>
              <a:rPr lang="en-US" sz="2400" b="0" strike="noStrike" spc="-1">
                <a:solidFill>
                  <a:srgbClr val="0000FF"/>
                </a:solidFill>
                <a:latin typeface="Cambria"/>
              </a:rPr>
              <a:t> keyword</a:t>
            </a:r>
            <a:r>
              <a:rPr lang="en-US" sz="2400" b="0" strike="noStrike" spc="-1">
                <a:solidFill>
                  <a:srgbClr val="000000"/>
                </a:solidFill>
                <a:latin typeface="Cambria"/>
              </a:rPr>
              <a:t> followed by a </a:t>
            </a:r>
            <a:r>
              <a:rPr lang="en-US" sz="2400" b="0" strike="noStrike" spc="-1">
                <a:solidFill>
                  <a:srgbClr val="0000FF"/>
                </a:solidFill>
                <a:latin typeface="Cambria"/>
              </a:rPr>
              <a:t>template parameter list</a:t>
            </a:r>
            <a:r>
              <a:rPr lang="en-US" sz="2400" b="0" strike="noStrike" spc="-1">
                <a:solidFill>
                  <a:srgbClr val="000000"/>
                </a:solidFill>
                <a:latin typeface="Cambria"/>
              </a:rPr>
              <a:t> enclosed in angle brackets (</a:t>
            </a:r>
            <a:r>
              <a:rPr lang="en-US" sz="2400" b="0" strike="noStrike" spc="-1">
                <a:solidFill>
                  <a:srgbClr val="000000"/>
                </a:solidFill>
                <a:latin typeface="Consolas"/>
              </a:rPr>
              <a:t>&lt;</a:t>
            </a:r>
            <a:r>
              <a:rPr lang="en-US" sz="2400" b="0" strike="noStrike" spc="-1">
                <a:solidFill>
                  <a:srgbClr val="000000"/>
                </a:solidFill>
                <a:latin typeface="Cambria"/>
              </a:rPr>
              <a:t> and </a:t>
            </a:r>
            <a:r>
              <a:rPr lang="en-US" sz="2400" b="0" strike="noStrike" spc="-1">
                <a:solidFill>
                  <a:srgbClr val="000000"/>
                </a:solidFill>
                <a:latin typeface="Consolas"/>
              </a:rPr>
              <a:t>&gt;</a:t>
            </a:r>
            <a:r>
              <a:rPr lang="en-US" sz="2400" b="0" strike="noStrike" spc="-1">
                <a:solidFill>
                  <a:srgbClr val="000000"/>
                </a:solidFill>
                <a:latin typeface="Cambria"/>
              </a:rPr>
              <a:t>).</a:t>
            </a:r>
            <a:endParaRPr lang="en-US" sz="2400" b="0" strike="noStrike" spc="-1">
              <a:solidFill>
                <a:srgbClr val="000000"/>
              </a:solidFill>
              <a:latin typeface="Lucida Sans Unicode"/>
            </a:endParaRPr>
          </a:p>
          <a:p>
            <a:pPr marL="365040" indent="-255240">
              <a:lnSpc>
                <a:spcPct val="100000"/>
              </a:lnSpc>
              <a:buClr>
                <a:srgbClr val="2DA2BF"/>
              </a:buClr>
              <a:buSzPct val="68000"/>
              <a:buFont typeface="Wingdings 3" charset="2"/>
              <a:buChar char=""/>
            </a:pPr>
            <a:r>
              <a:rPr lang="en-US" sz="2400" b="0" strike="noStrike" spc="-1">
                <a:solidFill>
                  <a:srgbClr val="000000"/>
                </a:solidFill>
                <a:latin typeface="Cambria"/>
              </a:rPr>
              <a:t>Every parameter in the template parameter list is preceded by keyword </a:t>
            </a:r>
            <a:r>
              <a:rPr lang="en-US" sz="2400" b="0" strike="noStrike" spc="-1">
                <a:solidFill>
                  <a:srgbClr val="000000"/>
                </a:solidFill>
                <a:latin typeface="Consolas"/>
              </a:rPr>
              <a:t>typename</a:t>
            </a:r>
            <a:r>
              <a:rPr lang="en-US" sz="2400" b="0" strike="noStrike" spc="-1">
                <a:solidFill>
                  <a:srgbClr val="000000"/>
                </a:solidFill>
                <a:latin typeface="Cambria"/>
              </a:rPr>
              <a:t> or keyword </a:t>
            </a:r>
            <a:r>
              <a:rPr lang="en-US" sz="2400" b="0" strike="noStrike" spc="-1">
                <a:solidFill>
                  <a:srgbClr val="000000"/>
                </a:solidFill>
                <a:latin typeface="Consolas"/>
              </a:rPr>
              <a:t>class</a:t>
            </a:r>
            <a:r>
              <a:rPr lang="en-US" sz="2400" b="0" strike="noStrike" spc="-1">
                <a:solidFill>
                  <a:srgbClr val="000000"/>
                </a:solidFill>
                <a:latin typeface="Cambria"/>
              </a:rPr>
              <a:t>.</a:t>
            </a:r>
            <a:endParaRPr lang="en-US" sz="2400" b="0" strike="noStrike" spc="-1">
              <a:solidFill>
                <a:srgbClr val="000000"/>
              </a:solidFill>
              <a:latin typeface="Lucida Sans Unicode"/>
            </a:endParaRPr>
          </a:p>
          <a:p>
            <a:pPr marL="365040" indent="-255240">
              <a:lnSpc>
                <a:spcPct val="100000"/>
              </a:lnSpc>
              <a:buClr>
                <a:srgbClr val="2DA2BF"/>
              </a:buClr>
              <a:buSzPct val="68000"/>
              <a:buFont typeface="Wingdings 3" charset="2"/>
              <a:buChar char=""/>
            </a:pPr>
            <a:r>
              <a:rPr lang="en-US" sz="2400" b="0" strike="noStrike" spc="-1">
                <a:solidFill>
                  <a:srgbClr val="000000"/>
                </a:solidFill>
                <a:latin typeface="Cambria"/>
              </a:rPr>
              <a:t>The type parameters are placeholders for fundamental types or user-defined types.</a:t>
            </a:r>
            <a:endParaRPr lang="en-US" sz="2400" b="0" strike="noStrike" spc="-1">
              <a:solidFill>
                <a:srgbClr val="000000"/>
              </a:solidFill>
              <a:latin typeface="Lucida Sans Unicode"/>
            </a:endParaRPr>
          </a:p>
          <a:p>
            <a:pPr marL="620640" lvl="1" indent="-228240">
              <a:lnSpc>
                <a:spcPct val="100000"/>
              </a:lnSpc>
              <a:buClr>
                <a:srgbClr val="2DA2BF"/>
              </a:buClr>
              <a:buFont typeface="Verdana"/>
              <a:buChar char="◦"/>
            </a:pPr>
            <a:r>
              <a:rPr lang="en-US" sz="2000" b="0" strike="noStrike" spc="-1">
                <a:solidFill>
                  <a:srgbClr val="000000"/>
                </a:solidFill>
                <a:latin typeface="Cambria"/>
              </a:rPr>
              <a:t>Used to specify the types of the function’s parameters, to specify the function’s return type and to declare variables within the body of the function definition.</a:t>
            </a:r>
            <a:endParaRPr lang="en-US" sz="2000" b="0" strike="noStrike" spc="-1">
              <a:solidFill>
                <a:srgbClr val="000000"/>
              </a:solidFill>
              <a:latin typeface="Lucida Sans Unicode"/>
            </a:endParaRPr>
          </a:p>
        </p:txBody>
      </p:sp>
      <p:sp>
        <p:nvSpPr>
          <p:cNvPr id="524"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5" name="Picture 1"/>
          <p:cNvPicPr/>
          <p:nvPr/>
        </p:nvPicPr>
        <p:blipFill>
          <a:blip r:embed="rId2"/>
          <a:stretch/>
        </p:blipFill>
        <p:spPr>
          <a:xfrm>
            <a:off x="151200" y="857160"/>
            <a:ext cx="8840160" cy="5143320"/>
          </a:xfrm>
          <a:prstGeom prst="rect">
            <a:avLst/>
          </a:prstGeom>
          <a:ln>
            <a:noFill/>
          </a:ln>
        </p:spPr>
      </p:pic>
      <p:sp>
        <p:nvSpPr>
          <p:cNvPr id="526"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TextShape 1"/>
          <p:cNvSpPr txBox="1"/>
          <p:nvPr/>
        </p:nvSpPr>
        <p:spPr>
          <a:xfrm>
            <a:off x="457200" y="274680"/>
            <a:ext cx="8229240" cy="1142640"/>
          </a:xfrm>
          <a:prstGeom prst="rect">
            <a:avLst/>
          </a:prstGeom>
          <a:noFill/>
          <a:ln>
            <a:noFill/>
          </a:ln>
        </p:spPr>
        <p:txBody>
          <a:bodyPr lIns="90000" tIns="45000" rIns="90000" bIns="45000" anchor="ctr">
            <a:normAutofit/>
          </a:bodyPr>
          <a:lstStyle/>
          <a:p>
            <a:pPr>
              <a:lnSpc>
                <a:spcPct val="100000"/>
              </a:lnSpc>
            </a:pPr>
            <a:r>
              <a:rPr lang="en-US" sz="3600" b="1" strike="noStrike" spc="-1">
                <a:solidFill>
                  <a:srgbClr val="24B5A1"/>
                </a:solidFill>
                <a:latin typeface="Arial"/>
              </a:rPr>
              <a:t>6.4  </a:t>
            </a:r>
            <a:r>
              <a:rPr lang="en-US" sz="3600" b="1" strike="noStrike" spc="-1">
                <a:solidFill>
                  <a:srgbClr val="3380E6"/>
                </a:solidFill>
                <a:latin typeface="Arial"/>
              </a:rPr>
              <a:t>Function Prototypes</a:t>
            </a:r>
            <a:endParaRPr lang="en-US" sz="3600" b="0" strike="noStrike" spc="-1">
              <a:solidFill>
                <a:srgbClr val="000000"/>
              </a:solidFill>
              <a:latin typeface="Arial"/>
            </a:endParaRPr>
          </a:p>
        </p:txBody>
      </p:sp>
      <p:sp>
        <p:nvSpPr>
          <p:cNvPr id="184" name="TextShape 2"/>
          <p:cNvSpPr txBox="1"/>
          <p:nvPr/>
        </p:nvSpPr>
        <p:spPr>
          <a:xfrm>
            <a:off x="457200" y="1481040"/>
            <a:ext cx="8229240" cy="4525560"/>
          </a:xfrm>
          <a:prstGeom prst="rect">
            <a:avLst/>
          </a:prstGeom>
          <a:noFill/>
          <a:ln>
            <a:noFill/>
          </a:ln>
        </p:spPr>
        <p:txBody>
          <a:bodyPr/>
          <a:lstStyle/>
          <a:p>
            <a:pPr marL="365040" indent="-255240">
              <a:lnSpc>
                <a:spcPct val="100000"/>
              </a:lnSpc>
              <a:spcBef>
                <a:spcPts val="400"/>
              </a:spcBef>
              <a:buClr>
                <a:srgbClr val="2DA2BF"/>
              </a:buClr>
              <a:buSzPct val="68000"/>
              <a:buFont typeface="Wingdings 3" charset="2"/>
              <a:buChar char=""/>
            </a:pPr>
            <a:r>
              <a:rPr lang="en-US" sz="2400" b="0" strike="noStrike" spc="-1">
                <a:solidFill>
                  <a:srgbClr val="000000"/>
                </a:solidFill>
                <a:latin typeface="Cambria"/>
              </a:rPr>
              <a:t>In this section, we create a user-defined function called </a:t>
            </a:r>
            <a:r>
              <a:rPr lang="en-US" sz="2400" b="0" strike="noStrike" spc="-1">
                <a:solidFill>
                  <a:srgbClr val="000000"/>
                </a:solidFill>
                <a:latin typeface="Consolas"/>
              </a:rPr>
              <a:t>maximum</a:t>
            </a:r>
            <a:r>
              <a:rPr lang="en-US" sz="2400" b="0" strike="noStrike" spc="-1">
                <a:solidFill>
                  <a:srgbClr val="000000"/>
                </a:solidFill>
                <a:latin typeface="Cambria"/>
              </a:rPr>
              <a:t> (Fig. 6.3) that returns the largest of its three </a:t>
            </a:r>
            <a:r>
              <a:rPr lang="en-US" sz="2400" b="0" strike="noStrike" spc="-1">
                <a:solidFill>
                  <a:srgbClr val="000000"/>
                </a:solidFill>
                <a:latin typeface="Consolas"/>
              </a:rPr>
              <a:t>int</a:t>
            </a:r>
            <a:r>
              <a:rPr lang="en-US" sz="2400" b="0" strike="noStrike" spc="-1">
                <a:solidFill>
                  <a:srgbClr val="000000"/>
                </a:solidFill>
                <a:latin typeface="Cambria"/>
              </a:rPr>
              <a:t> arguments. </a:t>
            </a:r>
            <a:endParaRPr lang="en-US" sz="2400" b="0" strike="noStrike" spc="-1">
              <a:solidFill>
                <a:srgbClr val="000000"/>
              </a:solidFill>
              <a:latin typeface="Lucida Sans Unicode"/>
            </a:endParaRPr>
          </a:p>
        </p:txBody>
      </p:sp>
      <p:sp>
        <p:nvSpPr>
          <p:cNvPr id="185"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TextShape 1"/>
          <p:cNvSpPr txBox="1"/>
          <p:nvPr/>
        </p:nvSpPr>
        <p:spPr>
          <a:xfrm>
            <a:off x="457200" y="274680"/>
            <a:ext cx="8229240" cy="1142640"/>
          </a:xfrm>
          <a:prstGeom prst="rect">
            <a:avLst/>
          </a:prstGeom>
          <a:noFill/>
          <a:ln>
            <a:noFill/>
          </a:ln>
        </p:spPr>
        <p:txBody>
          <a:bodyPr lIns="90000" tIns="45000" rIns="90000" bIns="45000" anchor="ctr"/>
          <a:lstStyle/>
          <a:p>
            <a:pPr>
              <a:lnSpc>
                <a:spcPct val="100000"/>
              </a:lnSpc>
            </a:pPr>
            <a:r>
              <a:rPr lang="en-US" sz="3600" b="1" strike="noStrike" spc="-1">
                <a:solidFill>
                  <a:srgbClr val="24B5A1"/>
                </a:solidFill>
                <a:latin typeface="Arial"/>
              </a:rPr>
              <a:t>6.19  </a:t>
            </a:r>
            <a:r>
              <a:rPr lang="en-US" sz="3600" b="1" strike="noStrike" spc="-1">
                <a:solidFill>
                  <a:srgbClr val="3380E6"/>
                </a:solidFill>
                <a:latin typeface="Arial"/>
              </a:rPr>
              <a:t>Function Templates (cont.)</a:t>
            </a:r>
            <a:endParaRPr lang="en-US" sz="3600" b="0" strike="noStrike" spc="-1">
              <a:solidFill>
                <a:srgbClr val="000000"/>
              </a:solidFill>
              <a:latin typeface="Arial"/>
            </a:endParaRPr>
          </a:p>
        </p:txBody>
      </p:sp>
      <p:sp>
        <p:nvSpPr>
          <p:cNvPr id="528" name="TextShape 2"/>
          <p:cNvSpPr txBox="1"/>
          <p:nvPr/>
        </p:nvSpPr>
        <p:spPr>
          <a:xfrm>
            <a:off x="457200" y="1219320"/>
            <a:ext cx="8229240" cy="4525560"/>
          </a:xfrm>
          <a:prstGeom prst="rect">
            <a:avLst/>
          </a:prstGeom>
          <a:noFill/>
          <a:ln>
            <a:noFill/>
          </a:ln>
        </p:spPr>
        <p:txBody>
          <a:bodyPr/>
          <a:lstStyle/>
          <a:p>
            <a:pPr marL="365040" indent="-255240">
              <a:lnSpc>
                <a:spcPct val="100000"/>
              </a:lnSpc>
              <a:buClr>
                <a:srgbClr val="2DA2BF"/>
              </a:buClr>
              <a:buSzPct val="68000"/>
              <a:buFont typeface="Wingdings 3" charset="2"/>
              <a:buChar char=""/>
            </a:pPr>
            <a:r>
              <a:rPr lang="en-US" sz="2400" b="0" strike="noStrike" spc="-1">
                <a:solidFill>
                  <a:srgbClr val="000000"/>
                </a:solidFill>
                <a:latin typeface="Cambria"/>
              </a:rPr>
              <a:t>Figure 6.23 uses the </a:t>
            </a:r>
            <a:r>
              <a:rPr lang="en-US" sz="2000" b="0" strike="noStrike" spc="-1">
                <a:solidFill>
                  <a:srgbClr val="000000"/>
                </a:solidFill>
                <a:latin typeface="Consolas"/>
              </a:rPr>
              <a:t>maximum</a:t>
            </a:r>
            <a:r>
              <a:rPr lang="en-US" sz="2400" b="0" strike="noStrike" spc="-1">
                <a:solidFill>
                  <a:srgbClr val="000000"/>
                </a:solidFill>
                <a:latin typeface="Cambria"/>
              </a:rPr>
              <a:t> function template to determine the largest of three </a:t>
            </a:r>
            <a:r>
              <a:rPr lang="en-US" sz="2000" b="0" strike="noStrike" spc="-1">
                <a:solidFill>
                  <a:srgbClr val="000000"/>
                </a:solidFill>
                <a:latin typeface="Consolas"/>
              </a:rPr>
              <a:t>int</a:t>
            </a:r>
            <a:r>
              <a:rPr lang="en-US" sz="2000" b="0" strike="noStrike" spc="-1">
                <a:solidFill>
                  <a:srgbClr val="000000"/>
                </a:solidFill>
                <a:latin typeface="Cambria"/>
              </a:rPr>
              <a:t> </a:t>
            </a:r>
            <a:r>
              <a:rPr lang="en-US" sz="2400" b="0" strike="noStrike" spc="-1">
                <a:solidFill>
                  <a:srgbClr val="000000"/>
                </a:solidFill>
                <a:latin typeface="Cambria"/>
              </a:rPr>
              <a:t>values, three </a:t>
            </a:r>
            <a:r>
              <a:rPr lang="en-US" sz="2000" b="0" strike="noStrike" spc="-1">
                <a:solidFill>
                  <a:srgbClr val="000000"/>
                </a:solidFill>
                <a:latin typeface="Consolas"/>
              </a:rPr>
              <a:t>double</a:t>
            </a:r>
            <a:r>
              <a:rPr lang="en-US" sz="2400" b="0" strike="noStrike" spc="-1">
                <a:solidFill>
                  <a:srgbClr val="000000"/>
                </a:solidFill>
                <a:latin typeface="Cambria"/>
              </a:rPr>
              <a:t> values and three </a:t>
            </a:r>
            <a:r>
              <a:rPr lang="en-US" sz="2000" b="0" strike="noStrike" spc="-1">
                <a:solidFill>
                  <a:srgbClr val="000000"/>
                </a:solidFill>
                <a:latin typeface="Consolas"/>
              </a:rPr>
              <a:t>char</a:t>
            </a:r>
            <a:r>
              <a:rPr lang="en-US" sz="2400" b="0" strike="noStrike" spc="-1">
                <a:solidFill>
                  <a:srgbClr val="000000"/>
                </a:solidFill>
                <a:latin typeface="Cambria"/>
              </a:rPr>
              <a:t> values, respectively. </a:t>
            </a:r>
            <a:endParaRPr lang="en-US" sz="2400" b="0" strike="noStrike" spc="-1">
              <a:solidFill>
                <a:srgbClr val="000000"/>
              </a:solidFill>
              <a:latin typeface="Lucida Sans Unicode"/>
            </a:endParaRPr>
          </a:p>
          <a:p>
            <a:pPr marL="365040" indent="-255240">
              <a:lnSpc>
                <a:spcPct val="100000"/>
              </a:lnSpc>
              <a:buClr>
                <a:srgbClr val="2DA2BF"/>
              </a:buClr>
              <a:buSzPct val="68000"/>
              <a:buFont typeface="Wingdings 3" charset="2"/>
              <a:buChar char=""/>
            </a:pPr>
            <a:r>
              <a:rPr lang="en-US" sz="2400" b="0" strike="noStrike" spc="-1">
                <a:solidFill>
                  <a:srgbClr val="000000"/>
                </a:solidFill>
                <a:latin typeface="Cambria"/>
              </a:rPr>
              <a:t>Separate functions are created as a result of the calls—expecting three </a:t>
            </a:r>
            <a:r>
              <a:rPr lang="en-US" sz="2000" b="0" strike="noStrike" spc="-1">
                <a:solidFill>
                  <a:srgbClr val="000000"/>
                </a:solidFill>
                <a:latin typeface="Consolas"/>
              </a:rPr>
              <a:t>int</a:t>
            </a:r>
            <a:r>
              <a:rPr lang="en-US" sz="2400" b="0" strike="noStrike" spc="-1">
                <a:solidFill>
                  <a:srgbClr val="000000"/>
                </a:solidFill>
                <a:latin typeface="Cambria"/>
              </a:rPr>
              <a:t> values, three </a:t>
            </a:r>
            <a:r>
              <a:rPr lang="en-US" sz="2000" b="0" strike="noStrike" spc="-1">
                <a:solidFill>
                  <a:srgbClr val="000000"/>
                </a:solidFill>
                <a:latin typeface="Consolas"/>
              </a:rPr>
              <a:t>double</a:t>
            </a:r>
            <a:r>
              <a:rPr lang="en-US" sz="2400" b="0" strike="noStrike" spc="-1">
                <a:solidFill>
                  <a:srgbClr val="000000"/>
                </a:solidFill>
                <a:latin typeface="Cambria"/>
              </a:rPr>
              <a:t> values and three </a:t>
            </a:r>
            <a:r>
              <a:rPr lang="en-US" sz="2000" b="0" strike="noStrike" spc="-1">
                <a:solidFill>
                  <a:srgbClr val="000000"/>
                </a:solidFill>
                <a:latin typeface="Consolas"/>
              </a:rPr>
              <a:t>char</a:t>
            </a:r>
            <a:r>
              <a:rPr lang="en-US" sz="2400" b="0" strike="noStrike" spc="-1">
                <a:solidFill>
                  <a:srgbClr val="000000"/>
                </a:solidFill>
                <a:latin typeface="Cambria"/>
              </a:rPr>
              <a:t> values, respectively. </a:t>
            </a:r>
            <a:endParaRPr lang="en-US" sz="2400" b="0" strike="noStrike" spc="-1">
              <a:solidFill>
                <a:srgbClr val="000000"/>
              </a:solidFill>
              <a:latin typeface="Lucida Sans Unicode"/>
            </a:endParaRPr>
          </a:p>
        </p:txBody>
      </p:sp>
      <p:sp>
        <p:nvSpPr>
          <p:cNvPr id="529"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0" name="Picture 2"/>
          <p:cNvPicPr/>
          <p:nvPr/>
        </p:nvPicPr>
        <p:blipFill>
          <a:blip r:embed="rId2"/>
          <a:stretch/>
        </p:blipFill>
        <p:spPr>
          <a:xfrm>
            <a:off x="0" y="443520"/>
            <a:ext cx="9143640" cy="5970240"/>
          </a:xfrm>
          <a:prstGeom prst="rect">
            <a:avLst/>
          </a:prstGeom>
          <a:ln>
            <a:noFill/>
          </a:ln>
        </p:spPr>
      </p:pic>
      <p:sp>
        <p:nvSpPr>
          <p:cNvPr id="531"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 name="Picture 2"/>
          <p:cNvPicPr/>
          <p:nvPr/>
        </p:nvPicPr>
        <p:blipFill>
          <a:blip r:embed="rId2"/>
          <a:stretch/>
        </p:blipFill>
        <p:spPr>
          <a:xfrm>
            <a:off x="0" y="286920"/>
            <a:ext cx="9143640" cy="6283440"/>
          </a:xfrm>
          <a:prstGeom prst="rect">
            <a:avLst/>
          </a:prstGeom>
          <a:ln>
            <a:noFill/>
          </a:ln>
        </p:spPr>
      </p:pic>
      <p:sp>
        <p:nvSpPr>
          <p:cNvPr id="533"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TextShape 1"/>
          <p:cNvSpPr txBox="1"/>
          <p:nvPr/>
        </p:nvSpPr>
        <p:spPr>
          <a:xfrm>
            <a:off x="457200" y="274680"/>
            <a:ext cx="8229240" cy="1142640"/>
          </a:xfrm>
          <a:prstGeom prst="rect">
            <a:avLst/>
          </a:prstGeom>
          <a:noFill/>
          <a:ln>
            <a:noFill/>
          </a:ln>
        </p:spPr>
        <p:txBody>
          <a:bodyPr lIns="90000" tIns="45000" rIns="90000" bIns="45000" anchor="ctr"/>
          <a:lstStyle/>
          <a:p>
            <a:pPr>
              <a:lnSpc>
                <a:spcPct val="100000"/>
              </a:lnSpc>
            </a:pPr>
            <a:r>
              <a:rPr lang="en-US" sz="3600" b="1" strike="noStrike" spc="-1">
                <a:solidFill>
                  <a:srgbClr val="24B5A1"/>
                </a:solidFill>
                <a:latin typeface="Arial"/>
              </a:rPr>
              <a:t>6.18  </a:t>
            </a:r>
            <a:r>
              <a:rPr lang="en-US" sz="3600" b="1" strike="noStrike" spc="-1">
                <a:solidFill>
                  <a:srgbClr val="3380E6"/>
                </a:solidFill>
                <a:latin typeface="Arial"/>
              </a:rPr>
              <a:t>Recursion</a:t>
            </a:r>
            <a:endParaRPr lang="en-US" sz="3600" b="0" strike="noStrike" spc="-1">
              <a:solidFill>
                <a:srgbClr val="000000"/>
              </a:solidFill>
              <a:latin typeface="Arial"/>
            </a:endParaRPr>
          </a:p>
        </p:txBody>
      </p:sp>
      <p:sp>
        <p:nvSpPr>
          <p:cNvPr id="535" name="TextShape 2"/>
          <p:cNvSpPr txBox="1"/>
          <p:nvPr/>
        </p:nvSpPr>
        <p:spPr>
          <a:xfrm>
            <a:off x="457200" y="1481040"/>
            <a:ext cx="8229240" cy="4525560"/>
          </a:xfrm>
          <a:prstGeom prst="rect">
            <a:avLst/>
          </a:prstGeom>
          <a:noFill/>
          <a:ln>
            <a:noFill/>
          </a:ln>
        </p:spPr>
        <p:txBody>
          <a:bodyPr/>
          <a:lstStyle/>
          <a:p>
            <a:pPr marL="365040" indent="-255240">
              <a:lnSpc>
                <a:spcPct val="80000"/>
              </a:lnSpc>
              <a:spcBef>
                <a:spcPts val="400"/>
              </a:spcBef>
              <a:buClr>
                <a:srgbClr val="2DA2BF"/>
              </a:buClr>
              <a:buSzPct val="68000"/>
              <a:buFont typeface="Wingdings 3" charset="2"/>
              <a:buChar char=""/>
            </a:pPr>
            <a:r>
              <a:rPr lang="en-US" sz="2300" b="0" strike="noStrike" spc="-1">
                <a:solidFill>
                  <a:srgbClr val="000000"/>
                </a:solidFill>
                <a:latin typeface="Cambria"/>
              </a:rPr>
              <a:t>A </a:t>
            </a:r>
            <a:r>
              <a:rPr lang="en-US" sz="2300" b="0" strike="noStrike" spc="-1">
                <a:solidFill>
                  <a:srgbClr val="0000FF"/>
                </a:solidFill>
                <a:latin typeface="Cambria"/>
              </a:rPr>
              <a:t>recursive function</a:t>
            </a:r>
            <a:r>
              <a:rPr lang="en-US" sz="2300" b="0" strike="noStrike" spc="-1">
                <a:solidFill>
                  <a:srgbClr val="000000"/>
                </a:solidFill>
                <a:latin typeface="Cambria"/>
              </a:rPr>
              <a:t> is a function that calls itself, either directly, or indirectly (through another function).</a:t>
            </a:r>
            <a:endParaRPr lang="en-US" sz="2300" b="0" strike="noStrike" spc="-1">
              <a:solidFill>
                <a:srgbClr val="000000"/>
              </a:solidFill>
              <a:latin typeface="Lucida Sans Unicode"/>
            </a:endParaRPr>
          </a:p>
          <a:p>
            <a:pPr marL="365040" indent="-255240">
              <a:lnSpc>
                <a:spcPct val="80000"/>
              </a:lnSpc>
              <a:spcBef>
                <a:spcPts val="400"/>
              </a:spcBef>
              <a:buClr>
                <a:srgbClr val="2DA2BF"/>
              </a:buClr>
              <a:buSzPct val="68000"/>
              <a:buFont typeface="Wingdings 3" charset="2"/>
              <a:buChar char=""/>
            </a:pPr>
            <a:r>
              <a:rPr lang="en-US" sz="2300" b="0" strike="noStrike" spc="-1">
                <a:solidFill>
                  <a:srgbClr val="000000"/>
                </a:solidFill>
                <a:latin typeface="Cambria"/>
              </a:rPr>
              <a:t>Recursive problem-solving approaches have a number of elements in common.</a:t>
            </a:r>
            <a:endParaRPr lang="en-US" sz="2300" b="0" strike="noStrike" spc="-1">
              <a:solidFill>
                <a:srgbClr val="000000"/>
              </a:solidFill>
              <a:latin typeface="Lucida Sans Unicode"/>
            </a:endParaRPr>
          </a:p>
          <a:p>
            <a:pPr marL="620640" lvl="1" indent="-228240">
              <a:lnSpc>
                <a:spcPct val="80000"/>
              </a:lnSpc>
              <a:spcBef>
                <a:spcPts val="326"/>
              </a:spcBef>
              <a:buClr>
                <a:srgbClr val="2DA2BF"/>
              </a:buClr>
              <a:buFont typeface="Verdana"/>
              <a:buChar char="◦"/>
            </a:pPr>
            <a:r>
              <a:rPr lang="en-US" sz="2000" b="0" strike="noStrike" spc="-1">
                <a:solidFill>
                  <a:srgbClr val="000000"/>
                </a:solidFill>
                <a:latin typeface="Cambria"/>
              </a:rPr>
              <a:t>A recursive function is called to solve a problem.</a:t>
            </a:r>
            <a:endParaRPr lang="en-US" sz="2000" b="0" strike="noStrike" spc="-1">
              <a:solidFill>
                <a:srgbClr val="000000"/>
              </a:solidFill>
              <a:latin typeface="Lucida Sans Unicode"/>
            </a:endParaRPr>
          </a:p>
          <a:p>
            <a:pPr marL="620640" lvl="1" indent="-228240">
              <a:lnSpc>
                <a:spcPct val="80000"/>
              </a:lnSpc>
              <a:spcBef>
                <a:spcPts val="326"/>
              </a:spcBef>
              <a:buClr>
                <a:srgbClr val="2DA2BF"/>
              </a:buClr>
              <a:buFont typeface="Verdana"/>
              <a:buChar char="◦"/>
            </a:pPr>
            <a:r>
              <a:rPr lang="en-US" sz="2000" b="0" strike="noStrike" spc="-1">
                <a:solidFill>
                  <a:srgbClr val="000000"/>
                </a:solidFill>
                <a:latin typeface="Cambria"/>
              </a:rPr>
              <a:t>The function actually knows how to solve only the </a:t>
            </a:r>
            <a:r>
              <a:rPr lang="en-US" sz="2000" b="0" i="1" strike="noStrike" spc="-1">
                <a:solidFill>
                  <a:srgbClr val="000000"/>
                </a:solidFill>
                <a:latin typeface="Cambria"/>
              </a:rPr>
              <a:t>simplest case(s)</a:t>
            </a:r>
            <a:r>
              <a:rPr lang="en-US" sz="2000" b="0" strike="noStrike" spc="-1">
                <a:solidFill>
                  <a:srgbClr val="000000"/>
                </a:solidFill>
                <a:latin typeface="Cambria"/>
              </a:rPr>
              <a:t>, or so-called </a:t>
            </a:r>
            <a:r>
              <a:rPr lang="en-US" sz="2000" b="0" strike="noStrike" spc="-1">
                <a:solidFill>
                  <a:srgbClr val="0000FF"/>
                </a:solidFill>
                <a:latin typeface="Cambria"/>
              </a:rPr>
              <a:t>base case(s)</a:t>
            </a:r>
            <a:r>
              <a:rPr lang="en-US" sz="2000" b="0" strike="noStrike" spc="-1">
                <a:solidFill>
                  <a:srgbClr val="000000"/>
                </a:solidFill>
                <a:latin typeface="Cambria"/>
              </a:rPr>
              <a:t>.</a:t>
            </a:r>
            <a:endParaRPr lang="en-US" sz="2000" b="0" strike="noStrike" spc="-1">
              <a:solidFill>
                <a:srgbClr val="000000"/>
              </a:solidFill>
              <a:latin typeface="Lucida Sans Unicode"/>
            </a:endParaRPr>
          </a:p>
          <a:p>
            <a:pPr marL="620640" lvl="1" indent="-228240">
              <a:lnSpc>
                <a:spcPct val="80000"/>
              </a:lnSpc>
              <a:spcBef>
                <a:spcPts val="326"/>
              </a:spcBef>
              <a:buClr>
                <a:srgbClr val="2DA2BF"/>
              </a:buClr>
              <a:buFont typeface="Verdana"/>
              <a:buChar char="◦"/>
            </a:pPr>
            <a:r>
              <a:rPr lang="en-US" sz="2000" b="0" strike="noStrike" spc="-1">
                <a:solidFill>
                  <a:srgbClr val="000000"/>
                </a:solidFill>
                <a:latin typeface="Cambria"/>
              </a:rPr>
              <a:t>If the function is called with a base case, the function simply returns a result.</a:t>
            </a:r>
            <a:endParaRPr lang="en-US" sz="2000" b="0" strike="noStrike" spc="-1">
              <a:solidFill>
                <a:srgbClr val="000000"/>
              </a:solidFill>
              <a:latin typeface="Lucida Sans Unicode"/>
            </a:endParaRPr>
          </a:p>
          <a:p>
            <a:pPr marL="620640" lvl="1" indent="-228240">
              <a:lnSpc>
                <a:spcPct val="80000"/>
              </a:lnSpc>
              <a:spcBef>
                <a:spcPts val="326"/>
              </a:spcBef>
              <a:buClr>
                <a:srgbClr val="2DA2BF"/>
              </a:buClr>
              <a:buFont typeface="Verdana"/>
              <a:buChar char="◦"/>
            </a:pPr>
            <a:r>
              <a:rPr lang="en-US" sz="2000" b="0" strike="noStrike" spc="-1">
                <a:solidFill>
                  <a:srgbClr val="000000"/>
                </a:solidFill>
                <a:latin typeface="Cambria"/>
              </a:rPr>
              <a:t>If the function is called with a more complex problem, it typically divides the problem into two conceptual pieces—a piece that the function knows how to do and a piece that it does not know how to do.</a:t>
            </a:r>
            <a:endParaRPr lang="en-US" sz="2000" b="0" strike="noStrike" spc="-1">
              <a:solidFill>
                <a:srgbClr val="000000"/>
              </a:solidFill>
              <a:latin typeface="Lucida Sans Unicode"/>
            </a:endParaRPr>
          </a:p>
          <a:p>
            <a:pPr marL="620640" lvl="1" indent="-228240">
              <a:lnSpc>
                <a:spcPct val="80000"/>
              </a:lnSpc>
              <a:spcBef>
                <a:spcPts val="326"/>
              </a:spcBef>
              <a:buClr>
                <a:srgbClr val="2DA2BF"/>
              </a:buClr>
              <a:buFont typeface="Verdana"/>
              <a:buChar char="◦"/>
            </a:pPr>
            <a:r>
              <a:rPr lang="en-US" sz="2000" b="0" strike="noStrike" spc="-1">
                <a:solidFill>
                  <a:srgbClr val="000000"/>
                </a:solidFill>
                <a:latin typeface="Cambria"/>
              </a:rPr>
              <a:t>This new problem looks like the original, so the function calls a copy of itself to work on the smaller problem—this is referred to as a </a:t>
            </a:r>
            <a:r>
              <a:rPr lang="en-US" sz="2000" b="0" strike="noStrike" spc="-1">
                <a:solidFill>
                  <a:srgbClr val="0000FF"/>
                </a:solidFill>
                <a:latin typeface="Cambria"/>
              </a:rPr>
              <a:t>recursive call</a:t>
            </a:r>
            <a:r>
              <a:rPr lang="en-US" sz="2000" b="0" strike="noStrike" spc="-1">
                <a:solidFill>
                  <a:srgbClr val="000000"/>
                </a:solidFill>
                <a:latin typeface="Cambria"/>
              </a:rPr>
              <a:t> and is also called the </a:t>
            </a:r>
            <a:r>
              <a:rPr lang="en-US" sz="2000" b="0" strike="noStrike" spc="-1">
                <a:solidFill>
                  <a:srgbClr val="0000FF"/>
                </a:solidFill>
                <a:latin typeface="Cambria"/>
              </a:rPr>
              <a:t>recursion step</a:t>
            </a:r>
            <a:r>
              <a:rPr lang="en-US" sz="2000" b="0" strike="noStrike" spc="-1">
                <a:solidFill>
                  <a:srgbClr val="000000"/>
                </a:solidFill>
                <a:latin typeface="Cambria"/>
              </a:rPr>
              <a:t>.</a:t>
            </a:r>
            <a:endParaRPr lang="en-US" sz="2000" b="0" strike="noStrike" spc="-1">
              <a:solidFill>
                <a:srgbClr val="000000"/>
              </a:solidFill>
              <a:latin typeface="Lucida Sans Unicode"/>
            </a:endParaRPr>
          </a:p>
        </p:txBody>
      </p:sp>
      <p:sp>
        <p:nvSpPr>
          <p:cNvPr id="536"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7" name="Picture 1"/>
          <p:cNvPicPr/>
          <p:nvPr/>
        </p:nvPicPr>
        <p:blipFill>
          <a:blip r:embed="rId2"/>
          <a:stretch/>
        </p:blipFill>
        <p:spPr>
          <a:xfrm>
            <a:off x="0" y="1782360"/>
            <a:ext cx="9143640" cy="3292920"/>
          </a:xfrm>
          <a:prstGeom prst="rect">
            <a:avLst/>
          </a:prstGeom>
          <a:ln>
            <a:noFill/>
          </a:ln>
        </p:spPr>
      </p:pic>
      <p:sp>
        <p:nvSpPr>
          <p:cNvPr id="538"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 name="TextShape 1"/>
          <p:cNvSpPr txBox="1"/>
          <p:nvPr/>
        </p:nvSpPr>
        <p:spPr>
          <a:xfrm>
            <a:off x="457200" y="274680"/>
            <a:ext cx="8229240" cy="1142640"/>
          </a:xfrm>
          <a:prstGeom prst="rect">
            <a:avLst/>
          </a:prstGeom>
          <a:noFill/>
          <a:ln>
            <a:noFill/>
          </a:ln>
        </p:spPr>
        <p:txBody>
          <a:bodyPr lIns="90000" tIns="45000" rIns="90000" bIns="45000" anchor="ctr"/>
          <a:lstStyle/>
          <a:p>
            <a:pPr>
              <a:lnSpc>
                <a:spcPct val="100000"/>
              </a:lnSpc>
            </a:pPr>
            <a:r>
              <a:rPr lang="en-US" sz="3600" b="1" strike="noStrike" spc="-1">
                <a:solidFill>
                  <a:srgbClr val="24B5A1"/>
                </a:solidFill>
                <a:latin typeface="Arial"/>
              </a:rPr>
              <a:t>6.18  </a:t>
            </a:r>
            <a:r>
              <a:rPr lang="en-US" sz="3600" b="1" strike="noStrike" spc="-1">
                <a:solidFill>
                  <a:srgbClr val="3380E6"/>
                </a:solidFill>
                <a:latin typeface="Arial"/>
              </a:rPr>
              <a:t>Recursion (cont.)</a:t>
            </a:r>
            <a:endParaRPr lang="en-US" sz="3600" b="0" strike="noStrike" spc="-1">
              <a:solidFill>
                <a:srgbClr val="000000"/>
              </a:solidFill>
              <a:latin typeface="Arial"/>
            </a:endParaRPr>
          </a:p>
        </p:txBody>
      </p:sp>
      <p:sp>
        <p:nvSpPr>
          <p:cNvPr id="540" name="TextShape 2"/>
          <p:cNvSpPr txBox="1"/>
          <p:nvPr/>
        </p:nvSpPr>
        <p:spPr>
          <a:xfrm>
            <a:off x="457200" y="1481040"/>
            <a:ext cx="8229240" cy="4525560"/>
          </a:xfrm>
          <a:prstGeom prst="rect">
            <a:avLst/>
          </a:prstGeom>
          <a:noFill/>
          <a:ln>
            <a:noFill/>
          </a:ln>
        </p:spPr>
        <p:txBody>
          <a:bodyPr/>
          <a:lstStyle/>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The recursion step often includes the key-word </a:t>
            </a:r>
            <a:r>
              <a:rPr lang="en-US" sz="2700" b="0" strike="noStrike" spc="-1">
                <a:solidFill>
                  <a:srgbClr val="000000"/>
                </a:solidFill>
                <a:latin typeface="Consolas"/>
              </a:rPr>
              <a:t>return</a:t>
            </a:r>
            <a:r>
              <a:rPr lang="en-US" sz="2700" b="0" strike="noStrike" spc="-1">
                <a:solidFill>
                  <a:srgbClr val="000000"/>
                </a:solidFill>
                <a:latin typeface="Cambria"/>
              </a:rPr>
              <a:t>, because its result will be combined with the portion of the problem the function knew how to solve to form the result passed back to the original caller, possibly </a:t>
            </a:r>
            <a:r>
              <a:rPr lang="en-US" sz="2700" b="0" strike="noStrike" spc="-1">
                <a:solidFill>
                  <a:srgbClr val="000000"/>
                </a:solidFill>
                <a:latin typeface="Consolas"/>
              </a:rPr>
              <a:t>main</a:t>
            </a:r>
            <a:r>
              <a:rPr lang="en-US" sz="2700" b="0" strike="noStrike" spc="-1">
                <a:solidFill>
                  <a:srgbClr val="000000"/>
                </a:solidFill>
                <a:latin typeface="Cambria"/>
              </a:rPr>
              <a:t>.</a:t>
            </a:r>
            <a:endParaRPr lang="en-US" sz="27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The recursion step executes while the original call to the function is still “open,” i.e., it has not yet finished executing.</a:t>
            </a:r>
            <a:endParaRPr lang="en-US" sz="27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The recursion step can result in many more such recursive calls.</a:t>
            </a:r>
            <a:endParaRPr lang="en-US" sz="2700" b="0" strike="noStrike" spc="-1">
              <a:solidFill>
                <a:srgbClr val="000000"/>
              </a:solidFill>
              <a:latin typeface="Lucida Sans Unicode"/>
            </a:endParaRPr>
          </a:p>
        </p:txBody>
      </p:sp>
      <p:sp>
        <p:nvSpPr>
          <p:cNvPr id="541"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TextShape 1"/>
          <p:cNvSpPr txBox="1"/>
          <p:nvPr/>
        </p:nvSpPr>
        <p:spPr>
          <a:xfrm>
            <a:off x="457200" y="274680"/>
            <a:ext cx="8229240" cy="1142640"/>
          </a:xfrm>
          <a:prstGeom prst="rect">
            <a:avLst/>
          </a:prstGeom>
          <a:noFill/>
          <a:ln>
            <a:noFill/>
          </a:ln>
        </p:spPr>
        <p:txBody>
          <a:bodyPr lIns="90000" tIns="45000" rIns="90000" bIns="45000" anchor="ctr"/>
          <a:lstStyle/>
          <a:p>
            <a:pPr>
              <a:lnSpc>
                <a:spcPct val="100000"/>
              </a:lnSpc>
            </a:pPr>
            <a:r>
              <a:rPr lang="en-US" sz="3600" b="1" strike="noStrike" spc="-1">
                <a:solidFill>
                  <a:srgbClr val="24B5A1"/>
                </a:solidFill>
                <a:latin typeface="Arial"/>
              </a:rPr>
              <a:t>6.18  </a:t>
            </a:r>
            <a:r>
              <a:rPr lang="en-US" sz="3600" b="1" strike="noStrike" spc="-1">
                <a:solidFill>
                  <a:srgbClr val="3380E6"/>
                </a:solidFill>
                <a:latin typeface="Arial"/>
              </a:rPr>
              <a:t>Recursion (cont.)</a:t>
            </a:r>
            <a:endParaRPr lang="en-US" sz="3600" b="0" strike="noStrike" spc="-1">
              <a:solidFill>
                <a:srgbClr val="000000"/>
              </a:solidFill>
              <a:latin typeface="Arial"/>
            </a:endParaRPr>
          </a:p>
        </p:txBody>
      </p:sp>
      <p:sp>
        <p:nvSpPr>
          <p:cNvPr id="543" name="TextShape 2"/>
          <p:cNvSpPr txBox="1"/>
          <p:nvPr/>
        </p:nvSpPr>
        <p:spPr>
          <a:xfrm>
            <a:off x="457200" y="1481040"/>
            <a:ext cx="8229240" cy="4525560"/>
          </a:xfrm>
          <a:prstGeom prst="rect">
            <a:avLst/>
          </a:prstGeom>
          <a:noFill/>
          <a:ln>
            <a:noFill/>
          </a:ln>
        </p:spPr>
        <p:txBody>
          <a:bodyPr/>
          <a:lstStyle/>
          <a:p>
            <a:pPr marL="109440">
              <a:lnSpc>
                <a:spcPct val="90000"/>
              </a:lnSpc>
              <a:spcBef>
                <a:spcPts val="400"/>
              </a:spcBef>
            </a:pPr>
            <a:r>
              <a:rPr lang="en-US" sz="2700" b="1" i="1" strike="noStrike" spc="-1">
                <a:solidFill>
                  <a:srgbClr val="000000"/>
                </a:solidFill>
                <a:latin typeface="Cambria"/>
              </a:rPr>
              <a:t>Factorial</a:t>
            </a:r>
            <a:endParaRPr lang="en-US" sz="2700" b="0" strike="noStrike" spc="-1">
              <a:solidFill>
                <a:srgbClr val="000000"/>
              </a:solidFill>
              <a:latin typeface="Lucida Sans Unicode"/>
            </a:endParaRPr>
          </a:p>
          <a:p>
            <a:pPr marL="365040" indent="-255240">
              <a:lnSpc>
                <a:spcPct val="90000"/>
              </a:lnSpc>
              <a:spcBef>
                <a:spcPts val="400"/>
              </a:spcBef>
              <a:buClr>
                <a:srgbClr val="2DA2BF"/>
              </a:buClr>
              <a:buSzPct val="68000"/>
              <a:buFont typeface="Wingdings 3" charset="2"/>
              <a:buChar char=""/>
            </a:pPr>
            <a:r>
              <a:rPr lang="en-US" sz="2700" b="0" strike="noStrike" spc="-1">
                <a:solidFill>
                  <a:srgbClr val="000000"/>
                </a:solidFill>
                <a:latin typeface="Cambria"/>
              </a:rPr>
              <a:t>The factorial of a nonnegative integer </a:t>
            </a:r>
            <a:r>
              <a:rPr lang="en-US" sz="2700" b="0" i="1" strike="noStrike" spc="-1">
                <a:solidFill>
                  <a:srgbClr val="000000"/>
                </a:solidFill>
                <a:latin typeface="Cambria"/>
              </a:rPr>
              <a:t>n, written n! (and pronounced “n factorial”), is the product</a:t>
            </a:r>
            <a:endParaRPr lang="en-US" sz="2700" b="0" strike="noStrike" spc="-1">
              <a:solidFill>
                <a:srgbClr val="000000"/>
              </a:solidFill>
              <a:latin typeface="Lucida Sans Unicode"/>
            </a:endParaRPr>
          </a:p>
          <a:p>
            <a:pPr marL="858960" lvl="2" indent="-228240">
              <a:lnSpc>
                <a:spcPct val="90000"/>
              </a:lnSpc>
              <a:spcBef>
                <a:spcPts val="349"/>
              </a:spcBef>
              <a:buClr>
                <a:srgbClr val="DA1F28"/>
              </a:buClr>
              <a:buFont typeface="Wingdings 2" charset="2"/>
              <a:buChar char=""/>
            </a:pPr>
            <a:r>
              <a:rPr lang="en-US" sz="2100" b="0" i="1" strike="noStrike" spc="-1">
                <a:solidFill>
                  <a:srgbClr val="000000"/>
                </a:solidFill>
                <a:latin typeface="AGaramond"/>
              </a:rPr>
              <a:t>n</a:t>
            </a:r>
            <a:r>
              <a:rPr lang="en-US" sz="2100" b="0" i="1" strike="noStrike" spc="-1">
                <a:solidFill>
                  <a:srgbClr val="000000"/>
                </a:solidFill>
                <a:latin typeface="Consolas"/>
              </a:rPr>
              <a:t> · </a:t>
            </a:r>
            <a:r>
              <a:rPr lang="en-US" sz="2100" b="0" i="1" strike="noStrike" spc="-1">
                <a:solidFill>
                  <a:srgbClr val="000000"/>
                </a:solidFill>
                <a:latin typeface="AGaramond"/>
              </a:rPr>
              <a:t>(n – 1) </a:t>
            </a:r>
            <a:r>
              <a:rPr lang="en-US" sz="2100" b="0" i="1" strike="noStrike" spc="-1">
                <a:solidFill>
                  <a:srgbClr val="000000"/>
                </a:solidFill>
                <a:latin typeface="Consolas"/>
              </a:rPr>
              <a:t>·</a:t>
            </a:r>
            <a:r>
              <a:rPr lang="en-US" sz="2100" b="0" i="1" strike="noStrike" spc="-1">
                <a:solidFill>
                  <a:srgbClr val="000000"/>
                </a:solidFill>
                <a:latin typeface="AGaramond"/>
              </a:rPr>
              <a:t> (n – 2) · … · 1</a:t>
            </a:r>
            <a:endParaRPr lang="en-US" sz="2100" b="0" strike="noStrike" spc="-1">
              <a:solidFill>
                <a:srgbClr val="000000"/>
              </a:solidFill>
              <a:latin typeface="Lucida Sans Unicode"/>
            </a:endParaRPr>
          </a:p>
          <a:p>
            <a:pPr marL="365040" indent="-255240">
              <a:lnSpc>
                <a:spcPct val="90000"/>
              </a:lnSpc>
              <a:spcBef>
                <a:spcPts val="400"/>
              </a:spcBef>
              <a:buClr>
                <a:srgbClr val="2DA2BF"/>
              </a:buClr>
              <a:buSzPct val="68000"/>
              <a:buFont typeface="Wingdings 3" charset="2"/>
              <a:buChar char=""/>
            </a:pPr>
            <a:r>
              <a:rPr lang="en-US" sz="2700" b="0" strike="noStrike" spc="-1">
                <a:solidFill>
                  <a:srgbClr val="000000"/>
                </a:solidFill>
                <a:latin typeface="Cambria"/>
              </a:rPr>
              <a:t>with 1! equal to 1, and 0! defined to be 1.</a:t>
            </a:r>
            <a:endParaRPr lang="en-US" sz="2700" b="0" strike="noStrike" spc="-1">
              <a:solidFill>
                <a:srgbClr val="000000"/>
              </a:solidFill>
              <a:latin typeface="Lucida Sans Unicode"/>
            </a:endParaRPr>
          </a:p>
        </p:txBody>
      </p:sp>
      <p:sp>
        <p:nvSpPr>
          <p:cNvPr id="544"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TextShape 1"/>
          <p:cNvSpPr txBox="1"/>
          <p:nvPr/>
        </p:nvSpPr>
        <p:spPr>
          <a:xfrm>
            <a:off x="457200" y="274680"/>
            <a:ext cx="8229240" cy="1142640"/>
          </a:xfrm>
          <a:prstGeom prst="rect">
            <a:avLst/>
          </a:prstGeom>
          <a:noFill/>
          <a:ln>
            <a:noFill/>
          </a:ln>
        </p:spPr>
        <p:txBody>
          <a:bodyPr lIns="90000" tIns="45000" rIns="90000" bIns="45000" anchor="ctr"/>
          <a:lstStyle/>
          <a:p>
            <a:pPr>
              <a:lnSpc>
                <a:spcPct val="100000"/>
              </a:lnSpc>
            </a:pPr>
            <a:r>
              <a:rPr lang="en-US" sz="3600" b="1" strike="noStrike" spc="-1">
                <a:solidFill>
                  <a:srgbClr val="24B5A1"/>
                </a:solidFill>
                <a:latin typeface="Arial"/>
              </a:rPr>
              <a:t>6.18  </a:t>
            </a:r>
            <a:r>
              <a:rPr lang="en-US" sz="3600" b="1" strike="noStrike" spc="-1">
                <a:solidFill>
                  <a:srgbClr val="3380E6"/>
                </a:solidFill>
                <a:latin typeface="Arial"/>
              </a:rPr>
              <a:t>Recursion (cont.)</a:t>
            </a:r>
            <a:endParaRPr lang="en-US" sz="3600" b="0" strike="noStrike" spc="-1">
              <a:solidFill>
                <a:srgbClr val="000000"/>
              </a:solidFill>
              <a:latin typeface="Arial"/>
            </a:endParaRPr>
          </a:p>
        </p:txBody>
      </p:sp>
      <p:sp>
        <p:nvSpPr>
          <p:cNvPr id="546" name="TextShape 2"/>
          <p:cNvSpPr txBox="1"/>
          <p:nvPr/>
        </p:nvSpPr>
        <p:spPr>
          <a:xfrm>
            <a:off x="457200" y="1481040"/>
            <a:ext cx="8229240" cy="4525560"/>
          </a:xfrm>
          <a:prstGeom prst="rect">
            <a:avLst/>
          </a:prstGeom>
          <a:noFill/>
          <a:ln>
            <a:noFill/>
          </a:ln>
        </p:spPr>
        <p:txBody>
          <a:bodyPr/>
          <a:lstStyle/>
          <a:p>
            <a:pPr marL="109440">
              <a:lnSpc>
                <a:spcPct val="90000"/>
              </a:lnSpc>
              <a:spcBef>
                <a:spcPts val="400"/>
              </a:spcBef>
            </a:pPr>
            <a:r>
              <a:rPr lang="en-US" sz="2700" b="1" i="1" strike="noStrike" spc="-1">
                <a:solidFill>
                  <a:srgbClr val="000000"/>
                </a:solidFill>
                <a:latin typeface="Cambria"/>
              </a:rPr>
              <a:t>Iterative Factorial</a:t>
            </a:r>
            <a:endParaRPr lang="en-US" sz="2700" b="0" strike="noStrike" spc="-1">
              <a:solidFill>
                <a:srgbClr val="000000"/>
              </a:solidFill>
              <a:latin typeface="Lucida Sans Unicode"/>
            </a:endParaRPr>
          </a:p>
          <a:p>
            <a:pPr marL="365040" indent="-255240">
              <a:lnSpc>
                <a:spcPct val="90000"/>
              </a:lnSpc>
              <a:spcBef>
                <a:spcPts val="400"/>
              </a:spcBef>
              <a:buClr>
                <a:srgbClr val="2DA2BF"/>
              </a:buClr>
              <a:buSzPct val="68000"/>
              <a:buFont typeface="Wingdings 3" charset="2"/>
              <a:buChar char=""/>
            </a:pPr>
            <a:r>
              <a:rPr lang="en-US" sz="2700" b="0" strike="noStrike" spc="-1">
                <a:solidFill>
                  <a:srgbClr val="000000"/>
                </a:solidFill>
                <a:latin typeface="Cambria"/>
              </a:rPr>
              <a:t>The factorial of an integer, </a:t>
            </a:r>
            <a:r>
              <a:rPr lang="en-US" sz="2700" b="0" strike="noStrike" spc="-1">
                <a:solidFill>
                  <a:srgbClr val="000000"/>
                </a:solidFill>
                <a:latin typeface="Consolas"/>
              </a:rPr>
              <a:t>number</a:t>
            </a:r>
            <a:r>
              <a:rPr lang="en-US" sz="2700" b="0" strike="noStrike" spc="-1">
                <a:solidFill>
                  <a:srgbClr val="000000"/>
                </a:solidFill>
                <a:latin typeface="Cambria"/>
              </a:rPr>
              <a:t>, greater than or equal to 0, can be calculated </a:t>
            </a:r>
            <a:r>
              <a:rPr lang="en-US" sz="2700" b="0" strike="noStrike" spc="-1">
                <a:solidFill>
                  <a:srgbClr val="0000FF"/>
                </a:solidFill>
                <a:latin typeface="Cambria"/>
              </a:rPr>
              <a:t>iteratively</a:t>
            </a:r>
            <a:r>
              <a:rPr lang="en-US" sz="2700" b="0" strike="noStrike" spc="-1">
                <a:solidFill>
                  <a:srgbClr val="000000"/>
                </a:solidFill>
                <a:latin typeface="Cambria"/>
              </a:rPr>
              <a:t> (nonrecursively) by using a loop.</a:t>
            </a:r>
            <a:endParaRPr lang="en-US" sz="2700" b="0" strike="noStrike" spc="-1">
              <a:solidFill>
                <a:srgbClr val="000000"/>
              </a:solidFill>
              <a:latin typeface="Lucida Sans Unicode"/>
            </a:endParaRPr>
          </a:p>
          <a:p>
            <a:pPr marL="109440">
              <a:lnSpc>
                <a:spcPct val="90000"/>
              </a:lnSpc>
              <a:spcBef>
                <a:spcPts val="400"/>
              </a:spcBef>
            </a:pPr>
            <a:r>
              <a:rPr lang="en-US" sz="2700" b="1" i="1" strike="noStrike" spc="-1">
                <a:solidFill>
                  <a:srgbClr val="000000"/>
                </a:solidFill>
                <a:latin typeface="Cambria"/>
              </a:rPr>
              <a:t>Recursive Factorial</a:t>
            </a:r>
            <a:endParaRPr lang="en-US" sz="2700" b="0" strike="noStrike" spc="-1">
              <a:solidFill>
                <a:srgbClr val="000000"/>
              </a:solidFill>
              <a:latin typeface="Lucida Sans Unicode"/>
            </a:endParaRPr>
          </a:p>
          <a:p>
            <a:pPr marL="365040" indent="-255240">
              <a:lnSpc>
                <a:spcPct val="90000"/>
              </a:lnSpc>
              <a:spcBef>
                <a:spcPts val="400"/>
              </a:spcBef>
              <a:buClr>
                <a:srgbClr val="2DA2BF"/>
              </a:buClr>
              <a:buSzPct val="68000"/>
              <a:buFont typeface="Wingdings 3" charset="2"/>
              <a:buChar char=""/>
            </a:pPr>
            <a:r>
              <a:rPr lang="en-US" sz="2700" b="0" strike="noStrike" spc="-1">
                <a:solidFill>
                  <a:srgbClr val="000000"/>
                </a:solidFill>
                <a:latin typeface="Cambria"/>
              </a:rPr>
              <a:t>A </a:t>
            </a:r>
            <a:r>
              <a:rPr lang="en-US" sz="2700" b="0" i="1" strike="noStrike" spc="-1">
                <a:solidFill>
                  <a:srgbClr val="000000"/>
                </a:solidFill>
                <a:latin typeface="Cambria"/>
              </a:rPr>
              <a:t>recursive</a:t>
            </a:r>
            <a:r>
              <a:rPr lang="en-US" sz="2700" b="0" strike="noStrike" spc="-1">
                <a:solidFill>
                  <a:srgbClr val="000000"/>
                </a:solidFill>
                <a:latin typeface="Cambria"/>
              </a:rPr>
              <a:t> definition of the factorial function is arrived at by observing the following algebraic relationship:</a:t>
            </a:r>
            <a:endParaRPr lang="en-US" sz="2700" b="0" strike="noStrike" spc="-1">
              <a:solidFill>
                <a:srgbClr val="000000"/>
              </a:solidFill>
              <a:latin typeface="Lucida Sans Unicode"/>
            </a:endParaRPr>
          </a:p>
          <a:p>
            <a:pPr marL="858960" lvl="2" indent="-228240">
              <a:lnSpc>
                <a:spcPct val="90000"/>
              </a:lnSpc>
              <a:spcBef>
                <a:spcPts val="349"/>
              </a:spcBef>
              <a:buClr>
                <a:srgbClr val="DA1F28"/>
              </a:buClr>
              <a:buFont typeface="Wingdings 2" charset="2"/>
              <a:buChar char=""/>
            </a:pPr>
            <a:r>
              <a:rPr lang="en-US" sz="2100" b="0" i="1" strike="noStrike" spc="-1">
                <a:solidFill>
                  <a:srgbClr val="000000"/>
                </a:solidFill>
                <a:latin typeface="AGaramond"/>
              </a:rPr>
              <a:t>n! = n  ·  (n – 1)!</a:t>
            </a:r>
            <a:r>
              <a:rPr lang="en-US" sz="2100" b="0" i="1" strike="noStrike" spc="-1">
                <a:solidFill>
                  <a:srgbClr val="000000"/>
                </a:solidFill>
                <a:latin typeface="Consolas"/>
              </a:rPr>
              <a:t> </a:t>
            </a:r>
            <a:endParaRPr lang="en-US" sz="2100" b="0" strike="noStrike" spc="-1">
              <a:solidFill>
                <a:srgbClr val="000000"/>
              </a:solidFill>
              <a:latin typeface="Lucida Sans Unicode"/>
            </a:endParaRPr>
          </a:p>
        </p:txBody>
      </p:sp>
      <p:sp>
        <p:nvSpPr>
          <p:cNvPr id="547"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 name="TextShape 1"/>
          <p:cNvSpPr txBox="1"/>
          <p:nvPr/>
        </p:nvSpPr>
        <p:spPr>
          <a:xfrm>
            <a:off x="457200" y="274680"/>
            <a:ext cx="8229240" cy="1142640"/>
          </a:xfrm>
          <a:prstGeom prst="rect">
            <a:avLst/>
          </a:prstGeom>
          <a:noFill/>
          <a:ln>
            <a:noFill/>
          </a:ln>
        </p:spPr>
        <p:txBody>
          <a:bodyPr lIns="90000" tIns="45000" rIns="90000" bIns="45000" anchor="ctr"/>
          <a:lstStyle/>
          <a:p>
            <a:pPr>
              <a:lnSpc>
                <a:spcPct val="100000"/>
              </a:lnSpc>
            </a:pPr>
            <a:r>
              <a:rPr lang="en-US" sz="3600" b="1" strike="noStrike" spc="-1">
                <a:solidFill>
                  <a:srgbClr val="24B5A1"/>
                </a:solidFill>
                <a:latin typeface="Arial"/>
              </a:rPr>
              <a:t>6.18  </a:t>
            </a:r>
            <a:r>
              <a:rPr lang="en-US" sz="3600" b="1" strike="noStrike" spc="-1">
                <a:solidFill>
                  <a:srgbClr val="3380E6"/>
                </a:solidFill>
                <a:latin typeface="Arial"/>
              </a:rPr>
              <a:t>Recursion (cont.)</a:t>
            </a:r>
            <a:endParaRPr lang="en-US" sz="3600" b="0" strike="noStrike" spc="-1">
              <a:solidFill>
                <a:srgbClr val="000000"/>
              </a:solidFill>
              <a:latin typeface="Arial"/>
            </a:endParaRPr>
          </a:p>
        </p:txBody>
      </p:sp>
      <p:sp>
        <p:nvSpPr>
          <p:cNvPr id="549" name="TextShape 2"/>
          <p:cNvSpPr txBox="1"/>
          <p:nvPr/>
        </p:nvSpPr>
        <p:spPr>
          <a:xfrm>
            <a:off x="457200" y="1481040"/>
            <a:ext cx="8229240" cy="4525560"/>
          </a:xfrm>
          <a:prstGeom prst="rect">
            <a:avLst/>
          </a:prstGeom>
          <a:noFill/>
          <a:ln>
            <a:noFill/>
          </a:ln>
        </p:spPr>
        <p:txBody>
          <a:bodyPr/>
          <a:lstStyle/>
          <a:p>
            <a:pPr marL="109440">
              <a:lnSpc>
                <a:spcPct val="90000"/>
              </a:lnSpc>
              <a:spcBef>
                <a:spcPts val="400"/>
              </a:spcBef>
            </a:pPr>
            <a:r>
              <a:rPr lang="en-US" sz="2700" b="1" i="1" strike="noStrike" spc="-1">
                <a:solidFill>
                  <a:srgbClr val="000000"/>
                </a:solidFill>
                <a:latin typeface="Cambria"/>
              </a:rPr>
              <a:t>Evaluating 5!</a:t>
            </a:r>
            <a:endParaRPr lang="en-US" sz="2700" b="0" strike="noStrike" spc="-1">
              <a:solidFill>
                <a:srgbClr val="000000"/>
              </a:solidFill>
              <a:latin typeface="Lucida Sans Unicode"/>
            </a:endParaRPr>
          </a:p>
          <a:p>
            <a:pPr marL="365040" indent="-255240">
              <a:lnSpc>
                <a:spcPct val="90000"/>
              </a:lnSpc>
              <a:spcBef>
                <a:spcPts val="400"/>
              </a:spcBef>
              <a:buClr>
                <a:srgbClr val="2DA2BF"/>
              </a:buClr>
              <a:buSzPct val="68000"/>
              <a:buFont typeface="Wingdings 3" charset="2"/>
              <a:buChar char=""/>
            </a:pPr>
            <a:r>
              <a:rPr lang="en-US" sz="2700" b="0" strike="noStrike" spc="-1">
                <a:solidFill>
                  <a:srgbClr val="000000"/>
                </a:solidFill>
                <a:latin typeface="Cambria"/>
              </a:rPr>
              <a:t>The evaluation of 5! would proceed as shown in Fig. 6.24, which illustrates how the succession of recursive calls proceeds until 1! is evaluated to be 1, terminating the recursion. </a:t>
            </a:r>
            <a:endParaRPr lang="en-US" sz="2700" b="0" strike="noStrike" spc="-1">
              <a:solidFill>
                <a:srgbClr val="000000"/>
              </a:solidFill>
              <a:latin typeface="Lucida Sans Unicode"/>
            </a:endParaRPr>
          </a:p>
          <a:p>
            <a:pPr marL="365040" indent="-255240">
              <a:lnSpc>
                <a:spcPct val="90000"/>
              </a:lnSpc>
              <a:spcBef>
                <a:spcPts val="400"/>
              </a:spcBef>
              <a:buClr>
                <a:srgbClr val="2DA2BF"/>
              </a:buClr>
              <a:buSzPct val="68000"/>
              <a:buFont typeface="Wingdings 3" charset="2"/>
              <a:buChar char=""/>
            </a:pPr>
            <a:r>
              <a:rPr lang="en-US" sz="2700" b="0" strike="noStrike" spc="-1">
                <a:solidFill>
                  <a:srgbClr val="000000"/>
                </a:solidFill>
                <a:latin typeface="Cambria"/>
              </a:rPr>
              <a:t>Figure 6.24(b) shows the values returned from each recursive call to its caller until the final value is calculated and returned.</a:t>
            </a:r>
            <a:endParaRPr lang="en-US" sz="2700" b="0" strike="noStrike" spc="-1">
              <a:solidFill>
                <a:srgbClr val="000000"/>
              </a:solidFill>
              <a:latin typeface="Lucida Sans Unicode"/>
            </a:endParaRPr>
          </a:p>
        </p:txBody>
      </p:sp>
      <p:sp>
        <p:nvSpPr>
          <p:cNvPr id="550"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1" name="Picture 1"/>
          <p:cNvPicPr/>
          <p:nvPr/>
        </p:nvPicPr>
        <p:blipFill>
          <a:blip r:embed="rId2"/>
          <a:stretch/>
        </p:blipFill>
        <p:spPr>
          <a:xfrm>
            <a:off x="1038240" y="857160"/>
            <a:ext cx="7066080" cy="5143320"/>
          </a:xfrm>
          <a:prstGeom prst="rect">
            <a:avLst/>
          </a:prstGeom>
          <a:ln>
            <a:noFill/>
          </a:ln>
        </p:spPr>
      </p:pic>
      <p:sp>
        <p:nvSpPr>
          <p:cNvPr id="552"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 name="Picture 1"/>
          <p:cNvPicPr/>
          <p:nvPr/>
        </p:nvPicPr>
        <p:blipFill>
          <a:blip r:embed="rId2"/>
          <a:stretch/>
        </p:blipFill>
        <p:spPr>
          <a:xfrm>
            <a:off x="151200" y="857160"/>
            <a:ext cx="8840160" cy="5143320"/>
          </a:xfrm>
          <a:prstGeom prst="rect">
            <a:avLst/>
          </a:prstGeom>
          <a:ln>
            <a:noFill/>
          </a:ln>
        </p:spPr>
      </p:pic>
      <p:sp>
        <p:nvSpPr>
          <p:cNvPr id="187"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 name="TextShape 1"/>
          <p:cNvSpPr txBox="1"/>
          <p:nvPr/>
        </p:nvSpPr>
        <p:spPr>
          <a:xfrm>
            <a:off x="457200" y="274680"/>
            <a:ext cx="8229240" cy="1142640"/>
          </a:xfrm>
          <a:prstGeom prst="rect">
            <a:avLst/>
          </a:prstGeom>
          <a:noFill/>
          <a:ln>
            <a:noFill/>
          </a:ln>
        </p:spPr>
        <p:txBody>
          <a:bodyPr lIns="90000" tIns="45000" rIns="90000" bIns="45000" anchor="ctr"/>
          <a:lstStyle/>
          <a:p>
            <a:pPr>
              <a:lnSpc>
                <a:spcPct val="100000"/>
              </a:lnSpc>
            </a:pPr>
            <a:r>
              <a:rPr lang="en-US" sz="3600" b="1" strike="noStrike" spc="-1">
                <a:solidFill>
                  <a:srgbClr val="24B5A1"/>
                </a:solidFill>
                <a:latin typeface="Arial"/>
              </a:rPr>
              <a:t>6.18  </a:t>
            </a:r>
            <a:r>
              <a:rPr lang="en-US" sz="3600" b="1" strike="noStrike" spc="-1">
                <a:solidFill>
                  <a:srgbClr val="3380E6"/>
                </a:solidFill>
                <a:latin typeface="Arial"/>
              </a:rPr>
              <a:t>Recursion (cont.)</a:t>
            </a:r>
            <a:endParaRPr lang="en-US" sz="3600" b="0" strike="noStrike" spc="-1">
              <a:solidFill>
                <a:srgbClr val="000000"/>
              </a:solidFill>
              <a:latin typeface="Arial"/>
            </a:endParaRPr>
          </a:p>
        </p:txBody>
      </p:sp>
      <p:sp>
        <p:nvSpPr>
          <p:cNvPr id="554" name="TextShape 2"/>
          <p:cNvSpPr txBox="1"/>
          <p:nvPr/>
        </p:nvSpPr>
        <p:spPr>
          <a:xfrm>
            <a:off x="457200" y="1481040"/>
            <a:ext cx="8229240" cy="4525560"/>
          </a:xfrm>
          <a:prstGeom prst="rect">
            <a:avLst/>
          </a:prstGeom>
          <a:noFill/>
          <a:ln>
            <a:noFill/>
          </a:ln>
        </p:spPr>
        <p:txBody>
          <a:bodyPr/>
          <a:lstStyle/>
          <a:p>
            <a:pPr marL="109440">
              <a:lnSpc>
                <a:spcPct val="90000"/>
              </a:lnSpc>
              <a:spcBef>
                <a:spcPts val="400"/>
              </a:spcBef>
            </a:pPr>
            <a:r>
              <a:rPr lang="en-US" sz="2700" b="1" i="1" strike="noStrike" spc="-1">
                <a:solidFill>
                  <a:srgbClr val="000000"/>
                </a:solidFill>
                <a:latin typeface="Cambria"/>
              </a:rPr>
              <a:t>Using a Recursive </a:t>
            </a:r>
            <a:r>
              <a:rPr lang="en-US" sz="2700" b="1" i="1" strike="noStrike" spc="-1">
                <a:solidFill>
                  <a:srgbClr val="000000"/>
                </a:solidFill>
                <a:latin typeface="Consolas"/>
              </a:rPr>
              <a:t>factorial</a:t>
            </a:r>
            <a:r>
              <a:rPr lang="en-US" sz="2700" b="1" i="1" strike="noStrike" spc="-1">
                <a:solidFill>
                  <a:srgbClr val="000000"/>
                </a:solidFill>
                <a:latin typeface="Cambria"/>
              </a:rPr>
              <a:t> Function to Calculate Factorials</a:t>
            </a:r>
            <a:endParaRPr lang="en-US" sz="2700" b="0" strike="noStrike" spc="-1">
              <a:solidFill>
                <a:srgbClr val="000000"/>
              </a:solidFill>
              <a:latin typeface="Lucida Sans Unicode"/>
            </a:endParaRPr>
          </a:p>
          <a:p>
            <a:pPr marL="365040" indent="-255240">
              <a:lnSpc>
                <a:spcPct val="90000"/>
              </a:lnSpc>
              <a:spcBef>
                <a:spcPts val="400"/>
              </a:spcBef>
              <a:buClr>
                <a:srgbClr val="2DA2BF"/>
              </a:buClr>
              <a:buSzPct val="68000"/>
              <a:buFont typeface="Wingdings 3" charset="2"/>
              <a:buChar char=""/>
            </a:pPr>
            <a:r>
              <a:rPr lang="en-US" sz="2700" b="0" strike="noStrike" spc="-1">
                <a:solidFill>
                  <a:srgbClr val="000000"/>
                </a:solidFill>
                <a:latin typeface="Cambria"/>
              </a:rPr>
              <a:t>Figure 6.25 uses recursion to calculate and print the factorials of the integers 0–10. </a:t>
            </a:r>
            <a:endParaRPr lang="en-US" sz="2700" b="0" strike="noStrike" spc="-1">
              <a:solidFill>
                <a:srgbClr val="000000"/>
              </a:solidFill>
              <a:latin typeface="Lucida Sans Unicode"/>
            </a:endParaRPr>
          </a:p>
        </p:txBody>
      </p:sp>
      <p:sp>
        <p:nvSpPr>
          <p:cNvPr id="555"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6" name="Picture 1"/>
          <p:cNvPicPr/>
          <p:nvPr/>
        </p:nvPicPr>
        <p:blipFill>
          <a:blip r:embed="rId2"/>
          <a:stretch/>
        </p:blipFill>
        <p:spPr>
          <a:xfrm>
            <a:off x="0" y="985680"/>
            <a:ext cx="9143640" cy="4884840"/>
          </a:xfrm>
          <a:prstGeom prst="rect">
            <a:avLst/>
          </a:prstGeom>
          <a:ln>
            <a:noFill/>
          </a:ln>
        </p:spPr>
      </p:pic>
      <p:sp>
        <p:nvSpPr>
          <p:cNvPr id="557"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8" name="Picture 1"/>
          <p:cNvPicPr/>
          <p:nvPr/>
        </p:nvPicPr>
        <p:blipFill>
          <a:blip r:embed="rId2"/>
          <a:stretch/>
        </p:blipFill>
        <p:spPr>
          <a:xfrm>
            <a:off x="0" y="304920"/>
            <a:ext cx="9143640" cy="6024960"/>
          </a:xfrm>
          <a:prstGeom prst="rect">
            <a:avLst/>
          </a:prstGeom>
          <a:ln>
            <a:noFill/>
          </a:ln>
        </p:spPr>
      </p:pic>
      <p:sp>
        <p:nvSpPr>
          <p:cNvPr id="559"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 name="TextShape 1"/>
          <p:cNvSpPr txBox="1"/>
          <p:nvPr/>
        </p:nvSpPr>
        <p:spPr>
          <a:xfrm>
            <a:off x="457200" y="274680"/>
            <a:ext cx="8229240" cy="1142640"/>
          </a:xfrm>
          <a:prstGeom prst="rect">
            <a:avLst/>
          </a:prstGeom>
          <a:noFill/>
          <a:ln>
            <a:noFill/>
          </a:ln>
        </p:spPr>
        <p:txBody>
          <a:bodyPr lIns="90000" tIns="45000" rIns="90000" bIns="45000" anchor="ctr"/>
          <a:lstStyle/>
          <a:p>
            <a:pPr>
              <a:lnSpc>
                <a:spcPct val="100000"/>
              </a:lnSpc>
            </a:pPr>
            <a:r>
              <a:rPr lang="en-US" sz="3600" b="1" strike="noStrike" spc="-1">
                <a:solidFill>
                  <a:srgbClr val="24B5A1"/>
                </a:solidFill>
                <a:latin typeface="Arial"/>
              </a:rPr>
              <a:t>6.18  </a:t>
            </a:r>
            <a:r>
              <a:rPr lang="en-US" sz="3600" b="1" strike="noStrike" spc="-1">
                <a:solidFill>
                  <a:srgbClr val="3380E6"/>
                </a:solidFill>
                <a:latin typeface="Arial"/>
              </a:rPr>
              <a:t>Recursion (cont.)</a:t>
            </a:r>
            <a:endParaRPr lang="en-US" sz="3600" b="0" strike="noStrike" spc="-1">
              <a:solidFill>
                <a:srgbClr val="000000"/>
              </a:solidFill>
              <a:latin typeface="Arial"/>
            </a:endParaRPr>
          </a:p>
        </p:txBody>
      </p:sp>
      <p:sp>
        <p:nvSpPr>
          <p:cNvPr id="561" name="TextShape 2"/>
          <p:cNvSpPr txBox="1"/>
          <p:nvPr/>
        </p:nvSpPr>
        <p:spPr>
          <a:xfrm>
            <a:off x="457200" y="1481040"/>
            <a:ext cx="8229240" cy="4525560"/>
          </a:xfrm>
          <a:prstGeom prst="rect">
            <a:avLst/>
          </a:prstGeom>
          <a:noFill/>
          <a:ln>
            <a:noFill/>
          </a:ln>
        </p:spPr>
        <p:txBody>
          <a:bodyPr/>
          <a:lstStyle/>
          <a:p>
            <a:pPr marL="108000">
              <a:lnSpc>
                <a:spcPct val="90000"/>
              </a:lnSpc>
              <a:spcBef>
                <a:spcPts val="400"/>
              </a:spcBef>
            </a:pPr>
            <a:r>
              <a:rPr lang="en-US" sz="2700" b="1" i="1" strike="noStrike" spc="-1">
                <a:solidFill>
                  <a:srgbClr val="000000"/>
                </a:solidFill>
                <a:latin typeface="Cambria"/>
              </a:rPr>
              <a:t>C++11 Type </a:t>
            </a:r>
            <a:r>
              <a:rPr lang="en-US" sz="2400" b="1" i="1" strike="noStrike" spc="-1">
                <a:solidFill>
                  <a:srgbClr val="000000"/>
                </a:solidFill>
                <a:latin typeface="Consolas"/>
              </a:rPr>
              <a:t>unsigned long long int </a:t>
            </a:r>
            <a:endParaRPr lang="en-US" sz="2400" b="0" strike="noStrike" spc="-1">
              <a:solidFill>
                <a:srgbClr val="000000"/>
              </a:solidFill>
              <a:latin typeface="Lucida Sans Unicode"/>
            </a:endParaRPr>
          </a:p>
          <a:p>
            <a:pPr marL="108000">
              <a:lnSpc>
                <a:spcPct val="90000"/>
              </a:lnSpc>
              <a:spcBef>
                <a:spcPts val="400"/>
              </a:spcBef>
            </a:pPr>
            <a:r>
              <a:rPr lang="en-US" sz="2700" b="0" strike="noStrike" spc="-1">
                <a:solidFill>
                  <a:srgbClr val="000000"/>
                </a:solidFill>
                <a:latin typeface="Cambria"/>
              </a:rPr>
              <a:t>C++11’s </a:t>
            </a:r>
            <a:r>
              <a:rPr lang="en-US" sz="2400" b="0" strike="noStrike" spc="-1">
                <a:solidFill>
                  <a:srgbClr val="000000"/>
                </a:solidFill>
                <a:latin typeface="Consolas"/>
              </a:rPr>
              <a:t>unsigned</a:t>
            </a:r>
            <a:r>
              <a:rPr lang="en-US" sz="2400" b="0" strike="noStrike" spc="-1">
                <a:solidFill>
                  <a:srgbClr val="000000"/>
                </a:solidFill>
                <a:latin typeface="Cambria"/>
              </a:rPr>
              <a:t> </a:t>
            </a:r>
            <a:r>
              <a:rPr lang="en-US" sz="2400" b="0" strike="noStrike" spc="-1">
                <a:solidFill>
                  <a:srgbClr val="000000"/>
                </a:solidFill>
                <a:latin typeface="Consolas"/>
              </a:rPr>
              <a:t>long</a:t>
            </a:r>
            <a:r>
              <a:rPr lang="en-US" sz="2400" b="0" strike="noStrike" spc="-1">
                <a:solidFill>
                  <a:srgbClr val="000000"/>
                </a:solidFill>
                <a:latin typeface="Cambria"/>
              </a:rPr>
              <a:t> </a:t>
            </a:r>
            <a:r>
              <a:rPr lang="en-US" sz="2400" b="0" strike="noStrike" spc="-1">
                <a:solidFill>
                  <a:srgbClr val="000000"/>
                </a:solidFill>
                <a:latin typeface="Consolas"/>
              </a:rPr>
              <a:t>long</a:t>
            </a:r>
            <a:r>
              <a:rPr lang="en-US" sz="2400" b="0" strike="noStrike" spc="-1">
                <a:solidFill>
                  <a:srgbClr val="000000"/>
                </a:solidFill>
                <a:latin typeface="Cambria"/>
              </a:rPr>
              <a:t> </a:t>
            </a:r>
            <a:r>
              <a:rPr lang="en-US" sz="2400" b="0" strike="noStrike" spc="-1">
                <a:solidFill>
                  <a:srgbClr val="000000"/>
                </a:solidFill>
                <a:latin typeface="Consolas"/>
              </a:rPr>
              <a:t>int</a:t>
            </a:r>
            <a:r>
              <a:rPr lang="en-US" sz="2700" b="0" strike="noStrike" spc="-1">
                <a:solidFill>
                  <a:srgbClr val="000000"/>
                </a:solidFill>
                <a:latin typeface="Cambria"/>
              </a:rPr>
              <a:t> type (which can be abbreviated as </a:t>
            </a:r>
            <a:r>
              <a:rPr lang="en-US" sz="2400" b="0" strike="noStrike" spc="-1">
                <a:solidFill>
                  <a:srgbClr val="000000"/>
                </a:solidFill>
                <a:latin typeface="Consolas"/>
              </a:rPr>
              <a:t>unsigned</a:t>
            </a:r>
            <a:r>
              <a:rPr lang="en-US" sz="2400" b="0" strike="noStrike" spc="-1">
                <a:solidFill>
                  <a:srgbClr val="000000"/>
                </a:solidFill>
                <a:latin typeface="Cambria"/>
              </a:rPr>
              <a:t> </a:t>
            </a:r>
            <a:r>
              <a:rPr lang="en-US" sz="2400" b="0" strike="noStrike" spc="-1">
                <a:solidFill>
                  <a:srgbClr val="000000"/>
                </a:solidFill>
                <a:latin typeface="Consolas"/>
              </a:rPr>
              <a:t>long</a:t>
            </a:r>
            <a:r>
              <a:rPr lang="en-US" sz="2400" b="0" strike="noStrike" spc="-1">
                <a:solidFill>
                  <a:srgbClr val="000000"/>
                </a:solidFill>
                <a:latin typeface="Cambria"/>
              </a:rPr>
              <a:t> </a:t>
            </a:r>
            <a:r>
              <a:rPr lang="en-US" sz="2400" b="0" strike="noStrike" spc="-1">
                <a:solidFill>
                  <a:srgbClr val="000000"/>
                </a:solidFill>
                <a:latin typeface="Consolas"/>
              </a:rPr>
              <a:t>long</a:t>
            </a:r>
            <a:r>
              <a:rPr lang="en-US" sz="2400" b="0" strike="noStrike" spc="-1">
                <a:solidFill>
                  <a:srgbClr val="000000"/>
                </a:solidFill>
                <a:latin typeface="Cambria"/>
              </a:rPr>
              <a:t> </a:t>
            </a:r>
            <a:r>
              <a:rPr lang="en-US" sz="2700" b="0" strike="noStrike" spc="-1">
                <a:solidFill>
                  <a:srgbClr val="000000"/>
                </a:solidFill>
                <a:latin typeface="Cambria"/>
              </a:rPr>
              <a:t>) on some systems enables you to store values in at least 8 bytes (64 bits) which can hold numbers as large as 18,446,744,073,709,551,615. </a:t>
            </a:r>
            <a:endParaRPr lang="en-US" sz="2700" b="0" strike="noStrike" spc="-1">
              <a:solidFill>
                <a:srgbClr val="000000"/>
              </a:solidFill>
              <a:latin typeface="Lucida Sans Unicode"/>
            </a:endParaRPr>
          </a:p>
        </p:txBody>
      </p:sp>
      <p:sp>
        <p:nvSpPr>
          <p:cNvPr id="562"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 name="TextShape 1"/>
          <p:cNvSpPr txBox="1"/>
          <p:nvPr/>
        </p:nvSpPr>
        <p:spPr>
          <a:xfrm>
            <a:off x="457200" y="274680"/>
            <a:ext cx="8229240" cy="1142640"/>
          </a:xfrm>
          <a:prstGeom prst="rect">
            <a:avLst/>
          </a:prstGeom>
          <a:noFill/>
          <a:ln>
            <a:noFill/>
          </a:ln>
        </p:spPr>
        <p:txBody>
          <a:bodyPr lIns="90000" tIns="45000" rIns="90000" bIns="45000" anchor="ctr">
            <a:normAutofit lnSpcReduction="10000"/>
          </a:bodyPr>
          <a:lstStyle/>
          <a:p>
            <a:pPr>
              <a:lnSpc>
                <a:spcPct val="100000"/>
              </a:lnSpc>
            </a:pPr>
            <a:r>
              <a:rPr lang="en-US" sz="3600" b="1" strike="noStrike" spc="-1">
                <a:solidFill>
                  <a:srgbClr val="24B5A1"/>
                </a:solidFill>
                <a:latin typeface="Arial"/>
              </a:rPr>
              <a:t>6.19  </a:t>
            </a:r>
            <a:r>
              <a:rPr lang="en-US" sz="3600" b="1" strike="noStrike" spc="-1">
                <a:solidFill>
                  <a:srgbClr val="3380E6"/>
                </a:solidFill>
                <a:latin typeface="Arial"/>
              </a:rPr>
              <a:t>Example Using Recursion: Fibonacci Series</a:t>
            </a:r>
            <a:endParaRPr lang="en-US" sz="3600" b="0" strike="noStrike" spc="-1">
              <a:solidFill>
                <a:srgbClr val="000000"/>
              </a:solidFill>
              <a:latin typeface="Arial"/>
            </a:endParaRPr>
          </a:p>
        </p:txBody>
      </p:sp>
      <p:sp>
        <p:nvSpPr>
          <p:cNvPr id="564" name="TextShape 2"/>
          <p:cNvSpPr txBox="1"/>
          <p:nvPr/>
        </p:nvSpPr>
        <p:spPr>
          <a:xfrm>
            <a:off x="457200" y="1481040"/>
            <a:ext cx="8229240" cy="4525560"/>
          </a:xfrm>
          <a:prstGeom prst="rect">
            <a:avLst/>
          </a:prstGeom>
          <a:noFill/>
          <a:ln>
            <a:noFill/>
          </a:ln>
        </p:spPr>
        <p:txBody>
          <a:bodyPr/>
          <a:lstStyle/>
          <a:p>
            <a:pPr marL="365040" indent="-255240">
              <a:lnSpc>
                <a:spcPct val="80000"/>
              </a:lnSpc>
              <a:spcBef>
                <a:spcPts val="400"/>
              </a:spcBef>
              <a:buClr>
                <a:srgbClr val="2DA2BF"/>
              </a:buClr>
              <a:buSzPct val="68000"/>
              <a:buFont typeface="Wingdings 3" charset="2"/>
              <a:buChar char=""/>
            </a:pPr>
            <a:r>
              <a:rPr lang="en-US" sz="2500" b="0" strike="noStrike" spc="-1">
                <a:solidFill>
                  <a:srgbClr val="000000"/>
                </a:solidFill>
                <a:latin typeface="Cambria"/>
              </a:rPr>
              <a:t>The Fibonacci series</a:t>
            </a:r>
            <a:endParaRPr lang="en-US" sz="2500" b="0" strike="noStrike" spc="-1">
              <a:solidFill>
                <a:srgbClr val="000000"/>
              </a:solidFill>
              <a:latin typeface="Lucida Sans Unicode"/>
            </a:endParaRPr>
          </a:p>
          <a:p>
            <a:pPr marL="858960" lvl="2" indent="-228240">
              <a:lnSpc>
                <a:spcPct val="80000"/>
              </a:lnSpc>
              <a:spcBef>
                <a:spcPts val="349"/>
              </a:spcBef>
              <a:buClr>
                <a:srgbClr val="DA1F28"/>
              </a:buClr>
              <a:buFont typeface="Wingdings 2" charset="2"/>
              <a:buChar char=""/>
            </a:pPr>
            <a:r>
              <a:rPr lang="en-US" sz="1900" b="0" strike="noStrike" spc="-1">
                <a:solidFill>
                  <a:srgbClr val="000000"/>
                </a:solidFill>
                <a:latin typeface="AGaramond"/>
              </a:rPr>
              <a:t>0, 1, 1, 2, 3, 5, 8, 13, 21, …</a:t>
            </a:r>
            <a:endParaRPr lang="en-US" sz="1900" b="0" strike="noStrike" spc="-1">
              <a:solidFill>
                <a:srgbClr val="000000"/>
              </a:solidFill>
              <a:latin typeface="Lucida Sans Unicode"/>
            </a:endParaRPr>
          </a:p>
          <a:p>
            <a:pPr marL="365040" indent="-255240">
              <a:lnSpc>
                <a:spcPct val="80000"/>
              </a:lnSpc>
              <a:spcBef>
                <a:spcPts val="400"/>
              </a:spcBef>
              <a:buClr>
                <a:srgbClr val="2DA2BF"/>
              </a:buClr>
              <a:buSzPct val="68000"/>
              <a:buFont typeface="Wingdings 3" charset="2"/>
              <a:buChar char=""/>
            </a:pPr>
            <a:r>
              <a:rPr lang="en-US" sz="2500" b="0" strike="noStrike" spc="-1">
                <a:solidFill>
                  <a:srgbClr val="000000"/>
                </a:solidFill>
                <a:latin typeface="Cambria"/>
              </a:rPr>
              <a:t>begins with 0 and 1 and has the property that each subsequent Fibonacci number is the sum of the previous two Fibonacci numbers.</a:t>
            </a:r>
            <a:endParaRPr lang="en-US" sz="2500" b="0" strike="noStrike" spc="-1">
              <a:solidFill>
                <a:srgbClr val="000000"/>
              </a:solidFill>
              <a:latin typeface="Lucida Sans Unicode"/>
            </a:endParaRPr>
          </a:p>
          <a:p>
            <a:pPr marL="365040" indent="-255240">
              <a:lnSpc>
                <a:spcPct val="80000"/>
              </a:lnSpc>
              <a:spcBef>
                <a:spcPts val="400"/>
              </a:spcBef>
              <a:buClr>
                <a:srgbClr val="2DA2BF"/>
              </a:buClr>
              <a:buSzPct val="68000"/>
              <a:buFont typeface="Wingdings 3" charset="2"/>
              <a:buChar char=""/>
            </a:pPr>
            <a:r>
              <a:rPr lang="en-US" sz="2500" b="0" strike="noStrike" spc="-1">
                <a:solidFill>
                  <a:srgbClr val="000000"/>
                </a:solidFill>
                <a:latin typeface="Cambria"/>
              </a:rPr>
              <a:t>The series occurs in nature and, in particular, describes a form of spiral.</a:t>
            </a:r>
            <a:endParaRPr lang="en-US" sz="2500" b="0" strike="noStrike" spc="-1">
              <a:solidFill>
                <a:srgbClr val="000000"/>
              </a:solidFill>
              <a:latin typeface="Lucida Sans Unicode"/>
            </a:endParaRPr>
          </a:p>
          <a:p>
            <a:pPr marL="365040" indent="-255240">
              <a:lnSpc>
                <a:spcPct val="80000"/>
              </a:lnSpc>
              <a:spcBef>
                <a:spcPts val="400"/>
              </a:spcBef>
              <a:buClr>
                <a:srgbClr val="2DA2BF"/>
              </a:buClr>
              <a:buSzPct val="68000"/>
              <a:buFont typeface="Wingdings 3" charset="2"/>
              <a:buChar char=""/>
            </a:pPr>
            <a:r>
              <a:rPr lang="en-US" sz="2500" b="0" strike="noStrike" spc="-1">
                <a:solidFill>
                  <a:srgbClr val="000000"/>
                </a:solidFill>
                <a:latin typeface="Cambria"/>
              </a:rPr>
              <a:t>The ratio of successive Fibonacci numbers converges on a constant value of 1.618….</a:t>
            </a:r>
            <a:endParaRPr lang="en-US" sz="2500" b="0" strike="noStrike" spc="-1">
              <a:solidFill>
                <a:srgbClr val="000000"/>
              </a:solidFill>
              <a:latin typeface="Lucida Sans Unicode"/>
            </a:endParaRPr>
          </a:p>
          <a:p>
            <a:pPr marL="365040" indent="-255240">
              <a:lnSpc>
                <a:spcPct val="80000"/>
              </a:lnSpc>
              <a:spcBef>
                <a:spcPts val="400"/>
              </a:spcBef>
              <a:buClr>
                <a:srgbClr val="2DA2BF"/>
              </a:buClr>
              <a:buSzPct val="68000"/>
              <a:buFont typeface="Wingdings 3" charset="2"/>
              <a:buChar char=""/>
            </a:pPr>
            <a:r>
              <a:rPr lang="en-US" sz="2500" b="0" strike="noStrike" spc="-1">
                <a:solidFill>
                  <a:srgbClr val="000000"/>
                </a:solidFill>
                <a:latin typeface="Cambria"/>
              </a:rPr>
              <a:t>This frequently occurs in nature and has been called the </a:t>
            </a:r>
            <a:r>
              <a:rPr lang="en-US" sz="2500" b="0" strike="noStrike" spc="-1">
                <a:solidFill>
                  <a:srgbClr val="0000FF"/>
                </a:solidFill>
                <a:latin typeface="Cambria"/>
              </a:rPr>
              <a:t>golden ratio</a:t>
            </a:r>
            <a:r>
              <a:rPr lang="en-US" sz="2500" b="0" strike="noStrike" spc="-1">
                <a:solidFill>
                  <a:srgbClr val="000000"/>
                </a:solidFill>
                <a:latin typeface="Cambria"/>
              </a:rPr>
              <a:t> or the </a:t>
            </a:r>
            <a:r>
              <a:rPr lang="en-US" sz="2500" b="0" strike="noStrike" spc="-1">
                <a:solidFill>
                  <a:srgbClr val="0000FF"/>
                </a:solidFill>
                <a:latin typeface="Cambria"/>
              </a:rPr>
              <a:t>golden mean</a:t>
            </a:r>
            <a:r>
              <a:rPr lang="en-US" sz="2500" b="0" strike="noStrike" spc="-1">
                <a:solidFill>
                  <a:srgbClr val="000000"/>
                </a:solidFill>
                <a:latin typeface="Cambria"/>
              </a:rPr>
              <a:t>.</a:t>
            </a:r>
            <a:endParaRPr lang="en-US" sz="2500" b="0" strike="noStrike" spc="-1">
              <a:solidFill>
                <a:srgbClr val="000000"/>
              </a:solidFill>
              <a:latin typeface="Lucida Sans Unicode"/>
            </a:endParaRPr>
          </a:p>
          <a:p>
            <a:pPr marL="365040" indent="-255240">
              <a:lnSpc>
                <a:spcPct val="80000"/>
              </a:lnSpc>
              <a:spcBef>
                <a:spcPts val="400"/>
              </a:spcBef>
              <a:buClr>
                <a:srgbClr val="2DA2BF"/>
              </a:buClr>
              <a:buSzPct val="68000"/>
              <a:buFont typeface="Wingdings 3" charset="2"/>
              <a:buChar char=""/>
            </a:pPr>
            <a:r>
              <a:rPr lang="en-US" sz="2500" b="0" strike="noStrike" spc="-1">
                <a:solidFill>
                  <a:srgbClr val="000000"/>
                </a:solidFill>
                <a:latin typeface="Cambria"/>
              </a:rPr>
              <a:t>Humans tend to find the golden mean aesthetically pleasing.</a:t>
            </a:r>
            <a:endParaRPr lang="en-US" sz="2500" b="0" strike="noStrike" spc="-1">
              <a:solidFill>
                <a:srgbClr val="000000"/>
              </a:solidFill>
              <a:latin typeface="Lucida Sans Unicode"/>
            </a:endParaRPr>
          </a:p>
        </p:txBody>
      </p:sp>
      <p:sp>
        <p:nvSpPr>
          <p:cNvPr id="565"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 name="TextShape 1"/>
          <p:cNvSpPr txBox="1"/>
          <p:nvPr/>
        </p:nvSpPr>
        <p:spPr>
          <a:xfrm>
            <a:off x="457200" y="274680"/>
            <a:ext cx="8229240" cy="1142640"/>
          </a:xfrm>
          <a:prstGeom prst="rect">
            <a:avLst/>
          </a:prstGeom>
          <a:noFill/>
          <a:ln>
            <a:noFill/>
          </a:ln>
        </p:spPr>
        <p:txBody>
          <a:bodyPr lIns="90000" tIns="45000" rIns="90000" bIns="45000" anchor="ctr">
            <a:normAutofit lnSpcReduction="10000"/>
          </a:bodyPr>
          <a:lstStyle/>
          <a:p>
            <a:pPr>
              <a:lnSpc>
                <a:spcPct val="100000"/>
              </a:lnSpc>
            </a:pPr>
            <a:r>
              <a:rPr lang="en-US" sz="3600" b="1" strike="noStrike" spc="-1">
                <a:solidFill>
                  <a:srgbClr val="24B5A1"/>
                </a:solidFill>
                <a:latin typeface="Arial"/>
              </a:rPr>
              <a:t>6.19  </a:t>
            </a:r>
            <a:r>
              <a:rPr lang="en-US" sz="3600" b="1" strike="noStrike" spc="-1">
                <a:solidFill>
                  <a:srgbClr val="3380E6"/>
                </a:solidFill>
                <a:latin typeface="Arial"/>
              </a:rPr>
              <a:t>Example Using Recursion: Fibonacci Series (cont.)</a:t>
            </a:r>
            <a:endParaRPr lang="en-US" sz="3600" b="0" strike="noStrike" spc="-1">
              <a:solidFill>
                <a:srgbClr val="000000"/>
              </a:solidFill>
              <a:latin typeface="Arial"/>
            </a:endParaRPr>
          </a:p>
        </p:txBody>
      </p:sp>
      <p:sp>
        <p:nvSpPr>
          <p:cNvPr id="567" name="TextShape 2"/>
          <p:cNvSpPr txBox="1"/>
          <p:nvPr/>
        </p:nvSpPr>
        <p:spPr>
          <a:xfrm>
            <a:off x="457200" y="1481040"/>
            <a:ext cx="8229240" cy="4525560"/>
          </a:xfrm>
          <a:prstGeom prst="rect">
            <a:avLst/>
          </a:prstGeom>
          <a:noFill/>
          <a:ln>
            <a:noFill/>
          </a:ln>
        </p:spPr>
        <p:txBody>
          <a:bodyPr/>
          <a:lstStyle/>
          <a:p>
            <a:pPr marL="109440">
              <a:lnSpc>
                <a:spcPct val="100000"/>
              </a:lnSpc>
              <a:spcBef>
                <a:spcPts val="400"/>
              </a:spcBef>
            </a:pPr>
            <a:r>
              <a:rPr lang="en-US" sz="2700" b="1" i="1" strike="noStrike" spc="-1">
                <a:solidFill>
                  <a:srgbClr val="000000"/>
                </a:solidFill>
                <a:latin typeface="Cambria"/>
              </a:rPr>
              <a:t>Recursive Fibonacci Definition</a:t>
            </a:r>
            <a:endParaRPr lang="en-US" sz="27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The Fibonacci series can be defined recursively as follows:</a:t>
            </a:r>
            <a:endParaRPr lang="en-US" sz="2700" b="0" strike="noStrike" spc="-1">
              <a:solidFill>
                <a:srgbClr val="000000"/>
              </a:solidFill>
              <a:latin typeface="Lucida Sans Unicode"/>
            </a:endParaRPr>
          </a:p>
          <a:p>
            <a:pPr marL="858960" lvl="2" indent="-228240">
              <a:lnSpc>
                <a:spcPct val="100000"/>
              </a:lnSpc>
              <a:spcBef>
                <a:spcPts val="349"/>
              </a:spcBef>
              <a:buClr>
                <a:srgbClr val="DA1F28"/>
              </a:buClr>
              <a:buFont typeface="Wingdings 2" charset="2"/>
              <a:buChar char=""/>
            </a:pPr>
            <a:r>
              <a:rPr lang="en-US" sz="2100" b="0" strike="noStrike" spc="-1">
                <a:solidFill>
                  <a:srgbClr val="000000"/>
                </a:solidFill>
                <a:latin typeface="AGaramond"/>
              </a:rPr>
              <a:t>fibonacci(0) = 0</a:t>
            </a:r>
            <a:br/>
            <a:r>
              <a:rPr lang="en-US" sz="2100" b="0" strike="noStrike" spc="-1">
                <a:solidFill>
                  <a:srgbClr val="000000"/>
                </a:solidFill>
                <a:latin typeface="AGaramond"/>
              </a:rPr>
              <a:t>fibonacci(1) = 1</a:t>
            </a:r>
            <a:br/>
            <a:r>
              <a:rPr lang="en-US" sz="2100" b="0" strike="noStrike" spc="-1">
                <a:solidFill>
                  <a:srgbClr val="000000"/>
                </a:solidFill>
                <a:latin typeface="AGaramond"/>
              </a:rPr>
              <a:t>fibonacci(</a:t>
            </a:r>
            <a:r>
              <a:rPr lang="en-US" sz="2100" b="0" i="1" strike="noStrike" spc="-1">
                <a:solidFill>
                  <a:srgbClr val="000000"/>
                </a:solidFill>
                <a:latin typeface="Consolas"/>
              </a:rPr>
              <a:t>n</a:t>
            </a:r>
            <a:r>
              <a:rPr lang="en-US" sz="2100" b="0" i="1" strike="noStrike" spc="-1">
                <a:solidFill>
                  <a:srgbClr val="000000"/>
                </a:solidFill>
                <a:latin typeface="AGaramond"/>
              </a:rPr>
              <a:t>) = fibonacci(</a:t>
            </a:r>
            <a:r>
              <a:rPr lang="en-US" sz="2100" b="0" i="1" strike="noStrike" spc="-1">
                <a:solidFill>
                  <a:srgbClr val="000000"/>
                </a:solidFill>
                <a:latin typeface="Consolas"/>
              </a:rPr>
              <a:t>n</a:t>
            </a:r>
            <a:r>
              <a:rPr lang="en-US" sz="2100" b="0" i="1" strike="noStrike" spc="-1">
                <a:solidFill>
                  <a:srgbClr val="000000"/>
                </a:solidFill>
                <a:latin typeface="AGaramond"/>
              </a:rPr>
              <a:t> – 1) + fibonacci(</a:t>
            </a:r>
            <a:r>
              <a:rPr lang="en-US" sz="2100" b="0" i="1" strike="noStrike" spc="-1">
                <a:solidFill>
                  <a:srgbClr val="000000"/>
                </a:solidFill>
                <a:latin typeface="Consolas"/>
              </a:rPr>
              <a:t>n</a:t>
            </a:r>
            <a:r>
              <a:rPr lang="en-US" sz="2100" b="0" i="1" strike="noStrike" spc="-1">
                <a:solidFill>
                  <a:srgbClr val="000000"/>
                </a:solidFill>
                <a:latin typeface="AGaramond"/>
              </a:rPr>
              <a:t> – 2)</a:t>
            </a:r>
            <a:endParaRPr lang="en-US" sz="21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The program of Fig. 6.26 calculates the </a:t>
            </a:r>
            <a:r>
              <a:rPr lang="en-US" sz="2700" b="0" i="1" strike="noStrike" spc="-1">
                <a:solidFill>
                  <a:srgbClr val="000000"/>
                </a:solidFill>
                <a:latin typeface="Cambria"/>
              </a:rPr>
              <a:t>nth Fibonacci number recursively by using function </a:t>
            </a:r>
            <a:r>
              <a:rPr lang="en-US" sz="2700" b="0" i="1" strike="noStrike" spc="-1">
                <a:solidFill>
                  <a:srgbClr val="000000"/>
                </a:solidFill>
                <a:latin typeface="Consolas"/>
              </a:rPr>
              <a:t>fibonacci</a:t>
            </a:r>
            <a:r>
              <a:rPr lang="en-US" sz="2700" b="0" i="1" strike="noStrike" spc="-1">
                <a:solidFill>
                  <a:srgbClr val="000000"/>
                </a:solidFill>
                <a:latin typeface="Cambria"/>
              </a:rPr>
              <a:t>.</a:t>
            </a:r>
            <a:endParaRPr lang="en-US" sz="2700" b="0" strike="noStrike" spc="-1">
              <a:solidFill>
                <a:srgbClr val="000000"/>
              </a:solidFill>
              <a:latin typeface="Lucida Sans Unicode"/>
            </a:endParaRPr>
          </a:p>
        </p:txBody>
      </p:sp>
      <p:sp>
        <p:nvSpPr>
          <p:cNvPr id="568"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9" name="Picture 1"/>
          <p:cNvPicPr/>
          <p:nvPr/>
        </p:nvPicPr>
        <p:blipFill>
          <a:blip r:embed="rId2"/>
          <a:stretch/>
        </p:blipFill>
        <p:spPr>
          <a:xfrm>
            <a:off x="10080" y="533520"/>
            <a:ext cx="9062280" cy="5486040"/>
          </a:xfrm>
          <a:prstGeom prst="rect">
            <a:avLst/>
          </a:prstGeom>
          <a:ln>
            <a:noFill/>
          </a:ln>
        </p:spPr>
      </p:pic>
      <p:sp>
        <p:nvSpPr>
          <p:cNvPr id="570"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1" name="Picture 1"/>
          <p:cNvPicPr/>
          <p:nvPr/>
        </p:nvPicPr>
        <p:blipFill>
          <a:blip r:embed="rId2"/>
          <a:stretch/>
        </p:blipFill>
        <p:spPr>
          <a:xfrm>
            <a:off x="0" y="1747800"/>
            <a:ext cx="9143640" cy="3360600"/>
          </a:xfrm>
          <a:prstGeom prst="rect">
            <a:avLst/>
          </a:prstGeom>
          <a:ln>
            <a:noFill/>
          </a:ln>
        </p:spPr>
      </p:pic>
      <p:sp>
        <p:nvSpPr>
          <p:cNvPr id="572"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 name="Picture 1"/>
          <p:cNvPicPr/>
          <p:nvPr/>
        </p:nvPicPr>
        <p:blipFill>
          <a:blip r:embed="rId2"/>
          <a:stretch/>
        </p:blipFill>
        <p:spPr>
          <a:xfrm>
            <a:off x="0" y="1116720"/>
            <a:ext cx="9143640" cy="4624200"/>
          </a:xfrm>
          <a:prstGeom prst="rect">
            <a:avLst/>
          </a:prstGeom>
          <a:ln>
            <a:noFill/>
          </a:ln>
        </p:spPr>
      </p:pic>
      <p:sp>
        <p:nvSpPr>
          <p:cNvPr id="574"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 name="TextShape 1"/>
          <p:cNvSpPr txBox="1"/>
          <p:nvPr/>
        </p:nvSpPr>
        <p:spPr>
          <a:xfrm>
            <a:off x="457200" y="274680"/>
            <a:ext cx="8229240" cy="1142640"/>
          </a:xfrm>
          <a:prstGeom prst="rect">
            <a:avLst/>
          </a:prstGeom>
          <a:noFill/>
          <a:ln>
            <a:noFill/>
          </a:ln>
        </p:spPr>
        <p:txBody>
          <a:bodyPr lIns="90000" tIns="45000" rIns="90000" bIns="45000" anchor="ctr">
            <a:normAutofit lnSpcReduction="10000"/>
          </a:bodyPr>
          <a:lstStyle/>
          <a:p>
            <a:pPr>
              <a:lnSpc>
                <a:spcPct val="100000"/>
              </a:lnSpc>
            </a:pPr>
            <a:r>
              <a:rPr lang="en-US" sz="3600" b="1" strike="noStrike" spc="-1">
                <a:solidFill>
                  <a:srgbClr val="24B5A1"/>
                </a:solidFill>
                <a:latin typeface="Arial"/>
              </a:rPr>
              <a:t>6.19  </a:t>
            </a:r>
            <a:r>
              <a:rPr lang="en-US" sz="3600" b="1" strike="noStrike" spc="-1">
                <a:solidFill>
                  <a:srgbClr val="3380E6"/>
                </a:solidFill>
                <a:latin typeface="Arial"/>
              </a:rPr>
              <a:t>Example Using Recursion: Fibonacci Series (cont.)</a:t>
            </a:r>
            <a:endParaRPr lang="en-US" sz="3600" b="0" strike="noStrike" spc="-1">
              <a:solidFill>
                <a:srgbClr val="000000"/>
              </a:solidFill>
              <a:latin typeface="Arial"/>
            </a:endParaRPr>
          </a:p>
        </p:txBody>
      </p:sp>
      <p:sp>
        <p:nvSpPr>
          <p:cNvPr id="576" name="TextShape 2"/>
          <p:cNvSpPr txBox="1"/>
          <p:nvPr/>
        </p:nvSpPr>
        <p:spPr>
          <a:xfrm>
            <a:off x="457200" y="1481040"/>
            <a:ext cx="8229240" cy="4525560"/>
          </a:xfrm>
          <a:prstGeom prst="rect">
            <a:avLst/>
          </a:prstGeom>
          <a:noFill/>
          <a:ln>
            <a:noFill/>
          </a:ln>
        </p:spPr>
        <p:txBody>
          <a:bodyPr/>
          <a:lstStyle/>
          <a:p>
            <a:pPr marL="365040" indent="-255240">
              <a:lnSpc>
                <a:spcPct val="80000"/>
              </a:lnSpc>
              <a:spcBef>
                <a:spcPts val="400"/>
              </a:spcBef>
              <a:buClr>
                <a:srgbClr val="2DA2BF"/>
              </a:buClr>
              <a:buSzPct val="68000"/>
              <a:buFont typeface="Wingdings 3" charset="2"/>
              <a:buChar char=""/>
            </a:pPr>
            <a:r>
              <a:rPr lang="en-US" sz="2500" b="0" strike="noStrike" spc="-1">
                <a:solidFill>
                  <a:srgbClr val="000000"/>
                </a:solidFill>
                <a:latin typeface="Cambria"/>
              </a:rPr>
              <a:t>Figure 6.27 shows how function </a:t>
            </a:r>
            <a:r>
              <a:rPr lang="en-US" sz="2500" b="0" strike="noStrike" spc="-1">
                <a:solidFill>
                  <a:srgbClr val="000000"/>
                </a:solidFill>
                <a:latin typeface="Consolas"/>
              </a:rPr>
              <a:t>fibonacci</a:t>
            </a:r>
            <a:r>
              <a:rPr lang="en-US" sz="2500" b="0" strike="noStrike" spc="-1">
                <a:solidFill>
                  <a:srgbClr val="000000"/>
                </a:solidFill>
                <a:latin typeface="Cambria"/>
              </a:rPr>
              <a:t> would evaluate </a:t>
            </a:r>
            <a:r>
              <a:rPr lang="en-US" sz="2500" b="0" strike="noStrike" spc="-1">
                <a:solidFill>
                  <a:srgbClr val="000000"/>
                </a:solidFill>
                <a:latin typeface="Consolas"/>
              </a:rPr>
              <a:t>fibonacci(3)</a:t>
            </a:r>
            <a:r>
              <a:rPr lang="en-US" sz="2500" b="0" strike="noStrike" spc="-1">
                <a:solidFill>
                  <a:srgbClr val="000000"/>
                </a:solidFill>
                <a:latin typeface="Cambria"/>
              </a:rPr>
              <a:t>.</a:t>
            </a:r>
            <a:endParaRPr lang="en-US" sz="2500" b="0" strike="noStrike" spc="-1">
              <a:solidFill>
                <a:srgbClr val="000000"/>
              </a:solidFill>
              <a:latin typeface="Lucida Sans Unicode"/>
            </a:endParaRPr>
          </a:p>
          <a:p>
            <a:pPr marL="365040" indent="-255240">
              <a:lnSpc>
                <a:spcPct val="80000"/>
              </a:lnSpc>
              <a:spcBef>
                <a:spcPts val="400"/>
              </a:spcBef>
              <a:buClr>
                <a:srgbClr val="2DA2BF"/>
              </a:buClr>
              <a:buSzPct val="68000"/>
              <a:buFont typeface="Wingdings 3" charset="2"/>
              <a:buChar char=""/>
            </a:pPr>
            <a:r>
              <a:rPr lang="en-US" sz="2500" b="0" strike="noStrike" spc="-1">
                <a:solidFill>
                  <a:srgbClr val="000000"/>
                </a:solidFill>
                <a:latin typeface="Cambria"/>
              </a:rPr>
              <a:t>Figure raises interesting issues about the </a:t>
            </a:r>
            <a:r>
              <a:rPr lang="en-US" sz="2500" b="0" i="1" strike="noStrike" spc="-1">
                <a:solidFill>
                  <a:srgbClr val="000000"/>
                </a:solidFill>
                <a:latin typeface="Cambria"/>
              </a:rPr>
              <a:t>order</a:t>
            </a:r>
            <a:r>
              <a:rPr lang="en-US" sz="2500" b="0" strike="noStrike" spc="-1">
                <a:solidFill>
                  <a:srgbClr val="000000"/>
                </a:solidFill>
                <a:latin typeface="Cambria"/>
              </a:rPr>
              <a:t> in which C++ compilers evaluate the operands of operators.</a:t>
            </a:r>
            <a:endParaRPr lang="en-US" sz="2500" b="0" strike="noStrike" spc="-1">
              <a:solidFill>
                <a:srgbClr val="000000"/>
              </a:solidFill>
              <a:latin typeface="Lucida Sans Unicode"/>
            </a:endParaRPr>
          </a:p>
          <a:p>
            <a:pPr marL="620640" lvl="1" indent="-228240">
              <a:lnSpc>
                <a:spcPct val="80000"/>
              </a:lnSpc>
              <a:spcBef>
                <a:spcPts val="326"/>
              </a:spcBef>
              <a:buClr>
                <a:srgbClr val="2DA2BF"/>
              </a:buClr>
              <a:buFont typeface="Verdana"/>
              <a:buChar char="◦"/>
            </a:pPr>
            <a:r>
              <a:rPr lang="en-US" sz="2100" b="0" i="1" strike="noStrike" spc="-1">
                <a:solidFill>
                  <a:srgbClr val="000000"/>
                </a:solidFill>
                <a:latin typeface="Cambria"/>
              </a:rPr>
              <a:t>Separate</a:t>
            </a:r>
            <a:r>
              <a:rPr lang="en-US" sz="2100" b="0" strike="noStrike" spc="-1">
                <a:solidFill>
                  <a:srgbClr val="000000"/>
                </a:solidFill>
                <a:latin typeface="Cambria"/>
              </a:rPr>
              <a:t> issue from the order in which operators are applied to their operands, namely, the order dictated by the rules of operator precedence and associativity.</a:t>
            </a:r>
            <a:endParaRPr lang="en-US" sz="2100" b="0" strike="noStrike" spc="-1">
              <a:solidFill>
                <a:srgbClr val="000000"/>
              </a:solidFill>
              <a:latin typeface="Lucida Sans Unicode"/>
            </a:endParaRPr>
          </a:p>
          <a:p>
            <a:pPr marL="365040" indent="-255240">
              <a:lnSpc>
                <a:spcPct val="80000"/>
              </a:lnSpc>
              <a:spcBef>
                <a:spcPts val="400"/>
              </a:spcBef>
              <a:buClr>
                <a:srgbClr val="2DA2BF"/>
              </a:buClr>
              <a:buSzPct val="68000"/>
              <a:buFont typeface="Wingdings 3" charset="2"/>
              <a:buChar char=""/>
            </a:pPr>
            <a:r>
              <a:rPr lang="en-US" sz="2500" b="0" strike="noStrike" spc="-1">
                <a:solidFill>
                  <a:srgbClr val="000000"/>
                </a:solidFill>
                <a:latin typeface="Cambria"/>
              </a:rPr>
              <a:t>Most programmers assume that operands are evaluated left to right.</a:t>
            </a:r>
            <a:endParaRPr lang="en-US" sz="2500" b="0" strike="noStrike" spc="-1">
              <a:solidFill>
                <a:srgbClr val="000000"/>
              </a:solidFill>
              <a:latin typeface="Lucida Sans Unicode"/>
            </a:endParaRPr>
          </a:p>
          <a:p>
            <a:pPr marL="365040" indent="-255240">
              <a:lnSpc>
                <a:spcPct val="80000"/>
              </a:lnSpc>
              <a:spcBef>
                <a:spcPts val="400"/>
              </a:spcBef>
              <a:buClr>
                <a:srgbClr val="2DA2BF"/>
              </a:buClr>
              <a:buSzPct val="68000"/>
              <a:buFont typeface="Wingdings 3" charset="2"/>
              <a:buChar char=""/>
            </a:pPr>
            <a:r>
              <a:rPr lang="en-US" sz="2500" b="0" strike="noStrike" spc="-1">
                <a:solidFill>
                  <a:srgbClr val="000000"/>
                </a:solidFill>
                <a:latin typeface="Cambria"/>
              </a:rPr>
              <a:t>C++ does not specify the order in which the operands of most operators (including </a:t>
            </a:r>
            <a:r>
              <a:rPr lang="en-US" sz="2500" b="0" strike="noStrike" spc="-1">
                <a:solidFill>
                  <a:srgbClr val="000000"/>
                </a:solidFill>
                <a:latin typeface="Consolas"/>
              </a:rPr>
              <a:t>+</a:t>
            </a:r>
            <a:r>
              <a:rPr lang="en-US" sz="2500" b="0" strike="noStrike" spc="-1">
                <a:solidFill>
                  <a:srgbClr val="000000"/>
                </a:solidFill>
                <a:latin typeface="Cambria"/>
              </a:rPr>
              <a:t>) are to be evaluated.</a:t>
            </a:r>
            <a:endParaRPr lang="en-US" sz="2500" b="0" strike="noStrike" spc="-1">
              <a:solidFill>
                <a:srgbClr val="000000"/>
              </a:solidFill>
              <a:latin typeface="Lucida Sans Unicode"/>
            </a:endParaRPr>
          </a:p>
          <a:p>
            <a:pPr marL="365040" indent="-255240">
              <a:lnSpc>
                <a:spcPct val="80000"/>
              </a:lnSpc>
              <a:spcBef>
                <a:spcPts val="400"/>
              </a:spcBef>
              <a:buClr>
                <a:srgbClr val="2DA2BF"/>
              </a:buClr>
              <a:buSzPct val="68000"/>
              <a:buFont typeface="Wingdings 3" charset="2"/>
              <a:buChar char=""/>
            </a:pPr>
            <a:r>
              <a:rPr lang="en-US" sz="2500" b="0" strike="noStrike" spc="-1">
                <a:solidFill>
                  <a:srgbClr val="000000"/>
                </a:solidFill>
                <a:latin typeface="Cambria"/>
              </a:rPr>
              <a:t>Therefore, you must make no assumption about the order in which these calls execute.</a:t>
            </a:r>
            <a:endParaRPr lang="en-US" sz="2500" b="0" strike="noStrike" spc="-1">
              <a:solidFill>
                <a:srgbClr val="000000"/>
              </a:solidFill>
              <a:latin typeface="Lucida Sans Unicode"/>
            </a:endParaRPr>
          </a:p>
        </p:txBody>
      </p:sp>
      <p:sp>
        <p:nvSpPr>
          <p:cNvPr id="577"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 name="Picture 1"/>
          <p:cNvPicPr/>
          <p:nvPr/>
        </p:nvPicPr>
        <p:blipFill>
          <a:blip r:embed="rId2"/>
          <a:stretch/>
        </p:blipFill>
        <p:spPr>
          <a:xfrm>
            <a:off x="0" y="985680"/>
            <a:ext cx="9143640" cy="4884840"/>
          </a:xfrm>
          <a:prstGeom prst="rect">
            <a:avLst/>
          </a:prstGeom>
          <a:ln>
            <a:noFill/>
          </a:ln>
        </p:spPr>
      </p:pic>
      <p:sp>
        <p:nvSpPr>
          <p:cNvPr id="189"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8" name="Picture 1"/>
          <p:cNvPicPr/>
          <p:nvPr/>
        </p:nvPicPr>
        <p:blipFill>
          <a:blip r:embed="rId2"/>
          <a:stretch/>
        </p:blipFill>
        <p:spPr>
          <a:xfrm>
            <a:off x="0" y="695520"/>
            <a:ext cx="9158760" cy="5476320"/>
          </a:xfrm>
          <a:prstGeom prst="rect">
            <a:avLst/>
          </a:prstGeom>
          <a:ln>
            <a:noFill/>
          </a:ln>
        </p:spPr>
      </p:pic>
      <p:sp>
        <p:nvSpPr>
          <p:cNvPr id="579"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0" name="Picture 1"/>
          <p:cNvPicPr/>
          <p:nvPr/>
        </p:nvPicPr>
        <p:blipFill>
          <a:blip r:embed="rId2"/>
          <a:stretch/>
        </p:blipFill>
        <p:spPr>
          <a:xfrm>
            <a:off x="0" y="1980000"/>
            <a:ext cx="9143640" cy="2896560"/>
          </a:xfrm>
          <a:prstGeom prst="rect">
            <a:avLst/>
          </a:prstGeom>
          <a:ln>
            <a:noFill/>
          </a:ln>
        </p:spPr>
      </p:pic>
      <p:sp>
        <p:nvSpPr>
          <p:cNvPr id="581"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2" name="Picture 1"/>
          <p:cNvPicPr/>
          <p:nvPr/>
        </p:nvPicPr>
        <p:blipFill>
          <a:blip r:embed="rId2"/>
          <a:stretch/>
        </p:blipFill>
        <p:spPr>
          <a:xfrm>
            <a:off x="0" y="2188440"/>
            <a:ext cx="9143640" cy="2479680"/>
          </a:xfrm>
          <a:prstGeom prst="rect">
            <a:avLst/>
          </a:prstGeom>
          <a:ln>
            <a:noFill/>
          </a:ln>
        </p:spPr>
      </p:pic>
      <p:sp>
        <p:nvSpPr>
          <p:cNvPr id="583"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4" name="Picture 1"/>
          <p:cNvPicPr/>
          <p:nvPr/>
        </p:nvPicPr>
        <p:blipFill>
          <a:blip r:embed="rId2"/>
          <a:stretch/>
        </p:blipFill>
        <p:spPr>
          <a:xfrm>
            <a:off x="0" y="2027520"/>
            <a:ext cx="9143640" cy="2801160"/>
          </a:xfrm>
          <a:prstGeom prst="rect">
            <a:avLst/>
          </a:prstGeom>
          <a:ln>
            <a:noFill/>
          </a:ln>
        </p:spPr>
      </p:pic>
      <p:sp>
        <p:nvSpPr>
          <p:cNvPr id="585"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6" name="Picture 1"/>
          <p:cNvPicPr/>
          <p:nvPr/>
        </p:nvPicPr>
        <p:blipFill>
          <a:blip r:embed="rId2"/>
          <a:stretch/>
        </p:blipFill>
        <p:spPr>
          <a:xfrm>
            <a:off x="0" y="1975320"/>
            <a:ext cx="9143640" cy="2907000"/>
          </a:xfrm>
          <a:prstGeom prst="rect">
            <a:avLst/>
          </a:prstGeom>
          <a:ln>
            <a:noFill/>
          </a:ln>
        </p:spPr>
      </p:pic>
      <p:sp>
        <p:nvSpPr>
          <p:cNvPr id="587"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8" name="Picture 1"/>
          <p:cNvPicPr/>
          <p:nvPr/>
        </p:nvPicPr>
        <p:blipFill>
          <a:blip r:embed="rId2"/>
          <a:stretch/>
        </p:blipFill>
        <p:spPr>
          <a:xfrm>
            <a:off x="0" y="2371680"/>
            <a:ext cx="9143640" cy="2114280"/>
          </a:xfrm>
          <a:prstGeom prst="rect">
            <a:avLst/>
          </a:prstGeom>
          <a:ln>
            <a:noFill/>
          </a:ln>
        </p:spPr>
      </p:pic>
      <p:sp>
        <p:nvSpPr>
          <p:cNvPr id="589"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 name="TextShape 1"/>
          <p:cNvSpPr txBox="1"/>
          <p:nvPr/>
        </p:nvSpPr>
        <p:spPr>
          <a:xfrm>
            <a:off x="457200" y="274680"/>
            <a:ext cx="8229240" cy="1142640"/>
          </a:xfrm>
          <a:prstGeom prst="rect">
            <a:avLst/>
          </a:prstGeom>
          <a:noFill/>
          <a:ln>
            <a:noFill/>
          </a:ln>
        </p:spPr>
        <p:txBody>
          <a:bodyPr lIns="90000" tIns="45000" rIns="90000" bIns="45000" anchor="ctr"/>
          <a:lstStyle/>
          <a:p>
            <a:pPr>
              <a:lnSpc>
                <a:spcPct val="100000"/>
              </a:lnSpc>
            </a:pPr>
            <a:r>
              <a:rPr lang="en-US" sz="3600" b="1" strike="noStrike" spc="-1">
                <a:solidFill>
                  <a:srgbClr val="24B5A1"/>
                </a:solidFill>
                <a:latin typeface="Arial"/>
              </a:rPr>
              <a:t>6.20  </a:t>
            </a:r>
            <a:r>
              <a:rPr lang="en-US" sz="3600" b="1" strike="noStrike" spc="-1">
                <a:solidFill>
                  <a:srgbClr val="3380E6"/>
                </a:solidFill>
                <a:latin typeface="Arial"/>
              </a:rPr>
              <a:t>Recursion vs. Iteration</a:t>
            </a:r>
            <a:endParaRPr lang="en-US" sz="3600" b="0" strike="noStrike" spc="-1">
              <a:solidFill>
                <a:srgbClr val="000000"/>
              </a:solidFill>
              <a:latin typeface="Arial"/>
            </a:endParaRPr>
          </a:p>
        </p:txBody>
      </p:sp>
      <p:sp>
        <p:nvSpPr>
          <p:cNvPr id="591" name="TextShape 2"/>
          <p:cNvSpPr txBox="1"/>
          <p:nvPr/>
        </p:nvSpPr>
        <p:spPr>
          <a:xfrm>
            <a:off x="457200" y="1481040"/>
            <a:ext cx="8229240" cy="4525560"/>
          </a:xfrm>
          <a:prstGeom prst="rect">
            <a:avLst/>
          </a:prstGeom>
          <a:noFill/>
          <a:ln>
            <a:noFill/>
          </a:ln>
        </p:spPr>
        <p:txBody>
          <a:bodyPr/>
          <a:lstStyle/>
          <a:p>
            <a:pPr marL="365040" indent="-255240">
              <a:lnSpc>
                <a:spcPct val="100000"/>
              </a:lnSpc>
              <a:spcBef>
                <a:spcPts val="400"/>
              </a:spcBef>
              <a:buClr>
                <a:srgbClr val="2DA2BF"/>
              </a:buClr>
              <a:buSzPct val="68000"/>
              <a:buFont typeface="Wingdings 3" charset="2"/>
              <a:buChar char=""/>
            </a:pPr>
            <a:r>
              <a:rPr lang="en-US" sz="2400" b="0" strike="noStrike" spc="-1">
                <a:solidFill>
                  <a:srgbClr val="000000"/>
                </a:solidFill>
                <a:latin typeface="Cambria"/>
              </a:rPr>
              <a:t>Both iteration and recursion are </a:t>
            </a:r>
            <a:r>
              <a:rPr lang="en-US" sz="2400" b="0" i="1" strike="noStrike" spc="-1">
                <a:solidFill>
                  <a:srgbClr val="000000"/>
                </a:solidFill>
                <a:latin typeface="Cambria"/>
              </a:rPr>
              <a:t>based on a control statement</a:t>
            </a:r>
            <a:r>
              <a:rPr lang="en-US" sz="2400" b="0" strike="noStrike" spc="-1">
                <a:solidFill>
                  <a:srgbClr val="000000"/>
                </a:solidFill>
                <a:latin typeface="Cambria"/>
              </a:rPr>
              <a:t>: </a:t>
            </a:r>
            <a:endParaRPr lang="en-US" sz="2400" b="0" strike="noStrike" spc="-1">
              <a:solidFill>
                <a:srgbClr val="000000"/>
              </a:solidFill>
              <a:latin typeface="Lucida Sans Unicode"/>
            </a:endParaRPr>
          </a:p>
          <a:p>
            <a:pPr marL="620640" lvl="1" indent="-228240">
              <a:lnSpc>
                <a:spcPct val="100000"/>
              </a:lnSpc>
              <a:spcBef>
                <a:spcPts val="326"/>
              </a:spcBef>
              <a:buClr>
                <a:srgbClr val="2DA2BF"/>
              </a:buClr>
              <a:buFont typeface="Verdana"/>
              <a:buChar char="◦"/>
            </a:pPr>
            <a:r>
              <a:rPr lang="en-US" sz="2000" b="0" strike="noStrike" spc="-1">
                <a:solidFill>
                  <a:srgbClr val="000000"/>
                </a:solidFill>
                <a:latin typeface="Cambria"/>
              </a:rPr>
              <a:t>Iteration uses an </a:t>
            </a:r>
            <a:r>
              <a:rPr lang="en-US" sz="2000" b="0" i="1" strike="noStrike" spc="-1">
                <a:solidFill>
                  <a:srgbClr val="000000"/>
                </a:solidFill>
                <a:latin typeface="Cambria"/>
              </a:rPr>
              <a:t>iteration statement</a:t>
            </a:r>
            <a:endParaRPr lang="en-US" sz="2000" b="0" strike="noStrike" spc="-1">
              <a:solidFill>
                <a:srgbClr val="000000"/>
              </a:solidFill>
              <a:latin typeface="Lucida Sans Unicode"/>
            </a:endParaRPr>
          </a:p>
          <a:p>
            <a:pPr marL="620640" lvl="1" indent="-228240">
              <a:lnSpc>
                <a:spcPct val="100000"/>
              </a:lnSpc>
              <a:spcBef>
                <a:spcPts val="326"/>
              </a:spcBef>
              <a:buClr>
                <a:srgbClr val="2DA2BF"/>
              </a:buClr>
              <a:buFont typeface="Verdana"/>
              <a:buChar char="◦"/>
            </a:pPr>
            <a:r>
              <a:rPr lang="en-US" sz="2000" b="0" strike="noStrike" spc="-1">
                <a:solidFill>
                  <a:srgbClr val="000000"/>
                </a:solidFill>
                <a:latin typeface="Cambria"/>
              </a:rPr>
              <a:t>Recursion uses a </a:t>
            </a:r>
            <a:r>
              <a:rPr lang="en-US" sz="2000" b="0" i="1" strike="noStrike" spc="-1">
                <a:solidFill>
                  <a:srgbClr val="000000"/>
                </a:solidFill>
                <a:latin typeface="Cambria"/>
              </a:rPr>
              <a:t>selection statement</a:t>
            </a:r>
            <a:r>
              <a:rPr lang="en-US" sz="2000" b="0" strike="noStrike" spc="-1">
                <a:solidFill>
                  <a:srgbClr val="000000"/>
                </a:solidFill>
                <a:latin typeface="Cambria"/>
              </a:rPr>
              <a:t>.</a:t>
            </a:r>
            <a:endParaRPr lang="en-US" sz="20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400" b="0" strike="noStrike" spc="-1">
                <a:solidFill>
                  <a:srgbClr val="000000"/>
                </a:solidFill>
                <a:latin typeface="Cambria"/>
              </a:rPr>
              <a:t>Both iteration and recursion involve </a:t>
            </a:r>
            <a:r>
              <a:rPr lang="en-US" sz="2400" b="0" i="1" strike="noStrike" spc="-1">
                <a:solidFill>
                  <a:srgbClr val="000000"/>
                </a:solidFill>
                <a:latin typeface="Cambria"/>
              </a:rPr>
              <a:t>iteration</a:t>
            </a:r>
            <a:r>
              <a:rPr lang="en-US" sz="2400" b="0" strike="noStrike" spc="-1">
                <a:solidFill>
                  <a:srgbClr val="000000"/>
                </a:solidFill>
                <a:latin typeface="Cambria"/>
              </a:rPr>
              <a:t>: </a:t>
            </a:r>
            <a:endParaRPr lang="en-US" sz="2400" b="0" strike="noStrike" spc="-1">
              <a:solidFill>
                <a:srgbClr val="000000"/>
              </a:solidFill>
              <a:latin typeface="Lucida Sans Unicode"/>
            </a:endParaRPr>
          </a:p>
          <a:p>
            <a:pPr marL="620640" lvl="1" indent="-228240">
              <a:lnSpc>
                <a:spcPct val="100000"/>
              </a:lnSpc>
              <a:spcBef>
                <a:spcPts val="326"/>
              </a:spcBef>
              <a:buClr>
                <a:srgbClr val="2DA2BF"/>
              </a:buClr>
              <a:buFont typeface="Verdana"/>
              <a:buChar char="◦"/>
            </a:pPr>
            <a:r>
              <a:rPr lang="en-US" sz="2000" b="0" strike="noStrike" spc="-1">
                <a:solidFill>
                  <a:srgbClr val="000000"/>
                </a:solidFill>
                <a:latin typeface="Cambria"/>
              </a:rPr>
              <a:t>Iteration explicitly uses an </a:t>
            </a:r>
            <a:r>
              <a:rPr lang="en-US" sz="2000" b="0" i="1" strike="noStrike" spc="-1">
                <a:solidFill>
                  <a:srgbClr val="000000"/>
                </a:solidFill>
                <a:latin typeface="Cambria"/>
              </a:rPr>
              <a:t>iteration statement</a:t>
            </a:r>
            <a:endParaRPr lang="en-US" sz="2000" b="0" strike="noStrike" spc="-1">
              <a:solidFill>
                <a:srgbClr val="000000"/>
              </a:solidFill>
              <a:latin typeface="Lucida Sans Unicode"/>
            </a:endParaRPr>
          </a:p>
          <a:p>
            <a:pPr marL="620640" lvl="1" indent="-228240">
              <a:lnSpc>
                <a:spcPct val="100000"/>
              </a:lnSpc>
              <a:spcBef>
                <a:spcPts val="326"/>
              </a:spcBef>
              <a:buClr>
                <a:srgbClr val="2DA2BF"/>
              </a:buClr>
              <a:buFont typeface="Verdana"/>
              <a:buChar char="◦"/>
            </a:pPr>
            <a:r>
              <a:rPr lang="en-US" sz="2000" b="0" strike="noStrike" spc="-1">
                <a:solidFill>
                  <a:srgbClr val="000000"/>
                </a:solidFill>
                <a:latin typeface="Cambria"/>
              </a:rPr>
              <a:t>Recursion achieves repetition through </a:t>
            </a:r>
            <a:r>
              <a:rPr lang="en-US" sz="2000" b="0" i="1" strike="noStrike" spc="-1">
                <a:solidFill>
                  <a:srgbClr val="000000"/>
                </a:solidFill>
                <a:latin typeface="Cambria"/>
              </a:rPr>
              <a:t>repeated function calls</a:t>
            </a:r>
            <a:r>
              <a:rPr lang="en-US" sz="2000" b="0" strike="noStrike" spc="-1">
                <a:solidFill>
                  <a:srgbClr val="000000"/>
                </a:solidFill>
                <a:latin typeface="Cambria"/>
              </a:rPr>
              <a:t>.</a:t>
            </a:r>
            <a:endParaRPr lang="en-US" sz="20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400" b="0" strike="noStrike" spc="-1">
                <a:solidFill>
                  <a:srgbClr val="000000"/>
                </a:solidFill>
                <a:latin typeface="Cambria"/>
              </a:rPr>
              <a:t>Iteration and recursion each involve a </a:t>
            </a:r>
            <a:r>
              <a:rPr lang="en-US" sz="2400" b="0" i="1" strike="noStrike" spc="-1">
                <a:solidFill>
                  <a:srgbClr val="000000"/>
                </a:solidFill>
                <a:latin typeface="Cambria"/>
              </a:rPr>
              <a:t>termination test</a:t>
            </a:r>
            <a:r>
              <a:rPr lang="en-US" sz="2400" b="0" strike="noStrike" spc="-1">
                <a:solidFill>
                  <a:srgbClr val="000000"/>
                </a:solidFill>
                <a:latin typeface="Cambria"/>
              </a:rPr>
              <a:t>: </a:t>
            </a:r>
            <a:endParaRPr lang="en-US" sz="2400" b="0" strike="noStrike" spc="-1">
              <a:solidFill>
                <a:srgbClr val="000000"/>
              </a:solidFill>
              <a:latin typeface="Lucida Sans Unicode"/>
            </a:endParaRPr>
          </a:p>
          <a:p>
            <a:pPr marL="620640" lvl="1" indent="-228240">
              <a:lnSpc>
                <a:spcPct val="100000"/>
              </a:lnSpc>
              <a:spcBef>
                <a:spcPts val="326"/>
              </a:spcBef>
              <a:buClr>
                <a:srgbClr val="2DA2BF"/>
              </a:buClr>
              <a:buFont typeface="Verdana"/>
              <a:buChar char="◦"/>
            </a:pPr>
            <a:r>
              <a:rPr lang="en-US" sz="2000" b="0" strike="noStrike" spc="-1">
                <a:solidFill>
                  <a:srgbClr val="000000"/>
                </a:solidFill>
                <a:latin typeface="Cambria"/>
              </a:rPr>
              <a:t>Iteration terminates when the </a:t>
            </a:r>
            <a:r>
              <a:rPr lang="en-US" sz="2000" b="0" i="1" strike="noStrike" spc="-1">
                <a:solidFill>
                  <a:srgbClr val="000000"/>
                </a:solidFill>
                <a:latin typeface="Cambria"/>
              </a:rPr>
              <a:t>loop-continuation condition</a:t>
            </a:r>
            <a:r>
              <a:rPr lang="en-US" sz="2000" b="0" strike="noStrike" spc="-1">
                <a:solidFill>
                  <a:srgbClr val="000000"/>
                </a:solidFill>
                <a:latin typeface="Cambria"/>
              </a:rPr>
              <a:t> fails</a:t>
            </a:r>
            <a:endParaRPr lang="en-US" sz="2000" b="0" strike="noStrike" spc="-1">
              <a:solidFill>
                <a:srgbClr val="000000"/>
              </a:solidFill>
              <a:latin typeface="Lucida Sans Unicode"/>
            </a:endParaRPr>
          </a:p>
          <a:p>
            <a:pPr marL="620640" lvl="1" indent="-228240">
              <a:lnSpc>
                <a:spcPct val="100000"/>
              </a:lnSpc>
              <a:spcBef>
                <a:spcPts val="326"/>
              </a:spcBef>
              <a:buClr>
                <a:srgbClr val="2DA2BF"/>
              </a:buClr>
              <a:buFont typeface="Verdana"/>
              <a:buChar char="◦"/>
            </a:pPr>
            <a:r>
              <a:rPr lang="en-US" sz="2000" b="0" strike="noStrike" spc="-1">
                <a:solidFill>
                  <a:srgbClr val="000000"/>
                </a:solidFill>
                <a:latin typeface="Cambria"/>
              </a:rPr>
              <a:t>Recursion terminates when a </a:t>
            </a:r>
            <a:r>
              <a:rPr lang="en-US" sz="2000" b="0" i="1" strike="noStrike" spc="-1">
                <a:solidFill>
                  <a:srgbClr val="000000"/>
                </a:solidFill>
                <a:latin typeface="Cambria"/>
              </a:rPr>
              <a:t>base case is recognized</a:t>
            </a:r>
            <a:r>
              <a:rPr lang="en-US" sz="2000" b="0" strike="noStrike" spc="-1">
                <a:solidFill>
                  <a:srgbClr val="000000"/>
                </a:solidFill>
                <a:latin typeface="Cambria"/>
              </a:rPr>
              <a:t>.</a:t>
            </a:r>
            <a:endParaRPr lang="en-US" sz="2000" b="0" strike="noStrike" spc="-1">
              <a:solidFill>
                <a:srgbClr val="000000"/>
              </a:solidFill>
              <a:latin typeface="Lucida Sans Unicode"/>
            </a:endParaRPr>
          </a:p>
        </p:txBody>
      </p:sp>
      <p:sp>
        <p:nvSpPr>
          <p:cNvPr id="592"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 name="TextShape 1"/>
          <p:cNvSpPr txBox="1"/>
          <p:nvPr/>
        </p:nvSpPr>
        <p:spPr>
          <a:xfrm>
            <a:off x="457200" y="274680"/>
            <a:ext cx="8229240" cy="1142640"/>
          </a:xfrm>
          <a:prstGeom prst="rect">
            <a:avLst/>
          </a:prstGeom>
          <a:noFill/>
          <a:ln>
            <a:noFill/>
          </a:ln>
        </p:spPr>
        <p:txBody>
          <a:bodyPr lIns="90000" tIns="45000" rIns="90000" bIns="45000" anchor="ctr"/>
          <a:lstStyle/>
          <a:p>
            <a:pPr>
              <a:lnSpc>
                <a:spcPct val="100000"/>
              </a:lnSpc>
            </a:pPr>
            <a:r>
              <a:rPr lang="en-US" sz="3600" b="1" strike="noStrike" spc="-1">
                <a:solidFill>
                  <a:srgbClr val="24B5A1"/>
                </a:solidFill>
                <a:latin typeface="Arial"/>
              </a:rPr>
              <a:t>6.22  </a:t>
            </a:r>
            <a:r>
              <a:rPr lang="en-US" sz="3600" b="1" strike="noStrike" spc="-1">
                <a:solidFill>
                  <a:srgbClr val="3380E6"/>
                </a:solidFill>
                <a:latin typeface="Arial"/>
              </a:rPr>
              <a:t>Recursion vs. Iteration (cont.)</a:t>
            </a:r>
            <a:endParaRPr lang="en-US" sz="3600" b="0" strike="noStrike" spc="-1">
              <a:solidFill>
                <a:srgbClr val="000000"/>
              </a:solidFill>
              <a:latin typeface="Arial"/>
            </a:endParaRPr>
          </a:p>
        </p:txBody>
      </p:sp>
      <p:sp>
        <p:nvSpPr>
          <p:cNvPr id="594" name="TextShape 2"/>
          <p:cNvSpPr txBox="1"/>
          <p:nvPr/>
        </p:nvSpPr>
        <p:spPr>
          <a:xfrm>
            <a:off x="457200" y="1143000"/>
            <a:ext cx="8229240" cy="4525560"/>
          </a:xfrm>
          <a:prstGeom prst="rect">
            <a:avLst/>
          </a:prstGeom>
          <a:noFill/>
          <a:ln>
            <a:noFill/>
          </a:ln>
        </p:spPr>
        <p:txBody>
          <a:bodyPr/>
          <a:lstStyle/>
          <a:p>
            <a:pPr marL="365040" indent="-255240">
              <a:lnSpc>
                <a:spcPct val="100000"/>
              </a:lnSpc>
              <a:spcBef>
                <a:spcPts val="400"/>
              </a:spcBef>
              <a:buClr>
                <a:srgbClr val="2DA2BF"/>
              </a:buClr>
              <a:buSzPct val="68000"/>
              <a:buFont typeface="Wingdings 3" charset="2"/>
              <a:buChar char=""/>
            </a:pPr>
            <a:r>
              <a:rPr lang="en-US" sz="2000" b="0" strike="noStrike" spc="-1">
                <a:solidFill>
                  <a:srgbClr val="000000"/>
                </a:solidFill>
                <a:latin typeface="Cambria"/>
              </a:rPr>
              <a:t>Counter-controlled iteration and recursion both gradually approach termination: </a:t>
            </a:r>
            <a:endParaRPr lang="en-US" sz="2000" b="0" strike="noStrike" spc="-1">
              <a:solidFill>
                <a:srgbClr val="000000"/>
              </a:solidFill>
              <a:latin typeface="Lucida Sans Unicode"/>
            </a:endParaRPr>
          </a:p>
          <a:p>
            <a:pPr marL="620640" lvl="1" indent="-228240">
              <a:lnSpc>
                <a:spcPct val="100000"/>
              </a:lnSpc>
              <a:spcBef>
                <a:spcPts val="326"/>
              </a:spcBef>
              <a:buClr>
                <a:srgbClr val="2DA2BF"/>
              </a:buClr>
              <a:buFont typeface="Verdana"/>
              <a:buChar char="◦"/>
            </a:pPr>
            <a:r>
              <a:rPr lang="en-US" sz="1800" b="0" strike="noStrike" spc="-1">
                <a:solidFill>
                  <a:srgbClr val="000000"/>
                </a:solidFill>
                <a:latin typeface="Cambria"/>
              </a:rPr>
              <a:t>Iteration modifies a counter until the counter assumes a value that makes the loop-continuation condition fail</a:t>
            </a:r>
            <a:endParaRPr lang="en-US" sz="1800" b="0" strike="noStrike" spc="-1">
              <a:solidFill>
                <a:srgbClr val="000000"/>
              </a:solidFill>
              <a:latin typeface="Lucida Sans Unicode"/>
            </a:endParaRPr>
          </a:p>
          <a:p>
            <a:pPr marL="620640" lvl="1" indent="-228240">
              <a:lnSpc>
                <a:spcPct val="100000"/>
              </a:lnSpc>
              <a:spcBef>
                <a:spcPts val="326"/>
              </a:spcBef>
              <a:buClr>
                <a:srgbClr val="2DA2BF"/>
              </a:buClr>
              <a:buFont typeface="Verdana"/>
              <a:buChar char="◦"/>
            </a:pPr>
            <a:r>
              <a:rPr lang="en-US" sz="1800" b="0" strike="noStrike" spc="-1">
                <a:solidFill>
                  <a:srgbClr val="000000"/>
                </a:solidFill>
                <a:latin typeface="Cambria"/>
              </a:rPr>
              <a:t>Recursion produces </a:t>
            </a:r>
            <a:r>
              <a:rPr lang="en-US" sz="1800" b="0" i="1" strike="noStrike" spc="-1">
                <a:solidFill>
                  <a:srgbClr val="000000"/>
                </a:solidFill>
                <a:latin typeface="Cambria"/>
              </a:rPr>
              <a:t>simpler versions of the original problem</a:t>
            </a:r>
            <a:r>
              <a:rPr lang="en-US" sz="1800" b="0" strike="noStrike" spc="-1">
                <a:solidFill>
                  <a:srgbClr val="000000"/>
                </a:solidFill>
                <a:latin typeface="Cambria"/>
              </a:rPr>
              <a:t> until the base case is reached.</a:t>
            </a:r>
            <a:endParaRPr lang="en-US" sz="18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000" b="0" strike="noStrike" spc="-1">
                <a:solidFill>
                  <a:srgbClr val="000000"/>
                </a:solidFill>
                <a:latin typeface="Cambria"/>
              </a:rPr>
              <a:t>Both iteration and recursion </a:t>
            </a:r>
            <a:r>
              <a:rPr lang="en-US" sz="2000" b="0" i="1" strike="noStrike" spc="-1">
                <a:solidFill>
                  <a:srgbClr val="000000"/>
                </a:solidFill>
                <a:latin typeface="Cambria"/>
              </a:rPr>
              <a:t>can occur infinitely</a:t>
            </a:r>
            <a:r>
              <a:rPr lang="en-US" sz="2000" b="0" strike="noStrike" spc="-1">
                <a:solidFill>
                  <a:srgbClr val="000000"/>
                </a:solidFill>
                <a:latin typeface="Cambria"/>
              </a:rPr>
              <a:t>: </a:t>
            </a:r>
            <a:endParaRPr lang="en-US" sz="2000" b="0" strike="noStrike" spc="-1">
              <a:solidFill>
                <a:srgbClr val="000000"/>
              </a:solidFill>
              <a:latin typeface="Lucida Sans Unicode"/>
            </a:endParaRPr>
          </a:p>
          <a:p>
            <a:pPr marL="620640" lvl="1" indent="-228240">
              <a:lnSpc>
                <a:spcPct val="100000"/>
              </a:lnSpc>
              <a:spcBef>
                <a:spcPts val="326"/>
              </a:spcBef>
              <a:buClr>
                <a:srgbClr val="2DA2BF"/>
              </a:buClr>
              <a:buFont typeface="Verdana"/>
              <a:buChar char="◦"/>
            </a:pPr>
            <a:r>
              <a:rPr lang="en-US" sz="1800" b="0" strike="noStrike" spc="-1">
                <a:solidFill>
                  <a:srgbClr val="000000"/>
                </a:solidFill>
                <a:latin typeface="Cambria"/>
              </a:rPr>
              <a:t>An </a:t>
            </a:r>
            <a:r>
              <a:rPr lang="en-US" sz="1800" b="0" i="1" strike="noStrike" spc="-1">
                <a:solidFill>
                  <a:srgbClr val="000000"/>
                </a:solidFill>
                <a:latin typeface="Cambria"/>
              </a:rPr>
              <a:t>infinite loop</a:t>
            </a:r>
            <a:r>
              <a:rPr lang="en-US" sz="1800" b="0" strike="noStrike" spc="-1">
                <a:solidFill>
                  <a:srgbClr val="000000"/>
                </a:solidFill>
                <a:latin typeface="Cambria"/>
              </a:rPr>
              <a:t> occurs with iteration if the loop-continuation test never becomes false</a:t>
            </a:r>
            <a:endParaRPr lang="en-US" sz="1800" b="0" strike="noStrike" spc="-1">
              <a:solidFill>
                <a:srgbClr val="000000"/>
              </a:solidFill>
              <a:latin typeface="Lucida Sans Unicode"/>
            </a:endParaRPr>
          </a:p>
          <a:p>
            <a:pPr marL="620640" lvl="1" indent="-228240">
              <a:lnSpc>
                <a:spcPct val="100000"/>
              </a:lnSpc>
              <a:spcBef>
                <a:spcPts val="326"/>
              </a:spcBef>
              <a:buClr>
                <a:srgbClr val="2DA2BF"/>
              </a:buClr>
              <a:buFont typeface="Verdana"/>
              <a:buChar char="◦"/>
            </a:pPr>
            <a:r>
              <a:rPr lang="en-US" sz="1800" b="0" i="1" strike="noStrike" spc="-1">
                <a:solidFill>
                  <a:srgbClr val="000000"/>
                </a:solidFill>
                <a:latin typeface="Cambria"/>
              </a:rPr>
              <a:t>Infinite recursion</a:t>
            </a:r>
            <a:r>
              <a:rPr lang="en-US" sz="1800" b="0" strike="noStrike" spc="-1">
                <a:solidFill>
                  <a:srgbClr val="000000"/>
                </a:solidFill>
                <a:latin typeface="Cambria"/>
              </a:rPr>
              <a:t> occurs if the recursion step does not reduce the problem during each recursive call in a manner that converges on the base case.</a:t>
            </a:r>
            <a:endParaRPr lang="en-US" sz="18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000" b="0" strike="noStrike" spc="-1">
                <a:solidFill>
                  <a:srgbClr val="000000"/>
                </a:solidFill>
                <a:latin typeface="Cambria"/>
              </a:rPr>
              <a:t>To illustrate the differences between iteration and recursion, Fig. 6.28 presents an iterative solution to the factorial problem. </a:t>
            </a:r>
            <a:endParaRPr lang="en-US" sz="2000" b="0" strike="noStrike" spc="-1">
              <a:solidFill>
                <a:srgbClr val="000000"/>
              </a:solidFill>
              <a:latin typeface="Lucida Sans Unicode"/>
            </a:endParaRPr>
          </a:p>
        </p:txBody>
      </p:sp>
      <p:sp>
        <p:nvSpPr>
          <p:cNvPr id="595"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6" name="Picture 1"/>
          <p:cNvPicPr/>
          <p:nvPr/>
        </p:nvPicPr>
        <p:blipFill>
          <a:blip r:embed="rId2"/>
          <a:stretch/>
        </p:blipFill>
        <p:spPr>
          <a:xfrm>
            <a:off x="0" y="985680"/>
            <a:ext cx="9143640" cy="4884840"/>
          </a:xfrm>
          <a:prstGeom prst="rect">
            <a:avLst/>
          </a:prstGeom>
          <a:ln>
            <a:noFill/>
          </a:ln>
        </p:spPr>
      </p:pic>
      <p:sp>
        <p:nvSpPr>
          <p:cNvPr id="597"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8" name="Picture 1"/>
          <p:cNvPicPr/>
          <p:nvPr/>
        </p:nvPicPr>
        <p:blipFill>
          <a:blip r:embed="rId2"/>
          <a:stretch/>
        </p:blipFill>
        <p:spPr>
          <a:xfrm>
            <a:off x="930960" y="857160"/>
            <a:ext cx="7280280" cy="5143320"/>
          </a:xfrm>
          <a:prstGeom prst="rect">
            <a:avLst/>
          </a:prstGeom>
          <a:ln>
            <a:noFill/>
          </a:ln>
        </p:spPr>
      </p:pic>
      <p:sp>
        <p:nvSpPr>
          <p:cNvPr id="599"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Picture 1"/>
          <p:cNvPicPr/>
          <p:nvPr/>
        </p:nvPicPr>
        <p:blipFill>
          <a:blip r:embed="rId2"/>
          <a:stretch/>
        </p:blipFill>
        <p:spPr>
          <a:xfrm>
            <a:off x="0" y="1396440"/>
            <a:ext cx="9143640" cy="4064400"/>
          </a:xfrm>
          <a:prstGeom prst="rect">
            <a:avLst/>
          </a:prstGeom>
          <a:ln>
            <a:noFill/>
          </a:ln>
        </p:spPr>
      </p:pic>
      <p:sp>
        <p:nvSpPr>
          <p:cNvPr id="191"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0" name="Picture 1"/>
          <p:cNvPicPr/>
          <p:nvPr/>
        </p:nvPicPr>
        <p:blipFill>
          <a:blip r:embed="rId2"/>
          <a:stretch/>
        </p:blipFill>
        <p:spPr>
          <a:xfrm>
            <a:off x="0" y="1355040"/>
            <a:ext cx="9143640" cy="4146480"/>
          </a:xfrm>
          <a:prstGeom prst="rect">
            <a:avLst/>
          </a:prstGeom>
          <a:ln>
            <a:noFill/>
          </a:ln>
        </p:spPr>
      </p:pic>
      <p:sp>
        <p:nvSpPr>
          <p:cNvPr id="601"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2" name="Picture 1"/>
          <p:cNvPicPr/>
          <p:nvPr/>
        </p:nvPicPr>
        <p:blipFill>
          <a:blip r:embed="rId2"/>
          <a:stretch/>
        </p:blipFill>
        <p:spPr>
          <a:xfrm>
            <a:off x="0" y="2393280"/>
            <a:ext cx="9143640" cy="2071440"/>
          </a:xfrm>
          <a:prstGeom prst="rect">
            <a:avLst/>
          </a:prstGeom>
          <a:ln>
            <a:noFill/>
          </a:ln>
        </p:spPr>
      </p:pic>
      <p:sp>
        <p:nvSpPr>
          <p:cNvPr id="603"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 name="Picture 1"/>
          <p:cNvPicPr/>
          <p:nvPr/>
        </p:nvPicPr>
        <p:blipFill>
          <a:blip r:embed="rId2"/>
          <a:stretch/>
        </p:blipFill>
        <p:spPr>
          <a:xfrm>
            <a:off x="0" y="2174040"/>
            <a:ext cx="9143640" cy="2509560"/>
          </a:xfrm>
          <a:prstGeom prst="rect">
            <a:avLst/>
          </a:prstGeom>
          <a:ln>
            <a:noFill/>
          </a:ln>
        </p:spPr>
      </p:pic>
      <p:sp>
        <p:nvSpPr>
          <p:cNvPr id="605"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6" name="Picture 1"/>
          <p:cNvPicPr/>
          <p:nvPr/>
        </p:nvPicPr>
        <p:blipFill>
          <a:blip r:embed="rId2"/>
          <a:stretch/>
        </p:blipFill>
        <p:spPr>
          <a:xfrm>
            <a:off x="0" y="977400"/>
            <a:ext cx="9143640" cy="4902480"/>
          </a:xfrm>
          <a:prstGeom prst="rect">
            <a:avLst/>
          </a:prstGeom>
          <a:ln>
            <a:noFill/>
          </a:ln>
        </p:spPr>
      </p:pic>
      <p:sp>
        <p:nvSpPr>
          <p:cNvPr id="607"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8" name="Picture 1"/>
          <p:cNvPicPr/>
          <p:nvPr/>
        </p:nvPicPr>
        <p:blipFill>
          <a:blip r:embed="rId2"/>
          <a:stretch/>
        </p:blipFill>
        <p:spPr>
          <a:xfrm>
            <a:off x="0" y="641520"/>
            <a:ext cx="9195120" cy="5606280"/>
          </a:xfrm>
          <a:prstGeom prst="rect">
            <a:avLst/>
          </a:prstGeom>
          <a:ln>
            <a:noFill/>
          </a:ln>
        </p:spPr>
      </p:pic>
      <p:sp>
        <p:nvSpPr>
          <p:cNvPr id="609"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0" name="Picture 1"/>
          <p:cNvPicPr/>
          <p:nvPr/>
        </p:nvPicPr>
        <p:blipFill>
          <a:blip r:embed="rId3"/>
          <a:stretch/>
        </p:blipFill>
        <p:spPr>
          <a:xfrm>
            <a:off x="291960" y="0"/>
            <a:ext cx="8559360" cy="6857640"/>
          </a:xfrm>
          <a:prstGeom prst="rect">
            <a:avLst/>
          </a:prstGeom>
          <a:ln>
            <a:noFill/>
          </a:ln>
        </p:spPr>
      </p:pic>
      <p:sp>
        <p:nvSpPr>
          <p:cNvPr id="611"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9" name="Picture 1"/>
          <p:cNvPicPr/>
          <p:nvPr/>
        </p:nvPicPr>
        <p:blipFill>
          <a:blip r:embed="rId2"/>
          <a:stretch/>
        </p:blipFill>
        <p:spPr>
          <a:xfrm>
            <a:off x="615600" y="857160"/>
            <a:ext cx="7912440" cy="5143320"/>
          </a:xfrm>
          <a:prstGeom prst="rect">
            <a:avLst/>
          </a:prstGeom>
          <a:ln>
            <a:noFill/>
          </a:ln>
        </p:spPr>
      </p:pic>
      <p:sp>
        <p:nvSpPr>
          <p:cNvPr id="150"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2" name="TextShape 1"/>
          <p:cNvSpPr txBox="1"/>
          <p:nvPr/>
        </p:nvSpPr>
        <p:spPr>
          <a:xfrm>
            <a:off x="457200" y="274680"/>
            <a:ext cx="8229240" cy="1142640"/>
          </a:xfrm>
          <a:prstGeom prst="rect">
            <a:avLst/>
          </a:prstGeom>
          <a:noFill/>
          <a:ln>
            <a:noFill/>
          </a:ln>
        </p:spPr>
        <p:txBody>
          <a:bodyPr lIns="90000" tIns="45000" rIns="90000" bIns="45000" anchor="ctr">
            <a:normAutofit/>
          </a:bodyPr>
          <a:lstStyle/>
          <a:p>
            <a:pPr>
              <a:lnSpc>
                <a:spcPct val="100000"/>
              </a:lnSpc>
            </a:pPr>
            <a:r>
              <a:rPr lang="en-US" sz="3600" b="1" strike="noStrike" spc="-1">
                <a:solidFill>
                  <a:srgbClr val="24B5A1"/>
                </a:solidFill>
                <a:latin typeface="Arial"/>
              </a:rPr>
              <a:t>6.4  </a:t>
            </a:r>
            <a:r>
              <a:rPr lang="en-US" sz="3600" b="1" strike="noStrike" spc="-1">
                <a:solidFill>
                  <a:srgbClr val="3380E6"/>
                </a:solidFill>
                <a:latin typeface="Arial"/>
              </a:rPr>
              <a:t>Function Prototypes (cont.)</a:t>
            </a:r>
            <a:endParaRPr lang="en-US" sz="3600" b="0" strike="noStrike" spc="-1">
              <a:solidFill>
                <a:srgbClr val="000000"/>
              </a:solidFill>
              <a:latin typeface="Arial"/>
            </a:endParaRPr>
          </a:p>
        </p:txBody>
      </p:sp>
      <p:sp>
        <p:nvSpPr>
          <p:cNvPr id="193" name="TextShape 2"/>
          <p:cNvSpPr txBox="1"/>
          <p:nvPr/>
        </p:nvSpPr>
        <p:spPr>
          <a:xfrm>
            <a:off x="457200" y="1481040"/>
            <a:ext cx="8229240" cy="4525560"/>
          </a:xfrm>
          <a:prstGeom prst="rect">
            <a:avLst/>
          </a:prstGeom>
          <a:noFill/>
          <a:ln>
            <a:noFill/>
          </a:ln>
        </p:spPr>
        <p:txBody>
          <a:bodyPr/>
          <a:lstStyle/>
          <a:p>
            <a:pPr marL="365040" indent="-255240">
              <a:lnSpc>
                <a:spcPct val="80000"/>
              </a:lnSpc>
              <a:spcBef>
                <a:spcPts val="400"/>
              </a:spcBef>
              <a:buClr>
                <a:srgbClr val="2DA2BF"/>
              </a:buClr>
              <a:buSzPct val="68000"/>
              <a:buFont typeface="Wingdings 3" charset="2"/>
              <a:buChar char=""/>
            </a:pPr>
            <a:r>
              <a:rPr lang="en-US" sz="2500" b="0" strike="noStrike" spc="-1">
                <a:solidFill>
                  <a:srgbClr val="000000"/>
                </a:solidFill>
                <a:latin typeface="Cambria"/>
              </a:rPr>
              <a:t>In preceding chapters, we created classes with various member functions. </a:t>
            </a:r>
            <a:endParaRPr lang="en-US" sz="2500" b="0" strike="noStrike" spc="-1">
              <a:solidFill>
                <a:srgbClr val="000000"/>
              </a:solidFill>
              <a:latin typeface="Lucida Sans Unicode"/>
            </a:endParaRPr>
          </a:p>
          <a:p>
            <a:pPr marL="365040" indent="-255240">
              <a:lnSpc>
                <a:spcPct val="80000"/>
              </a:lnSpc>
              <a:spcBef>
                <a:spcPts val="400"/>
              </a:spcBef>
              <a:buClr>
                <a:srgbClr val="2DA2BF"/>
              </a:buClr>
              <a:buSzPct val="68000"/>
              <a:buFont typeface="Wingdings 3" charset="2"/>
              <a:buChar char=""/>
            </a:pPr>
            <a:r>
              <a:rPr lang="en-US" sz="2500" b="0" strike="noStrike" spc="-1">
                <a:solidFill>
                  <a:srgbClr val="000000"/>
                </a:solidFill>
                <a:latin typeface="Cambria"/>
              </a:rPr>
              <a:t>We defined each class in a header (.h) and included it before </a:t>
            </a:r>
            <a:r>
              <a:rPr lang="en-US" sz="2500" b="0" strike="noStrike" spc="-1">
                <a:solidFill>
                  <a:srgbClr val="000000"/>
                </a:solidFill>
                <a:latin typeface="Consolas"/>
              </a:rPr>
              <a:t>main</a:t>
            </a:r>
            <a:r>
              <a:rPr lang="en-US" sz="2500" b="0" strike="noStrike" spc="-1">
                <a:solidFill>
                  <a:srgbClr val="000000"/>
                </a:solidFill>
                <a:latin typeface="Cambria"/>
              </a:rPr>
              <a:t> in a program’s source-code file. </a:t>
            </a:r>
            <a:endParaRPr lang="en-US" sz="2500" b="0" strike="noStrike" spc="-1">
              <a:solidFill>
                <a:srgbClr val="000000"/>
              </a:solidFill>
              <a:latin typeface="Lucida Sans Unicode"/>
            </a:endParaRPr>
          </a:p>
          <a:p>
            <a:pPr marL="365040" indent="-255240">
              <a:lnSpc>
                <a:spcPct val="80000"/>
              </a:lnSpc>
              <a:spcBef>
                <a:spcPts val="400"/>
              </a:spcBef>
              <a:buClr>
                <a:srgbClr val="2DA2BF"/>
              </a:buClr>
              <a:buSzPct val="68000"/>
              <a:buFont typeface="Wingdings 3" charset="2"/>
              <a:buChar char=""/>
            </a:pPr>
            <a:r>
              <a:rPr lang="en-US" sz="2500" b="0" strike="noStrike" spc="-1">
                <a:solidFill>
                  <a:srgbClr val="000000"/>
                </a:solidFill>
                <a:latin typeface="Cambria"/>
              </a:rPr>
              <a:t>Doing this ensures that the class (and thus its member functions) is defined before </a:t>
            </a:r>
            <a:r>
              <a:rPr lang="en-US" sz="2500" b="0" strike="noStrike" spc="-1">
                <a:solidFill>
                  <a:srgbClr val="000000"/>
                </a:solidFill>
                <a:latin typeface="Consolas"/>
              </a:rPr>
              <a:t>main</a:t>
            </a:r>
            <a:r>
              <a:rPr lang="en-US" sz="2500" b="0" strike="noStrike" spc="-1">
                <a:solidFill>
                  <a:srgbClr val="000000"/>
                </a:solidFill>
                <a:latin typeface="Cambria"/>
              </a:rPr>
              <a:t> creates and manipulates objects of that class. </a:t>
            </a:r>
            <a:endParaRPr lang="en-US" sz="2500" b="0" strike="noStrike" spc="-1">
              <a:solidFill>
                <a:srgbClr val="000000"/>
              </a:solidFill>
              <a:latin typeface="Lucida Sans Unicode"/>
            </a:endParaRPr>
          </a:p>
          <a:p>
            <a:pPr marL="365040" indent="-255240">
              <a:lnSpc>
                <a:spcPct val="80000"/>
              </a:lnSpc>
              <a:spcBef>
                <a:spcPts val="400"/>
              </a:spcBef>
              <a:buClr>
                <a:srgbClr val="2DA2BF"/>
              </a:buClr>
              <a:buSzPct val="68000"/>
              <a:buFont typeface="Wingdings 3" charset="2"/>
              <a:buChar char=""/>
            </a:pPr>
            <a:r>
              <a:rPr lang="en-US" sz="2500" b="0" strike="noStrike" spc="-1">
                <a:solidFill>
                  <a:srgbClr val="000000"/>
                </a:solidFill>
                <a:latin typeface="Cambria"/>
              </a:rPr>
              <a:t>The compiler then can ensure that we call each class’s constructors and member functions correcly—for example, passing each the correct number and types of arguments.</a:t>
            </a:r>
            <a:endParaRPr lang="en-US" sz="2500" b="0" strike="noStrike" spc="-1">
              <a:solidFill>
                <a:srgbClr val="000000"/>
              </a:solidFill>
              <a:latin typeface="Lucida Sans Unicode"/>
            </a:endParaRPr>
          </a:p>
          <a:p>
            <a:pPr>
              <a:lnSpc>
                <a:spcPct val="80000"/>
              </a:lnSpc>
              <a:spcBef>
                <a:spcPts val="400"/>
              </a:spcBef>
            </a:pPr>
            <a:endParaRPr lang="en-US" sz="2500" b="0" strike="noStrike" spc="-1">
              <a:solidFill>
                <a:srgbClr val="000000"/>
              </a:solidFill>
              <a:latin typeface="Lucida Sans Unicode"/>
            </a:endParaRPr>
          </a:p>
        </p:txBody>
      </p:sp>
      <p:sp>
        <p:nvSpPr>
          <p:cNvPr id="194"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TextShape 1"/>
          <p:cNvSpPr txBox="1"/>
          <p:nvPr/>
        </p:nvSpPr>
        <p:spPr>
          <a:xfrm>
            <a:off x="457200" y="274680"/>
            <a:ext cx="8229240" cy="1142640"/>
          </a:xfrm>
          <a:prstGeom prst="rect">
            <a:avLst/>
          </a:prstGeom>
          <a:noFill/>
          <a:ln>
            <a:noFill/>
          </a:ln>
        </p:spPr>
        <p:txBody>
          <a:bodyPr lIns="90000" tIns="45000" rIns="90000" bIns="45000" anchor="ctr">
            <a:normAutofit/>
          </a:bodyPr>
          <a:lstStyle/>
          <a:p>
            <a:pPr>
              <a:lnSpc>
                <a:spcPct val="100000"/>
              </a:lnSpc>
            </a:pPr>
            <a:r>
              <a:rPr lang="en-US" sz="3600" b="1" strike="noStrike" spc="-1">
                <a:solidFill>
                  <a:srgbClr val="24B5A1"/>
                </a:solidFill>
                <a:latin typeface="Arial"/>
              </a:rPr>
              <a:t>6.4  </a:t>
            </a:r>
            <a:r>
              <a:rPr lang="en-US" sz="3600" b="1" strike="noStrike" spc="-1">
                <a:solidFill>
                  <a:srgbClr val="3380E6"/>
                </a:solidFill>
                <a:latin typeface="Arial"/>
              </a:rPr>
              <a:t>Function Prototypes (cont.)</a:t>
            </a:r>
            <a:endParaRPr lang="en-US" sz="3600" b="0" strike="noStrike" spc="-1">
              <a:solidFill>
                <a:srgbClr val="000000"/>
              </a:solidFill>
              <a:latin typeface="Arial"/>
            </a:endParaRPr>
          </a:p>
        </p:txBody>
      </p:sp>
      <p:sp>
        <p:nvSpPr>
          <p:cNvPr id="196" name="TextShape 2"/>
          <p:cNvSpPr txBox="1"/>
          <p:nvPr/>
        </p:nvSpPr>
        <p:spPr>
          <a:xfrm>
            <a:off x="457200" y="1481040"/>
            <a:ext cx="8229240" cy="4525560"/>
          </a:xfrm>
          <a:prstGeom prst="rect">
            <a:avLst/>
          </a:prstGeom>
          <a:noFill/>
          <a:ln>
            <a:noFill/>
          </a:ln>
        </p:spPr>
        <p:txBody>
          <a:bodyPr/>
          <a:lstStyle/>
          <a:p>
            <a:pPr marL="365040" indent="-255240">
              <a:lnSpc>
                <a:spcPct val="80000"/>
              </a:lnSpc>
              <a:spcBef>
                <a:spcPts val="400"/>
              </a:spcBef>
              <a:buClr>
                <a:srgbClr val="2DA2BF"/>
              </a:buClr>
              <a:buSzPct val="68000"/>
              <a:buFont typeface="Wingdings 3" charset="2"/>
              <a:buChar char=""/>
            </a:pPr>
            <a:endParaRPr lang="en-US" sz="2700" b="0" strike="noStrike" spc="-1">
              <a:solidFill>
                <a:srgbClr val="000000"/>
              </a:solidFill>
              <a:latin typeface="Lucida Sans Unicode"/>
            </a:endParaRPr>
          </a:p>
          <a:p>
            <a:pPr marL="365040" indent="-255240">
              <a:lnSpc>
                <a:spcPct val="80000"/>
              </a:lnSpc>
              <a:spcBef>
                <a:spcPts val="400"/>
              </a:spcBef>
              <a:buClr>
                <a:srgbClr val="2DA2BF"/>
              </a:buClr>
              <a:buSzPct val="68000"/>
              <a:buFont typeface="Wingdings 3" charset="2"/>
              <a:buChar char=""/>
            </a:pPr>
            <a:r>
              <a:rPr lang="en-US" sz="2500" b="0" strike="noStrike" spc="-1">
                <a:solidFill>
                  <a:srgbClr val="000000"/>
                </a:solidFill>
                <a:latin typeface="Cambria"/>
              </a:rPr>
              <a:t>A function prototype is a declaration of a function </a:t>
            </a:r>
            <a:endParaRPr lang="en-US" sz="2500" b="0" strike="noStrike" spc="-1">
              <a:solidFill>
                <a:srgbClr val="000000"/>
              </a:solidFill>
              <a:latin typeface="Lucida Sans Unicode"/>
            </a:endParaRPr>
          </a:p>
          <a:p>
            <a:pPr marL="620640" lvl="1" indent="-228240">
              <a:lnSpc>
                <a:spcPct val="80000"/>
              </a:lnSpc>
              <a:spcBef>
                <a:spcPts val="326"/>
              </a:spcBef>
              <a:buClr>
                <a:srgbClr val="2DA2BF"/>
              </a:buClr>
              <a:buFont typeface="Verdana"/>
              <a:buChar char="◦"/>
            </a:pPr>
            <a:r>
              <a:rPr lang="en-US" sz="2100" b="0" strike="noStrike" spc="-1">
                <a:solidFill>
                  <a:srgbClr val="000000"/>
                </a:solidFill>
                <a:latin typeface="Cambria"/>
              </a:rPr>
              <a:t>tells the compiler the function’s name, its return type and the types of its parameters. </a:t>
            </a:r>
            <a:r>
              <a:rPr lang="en-US" sz="2500" b="0" strike="noStrike" spc="-1">
                <a:solidFill>
                  <a:srgbClr val="000000"/>
                </a:solidFill>
                <a:latin typeface="Cambria"/>
              </a:rPr>
              <a:t>. </a:t>
            </a:r>
            <a:endParaRPr lang="en-US" sz="2500" b="0" strike="noStrike" spc="-1">
              <a:solidFill>
                <a:srgbClr val="000000"/>
              </a:solidFill>
              <a:latin typeface="Lucida Sans Unicode"/>
            </a:endParaRPr>
          </a:p>
          <a:p>
            <a:pPr marL="365040" indent="-255240">
              <a:lnSpc>
                <a:spcPct val="80000"/>
              </a:lnSpc>
              <a:spcBef>
                <a:spcPts val="400"/>
              </a:spcBef>
              <a:buClr>
                <a:srgbClr val="2DA2BF"/>
              </a:buClr>
              <a:buSzPct val="68000"/>
              <a:buFont typeface="Wingdings 3" charset="2"/>
              <a:buChar char=""/>
            </a:pPr>
            <a:r>
              <a:rPr lang="en-US" sz="2500" b="0" strike="noStrike" spc="-1">
                <a:solidFill>
                  <a:srgbClr val="000000"/>
                </a:solidFill>
                <a:latin typeface="Cambria"/>
              </a:rPr>
              <a:t>The function prototype is the same as the first line of the corresponding function definition (line 20), but ends with a required semicolon.</a:t>
            </a:r>
            <a:endParaRPr lang="en-US" sz="2500" b="0" strike="noStrike" spc="-1">
              <a:solidFill>
                <a:srgbClr val="000000"/>
              </a:solidFill>
              <a:latin typeface="Lucida Sans Unicode"/>
            </a:endParaRPr>
          </a:p>
        </p:txBody>
      </p:sp>
      <p:sp>
        <p:nvSpPr>
          <p:cNvPr id="197"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 name="Picture 1"/>
          <p:cNvPicPr/>
          <p:nvPr/>
        </p:nvPicPr>
        <p:blipFill>
          <a:blip r:embed="rId2"/>
          <a:stretch/>
        </p:blipFill>
        <p:spPr>
          <a:xfrm>
            <a:off x="0" y="1553760"/>
            <a:ext cx="9143640" cy="3749040"/>
          </a:xfrm>
          <a:prstGeom prst="rect">
            <a:avLst/>
          </a:prstGeom>
          <a:ln>
            <a:noFill/>
          </a:ln>
        </p:spPr>
      </p:pic>
      <p:sp>
        <p:nvSpPr>
          <p:cNvPr id="199"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0" name="TextShape 1"/>
          <p:cNvSpPr txBox="1"/>
          <p:nvPr/>
        </p:nvSpPr>
        <p:spPr>
          <a:xfrm>
            <a:off x="457200" y="274680"/>
            <a:ext cx="8229240" cy="1142640"/>
          </a:xfrm>
          <a:prstGeom prst="rect">
            <a:avLst/>
          </a:prstGeom>
          <a:noFill/>
          <a:ln>
            <a:noFill/>
          </a:ln>
        </p:spPr>
        <p:txBody>
          <a:bodyPr lIns="90000" tIns="45000" rIns="90000" bIns="45000" anchor="ctr">
            <a:normAutofit/>
          </a:bodyPr>
          <a:lstStyle/>
          <a:p>
            <a:pPr>
              <a:lnSpc>
                <a:spcPct val="100000"/>
              </a:lnSpc>
            </a:pPr>
            <a:r>
              <a:rPr lang="en-US" sz="3600" b="1" strike="noStrike" spc="-1">
                <a:solidFill>
                  <a:srgbClr val="24B5A1"/>
                </a:solidFill>
                <a:latin typeface="Arial"/>
              </a:rPr>
              <a:t>6.4  </a:t>
            </a:r>
            <a:r>
              <a:rPr lang="en-US" sz="3600" b="1" strike="noStrike" spc="-1">
                <a:solidFill>
                  <a:srgbClr val="3380E6"/>
                </a:solidFill>
                <a:latin typeface="Arial"/>
              </a:rPr>
              <a:t>Function Prototypes (cont.)</a:t>
            </a:r>
            <a:endParaRPr lang="en-US" sz="3600" b="0" strike="noStrike" spc="-1">
              <a:solidFill>
                <a:srgbClr val="000000"/>
              </a:solidFill>
              <a:latin typeface="Arial"/>
            </a:endParaRPr>
          </a:p>
        </p:txBody>
      </p:sp>
      <p:sp>
        <p:nvSpPr>
          <p:cNvPr id="201" name="TextShape 2"/>
          <p:cNvSpPr txBox="1"/>
          <p:nvPr/>
        </p:nvSpPr>
        <p:spPr>
          <a:xfrm>
            <a:off x="457200" y="1481040"/>
            <a:ext cx="8229240" cy="4525560"/>
          </a:xfrm>
          <a:prstGeom prst="rect">
            <a:avLst/>
          </a:prstGeom>
          <a:noFill/>
          <a:ln>
            <a:noFill/>
          </a:ln>
        </p:spPr>
        <p:txBody>
          <a:bodyPr/>
          <a:lstStyle/>
          <a:p>
            <a:pPr marL="365040" indent="-255240">
              <a:lnSpc>
                <a:spcPct val="80000"/>
              </a:lnSpc>
              <a:spcBef>
                <a:spcPts val="400"/>
              </a:spcBef>
              <a:buClr>
                <a:srgbClr val="2DA2BF"/>
              </a:buClr>
              <a:buSzPct val="68000"/>
              <a:buFont typeface="Wingdings 3" charset="2"/>
              <a:buChar char=""/>
            </a:pPr>
            <a:r>
              <a:rPr lang="en-US" sz="2800" b="0" strike="noStrike" spc="-1">
                <a:solidFill>
                  <a:srgbClr val="000000"/>
                </a:solidFill>
                <a:latin typeface="Cambria"/>
              </a:rPr>
              <a:t>When compiling the program, the compiler uses the prototype to</a:t>
            </a:r>
            <a:endParaRPr lang="en-US" sz="2800" b="0" strike="noStrike" spc="-1">
              <a:solidFill>
                <a:srgbClr val="000000"/>
              </a:solidFill>
              <a:latin typeface="Lucida Sans Unicode"/>
            </a:endParaRPr>
          </a:p>
          <a:p>
            <a:pPr marL="620640" lvl="1" indent="-228240">
              <a:lnSpc>
                <a:spcPct val="80000"/>
              </a:lnSpc>
              <a:spcBef>
                <a:spcPts val="326"/>
              </a:spcBef>
              <a:buClr>
                <a:srgbClr val="2DA2BF"/>
              </a:buClr>
              <a:buFont typeface="Verdana"/>
              <a:buChar char="◦"/>
            </a:pPr>
            <a:r>
              <a:rPr lang="en-US" sz="2400" b="0" strike="noStrike" spc="-1">
                <a:solidFill>
                  <a:srgbClr val="000000"/>
                </a:solidFill>
                <a:latin typeface="Cambria"/>
              </a:rPr>
              <a:t>Ensure that </a:t>
            </a:r>
            <a:r>
              <a:rPr lang="en-US" sz="2400" b="0" strike="noStrike" spc="-1">
                <a:solidFill>
                  <a:srgbClr val="000000"/>
                </a:solidFill>
                <a:latin typeface="Consolas"/>
              </a:rPr>
              <a:t>maximum</a:t>
            </a:r>
            <a:r>
              <a:rPr lang="en-US" sz="2400" b="0" strike="noStrike" spc="-1">
                <a:solidFill>
                  <a:srgbClr val="000000"/>
                </a:solidFill>
                <a:latin typeface="Cambria"/>
              </a:rPr>
              <a:t>’s first line matches its prototype. </a:t>
            </a:r>
            <a:endParaRPr lang="en-US" sz="2400" b="0" strike="noStrike" spc="-1">
              <a:solidFill>
                <a:srgbClr val="000000"/>
              </a:solidFill>
              <a:latin typeface="Lucida Sans Unicode"/>
            </a:endParaRPr>
          </a:p>
          <a:p>
            <a:pPr marL="620640" lvl="1" indent="-228240">
              <a:lnSpc>
                <a:spcPct val="80000"/>
              </a:lnSpc>
              <a:spcBef>
                <a:spcPts val="326"/>
              </a:spcBef>
              <a:buClr>
                <a:srgbClr val="2DA2BF"/>
              </a:buClr>
              <a:buFont typeface="Verdana"/>
              <a:buChar char="◦"/>
            </a:pPr>
            <a:r>
              <a:rPr lang="en-US" sz="2400" b="0" strike="noStrike" spc="-1">
                <a:solidFill>
                  <a:srgbClr val="000000"/>
                </a:solidFill>
                <a:latin typeface="Cambria"/>
              </a:rPr>
              <a:t>Check that the call to </a:t>
            </a:r>
            <a:r>
              <a:rPr lang="en-US" sz="2400" b="0" strike="noStrike" spc="-1">
                <a:solidFill>
                  <a:srgbClr val="000000"/>
                </a:solidFill>
                <a:latin typeface="Consolas"/>
              </a:rPr>
              <a:t>maximum</a:t>
            </a:r>
            <a:r>
              <a:rPr lang="en-US" sz="2400" b="0" strike="noStrike" spc="-1">
                <a:solidFill>
                  <a:srgbClr val="000000"/>
                </a:solidFill>
                <a:latin typeface="Cambria"/>
              </a:rPr>
              <a:t> contains the correct number and types of arguments, and that the types of the arguments are in the correct order.</a:t>
            </a:r>
            <a:endParaRPr lang="en-US" sz="2400" b="0" strike="noStrike" spc="-1">
              <a:solidFill>
                <a:srgbClr val="000000"/>
              </a:solidFill>
              <a:latin typeface="Lucida Sans Unicode"/>
            </a:endParaRPr>
          </a:p>
          <a:p>
            <a:pPr marL="620640" lvl="1" indent="-228240">
              <a:lnSpc>
                <a:spcPct val="80000"/>
              </a:lnSpc>
              <a:spcBef>
                <a:spcPts val="326"/>
              </a:spcBef>
              <a:buClr>
                <a:srgbClr val="2DA2BF"/>
              </a:buClr>
              <a:buFont typeface="Verdana"/>
              <a:buChar char="◦"/>
            </a:pPr>
            <a:r>
              <a:rPr lang="en-US" sz="2400" b="0" strike="noStrike" spc="-1">
                <a:solidFill>
                  <a:srgbClr val="000000"/>
                </a:solidFill>
                <a:latin typeface="Cambria"/>
              </a:rPr>
              <a:t>Ensure that the value returned by the function can be used correctly in the expression that called the function. </a:t>
            </a:r>
            <a:endParaRPr lang="en-US" sz="2400" b="0" strike="noStrike" spc="-1">
              <a:solidFill>
                <a:srgbClr val="000000"/>
              </a:solidFill>
              <a:latin typeface="Lucida Sans Unicode"/>
            </a:endParaRPr>
          </a:p>
          <a:p>
            <a:pPr marL="620640" lvl="1" indent="-228240">
              <a:lnSpc>
                <a:spcPct val="80000"/>
              </a:lnSpc>
              <a:spcBef>
                <a:spcPts val="326"/>
              </a:spcBef>
              <a:buClr>
                <a:srgbClr val="2DA2BF"/>
              </a:buClr>
              <a:buFont typeface="Verdana"/>
              <a:buChar char="◦"/>
            </a:pPr>
            <a:r>
              <a:rPr lang="en-US" sz="2400" b="0" strike="noStrike" spc="-1">
                <a:solidFill>
                  <a:srgbClr val="000000"/>
                </a:solidFill>
                <a:latin typeface="Cambria"/>
              </a:rPr>
              <a:t>Ensure that each argument is consistent with the type of the corresponding parameter. </a:t>
            </a:r>
            <a:endParaRPr lang="en-US" sz="2400" b="0" strike="noStrike" spc="-1">
              <a:solidFill>
                <a:srgbClr val="000000"/>
              </a:solidFill>
              <a:latin typeface="Lucida Sans Unicode"/>
            </a:endParaRPr>
          </a:p>
          <a:p>
            <a:pPr marL="858960" lvl="2" indent="-228240">
              <a:lnSpc>
                <a:spcPct val="80000"/>
              </a:lnSpc>
              <a:spcBef>
                <a:spcPts val="349"/>
              </a:spcBef>
              <a:buClr>
                <a:srgbClr val="DA1F28"/>
              </a:buClr>
              <a:buFont typeface="Wingdings 2" charset="2"/>
              <a:buChar char=""/>
            </a:pPr>
            <a:r>
              <a:rPr lang="en-US" sz="2000" b="0" strike="noStrike" spc="-1">
                <a:solidFill>
                  <a:srgbClr val="000000"/>
                </a:solidFill>
                <a:latin typeface="Cambria"/>
              </a:rPr>
              <a:t>If the arguments passed to a function do not match the types specified in the function’s prototype, the compiler attempts to convert the arguments to those types. </a:t>
            </a:r>
            <a:endParaRPr lang="en-US" sz="2000" b="0" strike="noStrike" spc="-1">
              <a:solidFill>
                <a:srgbClr val="000000"/>
              </a:solidFill>
              <a:latin typeface="Lucida Sans Unicode"/>
            </a:endParaRPr>
          </a:p>
        </p:txBody>
      </p:sp>
      <p:sp>
        <p:nvSpPr>
          <p:cNvPr id="202"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Picture 1"/>
          <p:cNvPicPr/>
          <p:nvPr/>
        </p:nvPicPr>
        <p:blipFill>
          <a:blip r:embed="rId2"/>
          <a:stretch/>
        </p:blipFill>
        <p:spPr>
          <a:xfrm>
            <a:off x="0" y="2185920"/>
            <a:ext cx="9143640" cy="2485800"/>
          </a:xfrm>
          <a:prstGeom prst="rect">
            <a:avLst/>
          </a:prstGeom>
          <a:ln>
            <a:noFill/>
          </a:ln>
        </p:spPr>
      </p:pic>
      <p:sp>
        <p:nvSpPr>
          <p:cNvPr id="204"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 name="Picture 1"/>
          <p:cNvPicPr/>
          <p:nvPr/>
        </p:nvPicPr>
        <p:blipFill>
          <a:blip r:embed="rId2"/>
          <a:stretch/>
        </p:blipFill>
        <p:spPr>
          <a:xfrm>
            <a:off x="0" y="1988280"/>
            <a:ext cx="9143640" cy="2881080"/>
          </a:xfrm>
          <a:prstGeom prst="rect">
            <a:avLst/>
          </a:prstGeom>
          <a:ln>
            <a:noFill/>
          </a:ln>
        </p:spPr>
      </p:pic>
      <p:sp>
        <p:nvSpPr>
          <p:cNvPr id="206"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 name="Picture 1"/>
          <p:cNvPicPr/>
          <p:nvPr/>
        </p:nvPicPr>
        <p:blipFill>
          <a:blip r:embed="rId2"/>
          <a:stretch/>
        </p:blipFill>
        <p:spPr>
          <a:xfrm>
            <a:off x="0" y="1983600"/>
            <a:ext cx="9143640" cy="2889360"/>
          </a:xfrm>
          <a:prstGeom prst="rect">
            <a:avLst/>
          </a:prstGeom>
          <a:ln>
            <a:noFill/>
          </a:ln>
        </p:spPr>
      </p:pic>
      <p:sp>
        <p:nvSpPr>
          <p:cNvPr id="208"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9" name="TextShape 1"/>
          <p:cNvSpPr txBox="1"/>
          <p:nvPr/>
        </p:nvSpPr>
        <p:spPr>
          <a:xfrm>
            <a:off x="457200" y="274680"/>
            <a:ext cx="8229240" cy="1142640"/>
          </a:xfrm>
          <a:prstGeom prst="rect">
            <a:avLst/>
          </a:prstGeom>
          <a:noFill/>
          <a:ln>
            <a:noFill/>
          </a:ln>
        </p:spPr>
        <p:txBody>
          <a:bodyPr lIns="90000" tIns="45000" rIns="90000" bIns="45000" anchor="ctr">
            <a:normAutofit/>
          </a:bodyPr>
          <a:lstStyle/>
          <a:p>
            <a:pPr>
              <a:lnSpc>
                <a:spcPct val="100000"/>
              </a:lnSpc>
            </a:pPr>
            <a:r>
              <a:rPr lang="en-US" sz="3600" b="1" strike="noStrike" spc="-1">
                <a:solidFill>
                  <a:srgbClr val="24B5A1"/>
                </a:solidFill>
                <a:latin typeface="Arial"/>
              </a:rPr>
              <a:t>6.4  </a:t>
            </a:r>
            <a:r>
              <a:rPr lang="en-US" sz="3600" b="1" strike="noStrike" spc="-1">
                <a:solidFill>
                  <a:srgbClr val="3380E6"/>
                </a:solidFill>
                <a:latin typeface="Arial"/>
              </a:rPr>
              <a:t>Function Prototypes (cont.)</a:t>
            </a:r>
            <a:endParaRPr lang="en-US" sz="3600" b="0" strike="noStrike" spc="-1">
              <a:solidFill>
                <a:srgbClr val="000000"/>
              </a:solidFill>
              <a:latin typeface="Arial"/>
            </a:endParaRPr>
          </a:p>
        </p:txBody>
      </p:sp>
      <p:sp>
        <p:nvSpPr>
          <p:cNvPr id="210" name="TextShape 2"/>
          <p:cNvSpPr txBox="1"/>
          <p:nvPr/>
        </p:nvSpPr>
        <p:spPr>
          <a:xfrm>
            <a:off x="457200" y="1481040"/>
            <a:ext cx="8229240" cy="4525560"/>
          </a:xfrm>
          <a:prstGeom prst="rect">
            <a:avLst/>
          </a:prstGeom>
          <a:noFill/>
          <a:ln>
            <a:noFill/>
          </a:ln>
        </p:spPr>
        <p:txBody>
          <a:bodyPr/>
          <a:lstStyle/>
          <a:p>
            <a:pPr marL="365040" indent="-255240">
              <a:lnSpc>
                <a:spcPct val="80000"/>
              </a:lnSpc>
              <a:spcBef>
                <a:spcPts val="400"/>
              </a:spcBef>
              <a:buClr>
                <a:srgbClr val="2DA2BF"/>
              </a:buClr>
              <a:buSzPct val="68000"/>
              <a:buFont typeface="Wingdings 3" charset="2"/>
              <a:buChar char=""/>
            </a:pPr>
            <a:r>
              <a:rPr lang="en-US" sz="2800" b="0" strike="noStrike" spc="-1">
                <a:solidFill>
                  <a:srgbClr val="000000"/>
                </a:solidFill>
                <a:latin typeface="Cambria"/>
              </a:rPr>
              <a:t>Multiple parameters are specified in both the function prototype and the function header as a comma-separated list, as are multiple arguments in a function call. </a:t>
            </a:r>
            <a:endParaRPr lang="en-US" sz="2800" b="0" strike="noStrike" spc="-1">
              <a:solidFill>
                <a:srgbClr val="000000"/>
              </a:solidFill>
              <a:latin typeface="Lucida Sans Unicode"/>
            </a:endParaRPr>
          </a:p>
        </p:txBody>
      </p:sp>
      <p:sp>
        <p:nvSpPr>
          <p:cNvPr id="211"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12" name="Picture 1"/>
          <p:cNvPicPr/>
          <p:nvPr/>
        </p:nvPicPr>
        <p:blipFill>
          <a:blip r:embed="rId2"/>
          <a:stretch/>
        </p:blipFill>
        <p:spPr>
          <a:xfrm>
            <a:off x="0" y="1152360"/>
            <a:ext cx="9143640" cy="4551480"/>
          </a:xfrm>
          <a:prstGeom prst="rect">
            <a:avLst/>
          </a:prstGeom>
          <a:ln>
            <a:noFill/>
          </a:ln>
        </p:spPr>
      </p:pic>
      <p:sp>
        <p:nvSpPr>
          <p:cNvPr id="213"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14" name="Picture 1"/>
          <p:cNvPicPr/>
          <p:nvPr/>
        </p:nvPicPr>
        <p:blipFill>
          <a:blip r:embed="rId2"/>
          <a:stretch/>
        </p:blipFill>
        <p:spPr>
          <a:xfrm>
            <a:off x="0" y="1355040"/>
            <a:ext cx="9143640" cy="4146480"/>
          </a:xfrm>
          <a:prstGeom prst="rect">
            <a:avLst/>
          </a:prstGeom>
          <a:ln>
            <a:noFill/>
          </a:ln>
        </p:spPr>
      </p:pic>
      <p:sp>
        <p:nvSpPr>
          <p:cNvPr id="215"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1" name="Picture 1"/>
          <p:cNvPicPr/>
          <p:nvPr/>
        </p:nvPicPr>
        <p:blipFill>
          <a:blip r:embed="rId2"/>
          <a:stretch/>
        </p:blipFill>
        <p:spPr>
          <a:xfrm>
            <a:off x="244080" y="857160"/>
            <a:ext cx="8655480" cy="5143320"/>
          </a:xfrm>
          <a:prstGeom prst="rect">
            <a:avLst/>
          </a:prstGeom>
          <a:ln>
            <a:noFill/>
          </a:ln>
        </p:spPr>
      </p:pic>
      <p:sp>
        <p:nvSpPr>
          <p:cNvPr id="152"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16" name="Picture 1"/>
          <p:cNvPicPr/>
          <p:nvPr/>
        </p:nvPicPr>
        <p:blipFill>
          <a:blip r:embed="rId2"/>
          <a:stretch/>
        </p:blipFill>
        <p:spPr>
          <a:xfrm>
            <a:off x="0" y="1398960"/>
            <a:ext cx="9143640" cy="4059720"/>
          </a:xfrm>
          <a:prstGeom prst="rect">
            <a:avLst/>
          </a:prstGeom>
          <a:ln>
            <a:noFill/>
          </a:ln>
        </p:spPr>
      </p:pic>
      <p:sp>
        <p:nvSpPr>
          <p:cNvPr id="217"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TextShape 1"/>
          <p:cNvSpPr txBox="1"/>
          <p:nvPr/>
        </p:nvSpPr>
        <p:spPr>
          <a:xfrm>
            <a:off x="457200" y="274680"/>
            <a:ext cx="8229240" cy="1142640"/>
          </a:xfrm>
          <a:prstGeom prst="rect">
            <a:avLst/>
          </a:prstGeom>
          <a:noFill/>
          <a:ln>
            <a:noFill/>
          </a:ln>
        </p:spPr>
        <p:txBody>
          <a:bodyPr lIns="90000" tIns="45000" rIns="90000" bIns="45000" anchor="ctr">
            <a:normAutofit lnSpcReduction="10000"/>
          </a:bodyPr>
          <a:lstStyle/>
          <a:p>
            <a:pPr>
              <a:lnSpc>
                <a:spcPct val="100000"/>
              </a:lnSpc>
            </a:pPr>
            <a:r>
              <a:rPr lang="en-US" sz="3600" b="1" strike="noStrike" spc="-1">
                <a:solidFill>
                  <a:srgbClr val="24B5A1"/>
                </a:solidFill>
                <a:latin typeface="Arial"/>
              </a:rPr>
              <a:t>6.4  </a:t>
            </a:r>
            <a:r>
              <a:rPr lang="en-US" sz="3600" b="1" strike="noStrike" spc="-1">
                <a:solidFill>
                  <a:srgbClr val="3380E6"/>
                </a:solidFill>
                <a:latin typeface="Arial"/>
              </a:rPr>
              <a:t>Function Definitions with Multiple Parameters (cont.)</a:t>
            </a:r>
            <a:endParaRPr lang="en-US" sz="3600" b="0" strike="noStrike" spc="-1">
              <a:solidFill>
                <a:srgbClr val="000000"/>
              </a:solidFill>
              <a:latin typeface="Arial"/>
            </a:endParaRPr>
          </a:p>
        </p:txBody>
      </p:sp>
      <p:sp>
        <p:nvSpPr>
          <p:cNvPr id="219" name="TextShape 2"/>
          <p:cNvSpPr txBox="1"/>
          <p:nvPr/>
        </p:nvSpPr>
        <p:spPr>
          <a:xfrm>
            <a:off x="457200" y="1481040"/>
            <a:ext cx="8229240" cy="4525560"/>
          </a:xfrm>
          <a:prstGeom prst="rect">
            <a:avLst/>
          </a:prstGeom>
          <a:noFill/>
          <a:ln>
            <a:noFill/>
          </a:ln>
        </p:spPr>
        <p:txBody>
          <a:bodyPr/>
          <a:lstStyle/>
          <a:p>
            <a:pPr marL="365040" indent="-255240">
              <a:lnSpc>
                <a:spcPct val="90000"/>
              </a:lnSpc>
              <a:spcBef>
                <a:spcPts val="400"/>
              </a:spcBef>
              <a:buClr>
                <a:srgbClr val="2DA2BF"/>
              </a:buClr>
              <a:buSzPct val="68000"/>
              <a:buFont typeface="Wingdings 3" charset="2"/>
              <a:buChar char=""/>
            </a:pPr>
            <a:r>
              <a:rPr lang="en-US" sz="2700" b="0" strike="noStrike" spc="-1">
                <a:solidFill>
                  <a:srgbClr val="000000"/>
                </a:solidFill>
                <a:latin typeface="Cambria"/>
              </a:rPr>
              <a:t>In a function that does not return a result (i.e., it has a </a:t>
            </a:r>
            <a:r>
              <a:rPr lang="en-US" sz="2700" b="0" strike="noStrike" spc="-1">
                <a:solidFill>
                  <a:srgbClr val="000000"/>
                </a:solidFill>
                <a:latin typeface="Consolas"/>
              </a:rPr>
              <a:t>void</a:t>
            </a:r>
            <a:r>
              <a:rPr lang="en-US" sz="2700" b="0" strike="noStrike" spc="-1">
                <a:solidFill>
                  <a:srgbClr val="000000"/>
                </a:solidFill>
                <a:latin typeface="Cambria"/>
              </a:rPr>
              <a:t> return type), we showed that control returns when the program reaches the function-ending right brace. </a:t>
            </a:r>
            <a:endParaRPr lang="en-US" sz="2700" b="0" strike="noStrike" spc="-1">
              <a:solidFill>
                <a:srgbClr val="000000"/>
              </a:solidFill>
              <a:latin typeface="Lucida Sans Unicode"/>
            </a:endParaRPr>
          </a:p>
          <a:p>
            <a:pPr marL="365040" indent="-255240">
              <a:lnSpc>
                <a:spcPct val="90000"/>
              </a:lnSpc>
              <a:spcBef>
                <a:spcPts val="400"/>
              </a:spcBef>
              <a:buClr>
                <a:srgbClr val="2DA2BF"/>
              </a:buClr>
              <a:buSzPct val="68000"/>
              <a:buFont typeface="Wingdings 3" charset="2"/>
              <a:buChar char=""/>
            </a:pPr>
            <a:r>
              <a:rPr lang="en-US" sz="2700" b="0" strike="noStrike" spc="-1">
                <a:solidFill>
                  <a:srgbClr val="000000"/>
                </a:solidFill>
                <a:latin typeface="Cambria"/>
              </a:rPr>
              <a:t>You also can explicitly return control to the caller by executing the statement</a:t>
            </a:r>
            <a:endParaRPr lang="en-US" sz="2700" b="0" strike="noStrike" spc="-1">
              <a:solidFill>
                <a:srgbClr val="000000"/>
              </a:solidFill>
              <a:latin typeface="Lucida Sans Unicode"/>
            </a:endParaRPr>
          </a:p>
          <a:p>
            <a:pPr marL="620640" lvl="1" indent="-228240">
              <a:lnSpc>
                <a:spcPct val="90000"/>
              </a:lnSpc>
              <a:spcBef>
                <a:spcPts val="326"/>
              </a:spcBef>
              <a:buClr>
                <a:srgbClr val="2DA2BF"/>
              </a:buClr>
              <a:buFont typeface="Verdana"/>
              <a:buChar char="◦"/>
            </a:pPr>
            <a:r>
              <a:rPr lang="en-US" sz="2300" b="0" strike="noStrike" spc="-1">
                <a:solidFill>
                  <a:srgbClr val="000000"/>
                </a:solidFill>
                <a:latin typeface="Consolas"/>
              </a:rPr>
              <a:t>return;</a:t>
            </a:r>
            <a:endParaRPr lang="en-US" sz="2300" b="0" strike="noStrike" spc="-1">
              <a:solidFill>
                <a:srgbClr val="000000"/>
              </a:solidFill>
              <a:latin typeface="Lucida Sans Unicode"/>
            </a:endParaRPr>
          </a:p>
        </p:txBody>
      </p:sp>
      <p:sp>
        <p:nvSpPr>
          <p:cNvPr id="220"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TextShape 1"/>
          <p:cNvSpPr txBox="1"/>
          <p:nvPr/>
        </p:nvSpPr>
        <p:spPr>
          <a:xfrm>
            <a:off x="457200" y="274680"/>
            <a:ext cx="8229240" cy="1142640"/>
          </a:xfrm>
          <a:prstGeom prst="rect">
            <a:avLst/>
          </a:prstGeom>
          <a:noFill/>
          <a:ln>
            <a:noFill/>
          </a:ln>
        </p:spPr>
        <p:txBody>
          <a:bodyPr lIns="90000" tIns="45000" rIns="90000" bIns="45000" anchor="ctr">
            <a:normAutofit/>
          </a:bodyPr>
          <a:lstStyle/>
          <a:p>
            <a:pPr>
              <a:lnSpc>
                <a:spcPct val="100000"/>
              </a:lnSpc>
            </a:pPr>
            <a:r>
              <a:rPr lang="en-US" sz="3600" b="1" strike="noStrike" spc="-1">
                <a:solidFill>
                  <a:srgbClr val="24B5A1"/>
                </a:solidFill>
                <a:latin typeface="Arial"/>
              </a:rPr>
              <a:t>Basic exercises</a:t>
            </a:r>
            <a:endParaRPr lang="en-US" sz="3600" b="0" strike="noStrike" spc="-1">
              <a:solidFill>
                <a:srgbClr val="000000"/>
              </a:solidFill>
              <a:latin typeface="Arial"/>
            </a:endParaRPr>
          </a:p>
        </p:txBody>
      </p:sp>
      <p:sp>
        <p:nvSpPr>
          <p:cNvPr id="222" name="TextShape 2"/>
          <p:cNvSpPr txBox="1"/>
          <p:nvPr/>
        </p:nvSpPr>
        <p:spPr>
          <a:xfrm>
            <a:off x="457200" y="1481040"/>
            <a:ext cx="8229240" cy="4525560"/>
          </a:xfrm>
          <a:prstGeom prst="rect">
            <a:avLst/>
          </a:prstGeom>
          <a:noFill/>
          <a:ln>
            <a:noFill/>
          </a:ln>
        </p:spPr>
        <p:txBody>
          <a:bodyPr/>
          <a:lstStyle/>
          <a:p>
            <a:pPr marL="365040" indent="-255240">
              <a:lnSpc>
                <a:spcPct val="90000"/>
              </a:lnSpc>
              <a:spcBef>
                <a:spcPts val="400"/>
              </a:spcBef>
              <a:buClr>
                <a:srgbClr val="2DA2BF"/>
              </a:buClr>
              <a:buSzPct val="68000"/>
              <a:buFont typeface="Wingdings 3" charset="2"/>
              <a:buChar char=""/>
            </a:pPr>
            <a:r>
              <a:rPr lang="en-US" sz="2700" b="0" strike="noStrike" spc="-1">
                <a:solidFill>
                  <a:srgbClr val="000000"/>
                </a:solidFill>
                <a:latin typeface="Cambria"/>
              </a:rPr>
              <a:t>Write a function “cube” that takes an integer and outputs the cube of the output.</a:t>
            </a:r>
            <a:endParaRPr lang="en-US" sz="2700" b="0" strike="noStrike" spc="-1">
              <a:solidFill>
                <a:srgbClr val="000000"/>
              </a:solidFill>
              <a:latin typeface="Lucida Sans Unicode"/>
            </a:endParaRPr>
          </a:p>
          <a:p>
            <a:pPr marL="365040" indent="-255240">
              <a:lnSpc>
                <a:spcPct val="90000"/>
              </a:lnSpc>
              <a:spcBef>
                <a:spcPts val="400"/>
              </a:spcBef>
              <a:buClr>
                <a:srgbClr val="2DA2BF"/>
              </a:buClr>
              <a:buSzPct val="68000"/>
              <a:buFont typeface="Wingdings 3" charset="2"/>
              <a:buChar char=""/>
            </a:pPr>
            <a:r>
              <a:rPr lang="en-US" sz="2700" b="0" strike="noStrike" spc="-1">
                <a:solidFill>
                  <a:srgbClr val="000000"/>
                </a:solidFill>
                <a:latin typeface="Cambria"/>
              </a:rPr>
              <a:t>Write a function “power” that takes a double x and an integer pow and outputs x </a:t>
            </a:r>
            <a:r>
              <a:rPr lang="en-US" sz="2700" b="0" strike="noStrike" spc="-1" baseline="30000">
                <a:solidFill>
                  <a:srgbClr val="000000"/>
                </a:solidFill>
                <a:latin typeface="Cambria"/>
              </a:rPr>
              <a:t>power </a:t>
            </a:r>
            <a:r>
              <a:rPr lang="en-US" sz="2700" b="0" strike="noStrike" spc="-1">
                <a:solidFill>
                  <a:srgbClr val="000000"/>
                </a:solidFill>
                <a:latin typeface="Cambria"/>
              </a:rPr>
              <a:t>(use a for loop, do not use pow).</a:t>
            </a:r>
            <a:endParaRPr lang="en-US" sz="2700" b="0" strike="noStrike" spc="-1">
              <a:solidFill>
                <a:srgbClr val="000000"/>
              </a:solidFill>
              <a:latin typeface="Lucida Sans Unicode"/>
            </a:endParaRPr>
          </a:p>
          <a:p>
            <a:pPr marL="365040" indent="-255240">
              <a:lnSpc>
                <a:spcPct val="90000"/>
              </a:lnSpc>
              <a:spcBef>
                <a:spcPts val="400"/>
              </a:spcBef>
              <a:buClr>
                <a:srgbClr val="2DA2BF"/>
              </a:buClr>
              <a:buSzPct val="68000"/>
              <a:buFont typeface="Wingdings 3" charset="2"/>
              <a:buChar char=""/>
            </a:pPr>
            <a:r>
              <a:rPr lang="en-US" sz="2700" b="0" strike="noStrike" spc="-1">
                <a:solidFill>
                  <a:srgbClr val="000000"/>
                </a:solidFill>
                <a:latin typeface="Cambria"/>
              </a:rPr>
              <a:t>Write a function “concatenate” with void output that takes two strings and couts one string next to the other (that is, for example, concatenate(foo, yee) will print out fooyee).  </a:t>
            </a:r>
            <a:endParaRPr lang="en-US" sz="2700" b="0" strike="noStrike" spc="-1">
              <a:solidFill>
                <a:srgbClr val="000000"/>
              </a:solidFill>
              <a:latin typeface="Lucida Sans Unicode"/>
            </a:endParaRPr>
          </a:p>
        </p:txBody>
      </p:sp>
      <p:sp>
        <p:nvSpPr>
          <p:cNvPr id="223"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4" name="TextShape 1"/>
          <p:cNvSpPr txBox="1"/>
          <p:nvPr/>
        </p:nvSpPr>
        <p:spPr>
          <a:xfrm>
            <a:off x="457200" y="274680"/>
            <a:ext cx="8229240" cy="1142640"/>
          </a:xfrm>
          <a:prstGeom prst="rect">
            <a:avLst/>
          </a:prstGeom>
          <a:noFill/>
          <a:ln>
            <a:noFill/>
          </a:ln>
        </p:spPr>
        <p:txBody>
          <a:bodyPr lIns="90000" tIns="45000" rIns="90000" bIns="45000" anchor="ctr">
            <a:normAutofit lnSpcReduction="10000"/>
          </a:bodyPr>
          <a:lstStyle/>
          <a:p>
            <a:pPr>
              <a:lnSpc>
                <a:spcPct val="100000"/>
              </a:lnSpc>
            </a:pPr>
            <a:r>
              <a:rPr lang="en-US" sz="3600" b="1" strike="noStrike" spc="-1">
                <a:solidFill>
                  <a:srgbClr val="24B5A1"/>
                </a:solidFill>
                <a:latin typeface="Arial"/>
              </a:rPr>
              <a:t>6.5  </a:t>
            </a:r>
            <a:r>
              <a:rPr lang="en-US" sz="3600" b="1" strike="noStrike" spc="-1">
                <a:solidFill>
                  <a:srgbClr val="3380E6"/>
                </a:solidFill>
                <a:latin typeface="Arial"/>
              </a:rPr>
              <a:t>Function-Prototypes and Argument-Coercion Notes</a:t>
            </a:r>
            <a:endParaRPr lang="en-US" sz="3600" b="0" strike="noStrike" spc="-1">
              <a:solidFill>
                <a:srgbClr val="000000"/>
              </a:solidFill>
              <a:latin typeface="Arial"/>
            </a:endParaRPr>
          </a:p>
        </p:txBody>
      </p:sp>
      <p:sp>
        <p:nvSpPr>
          <p:cNvPr id="225" name="TextShape 2"/>
          <p:cNvSpPr txBox="1"/>
          <p:nvPr/>
        </p:nvSpPr>
        <p:spPr>
          <a:xfrm>
            <a:off x="457200" y="1481040"/>
            <a:ext cx="8229240" cy="4525560"/>
          </a:xfrm>
          <a:prstGeom prst="rect">
            <a:avLst/>
          </a:prstGeom>
          <a:noFill/>
          <a:ln>
            <a:noFill/>
          </a:ln>
        </p:spPr>
        <p:txBody>
          <a:bodyPr/>
          <a:lstStyle/>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A function prototype is required unless the function is defined before it’s used. </a:t>
            </a:r>
            <a:endParaRPr lang="en-US" sz="27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When you use a standard library function like sqrt, you do not have access to the function’s definition, therefore it cannot be defined in your code before you call the function. </a:t>
            </a:r>
            <a:endParaRPr lang="en-US" sz="27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Instead, you must include its corresponding header (</a:t>
            </a:r>
            <a:r>
              <a:rPr lang="en-US" sz="2700" b="0" strike="noStrike" spc="-1">
                <a:solidFill>
                  <a:srgbClr val="000000"/>
                </a:solidFill>
                <a:latin typeface="Consolas"/>
              </a:rPr>
              <a:t>&lt;cmath&gt;</a:t>
            </a:r>
            <a:r>
              <a:rPr lang="en-US" sz="2700" b="0" strike="noStrike" spc="-1">
                <a:solidFill>
                  <a:srgbClr val="000000"/>
                </a:solidFill>
                <a:latin typeface="Cambria"/>
              </a:rPr>
              <a:t>), which contains the function’s prototype.</a:t>
            </a:r>
            <a:endParaRPr lang="en-US" sz="2700" b="0" strike="noStrike" spc="-1">
              <a:solidFill>
                <a:srgbClr val="000000"/>
              </a:solidFill>
              <a:latin typeface="Lucida Sans Unicode"/>
            </a:endParaRPr>
          </a:p>
        </p:txBody>
      </p:sp>
      <p:sp>
        <p:nvSpPr>
          <p:cNvPr id="226"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27" name="Picture 1"/>
          <p:cNvPicPr/>
          <p:nvPr/>
        </p:nvPicPr>
        <p:blipFill>
          <a:blip r:embed="rId2"/>
          <a:stretch/>
        </p:blipFill>
        <p:spPr>
          <a:xfrm>
            <a:off x="0" y="1782360"/>
            <a:ext cx="9143640" cy="3292920"/>
          </a:xfrm>
          <a:prstGeom prst="rect">
            <a:avLst/>
          </a:prstGeom>
          <a:ln>
            <a:noFill/>
          </a:ln>
        </p:spPr>
      </p:pic>
      <p:sp>
        <p:nvSpPr>
          <p:cNvPr id="228"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 name="Picture 1"/>
          <p:cNvPicPr/>
          <p:nvPr/>
        </p:nvPicPr>
        <p:blipFill>
          <a:blip r:embed="rId2"/>
          <a:stretch/>
        </p:blipFill>
        <p:spPr>
          <a:xfrm>
            <a:off x="0" y="1769400"/>
            <a:ext cx="9143640" cy="3319200"/>
          </a:xfrm>
          <a:prstGeom prst="rect">
            <a:avLst/>
          </a:prstGeom>
          <a:ln>
            <a:noFill/>
          </a:ln>
        </p:spPr>
      </p:pic>
      <p:sp>
        <p:nvSpPr>
          <p:cNvPr id="230"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TextShape 1"/>
          <p:cNvSpPr txBox="1"/>
          <p:nvPr/>
        </p:nvSpPr>
        <p:spPr>
          <a:xfrm>
            <a:off x="457200" y="274680"/>
            <a:ext cx="8229240" cy="1142640"/>
          </a:xfrm>
          <a:prstGeom prst="rect">
            <a:avLst/>
          </a:prstGeom>
          <a:noFill/>
          <a:ln>
            <a:noFill/>
          </a:ln>
        </p:spPr>
        <p:txBody>
          <a:bodyPr lIns="90000" tIns="45000" rIns="90000" bIns="45000" anchor="ctr">
            <a:normAutofit lnSpcReduction="10000"/>
          </a:bodyPr>
          <a:lstStyle/>
          <a:p>
            <a:pPr>
              <a:lnSpc>
                <a:spcPct val="100000"/>
              </a:lnSpc>
            </a:pPr>
            <a:r>
              <a:rPr lang="en-US" sz="3600" b="1" strike="noStrike" spc="-1">
                <a:solidFill>
                  <a:srgbClr val="24B5A1"/>
                </a:solidFill>
                <a:latin typeface="Arial"/>
              </a:rPr>
              <a:t>6.5.1  </a:t>
            </a:r>
            <a:r>
              <a:rPr lang="en-US" sz="3600" b="1" strike="noStrike" spc="-1">
                <a:solidFill>
                  <a:srgbClr val="3380E6"/>
                </a:solidFill>
                <a:latin typeface="Arial"/>
              </a:rPr>
              <a:t>Function Signatures and Function Prototypes</a:t>
            </a:r>
            <a:endParaRPr lang="en-US" sz="3600" b="0" strike="noStrike" spc="-1">
              <a:solidFill>
                <a:srgbClr val="000000"/>
              </a:solidFill>
              <a:latin typeface="Arial"/>
            </a:endParaRPr>
          </a:p>
        </p:txBody>
      </p:sp>
      <p:sp>
        <p:nvSpPr>
          <p:cNvPr id="232" name="TextShape 2"/>
          <p:cNvSpPr txBox="1"/>
          <p:nvPr/>
        </p:nvSpPr>
        <p:spPr>
          <a:xfrm>
            <a:off x="457200" y="1481040"/>
            <a:ext cx="8229240" cy="4525560"/>
          </a:xfrm>
          <a:prstGeom prst="rect">
            <a:avLst/>
          </a:prstGeom>
          <a:noFill/>
          <a:ln>
            <a:noFill/>
          </a:ln>
        </p:spPr>
        <p:txBody>
          <a:bodyPr/>
          <a:lstStyle/>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The portion of a function prototype that includes the </a:t>
            </a:r>
            <a:r>
              <a:rPr lang="en-US" sz="2700" b="0" i="1" strike="noStrike" spc="-1">
                <a:solidFill>
                  <a:srgbClr val="000000"/>
                </a:solidFill>
                <a:latin typeface="Cambria"/>
              </a:rPr>
              <a:t>name of the function </a:t>
            </a:r>
            <a:r>
              <a:rPr lang="en-US" sz="2700" b="0" strike="noStrike" spc="-1">
                <a:solidFill>
                  <a:srgbClr val="000000"/>
                </a:solidFill>
                <a:latin typeface="Cambria"/>
              </a:rPr>
              <a:t>and the </a:t>
            </a:r>
            <a:r>
              <a:rPr lang="en-US" sz="2700" b="0" i="1" strike="noStrike" spc="-1">
                <a:solidFill>
                  <a:srgbClr val="000000"/>
                </a:solidFill>
                <a:latin typeface="Cambria"/>
              </a:rPr>
              <a:t>types of its arguments </a:t>
            </a:r>
            <a:r>
              <a:rPr lang="en-US" sz="2700" b="0" strike="noStrike" spc="-1">
                <a:solidFill>
                  <a:srgbClr val="000000"/>
                </a:solidFill>
                <a:latin typeface="Cambria"/>
              </a:rPr>
              <a:t>is called the </a:t>
            </a:r>
            <a:r>
              <a:rPr lang="en-US" sz="2700" b="0" strike="noStrike" spc="-1">
                <a:solidFill>
                  <a:srgbClr val="0000FF"/>
                </a:solidFill>
                <a:latin typeface="Cambria"/>
              </a:rPr>
              <a:t>function signature</a:t>
            </a:r>
            <a:r>
              <a:rPr lang="en-US" sz="2700" b="0" strike="noStrike" spc="-1">
                <a:solidFill>
                  <a:srgbClr val="000000"/>
                </a:solidFill>
                <a:latin typeface="Cambria"/>
              </a:rPr>
              <a:t> or simply the </a:t>
            </a:r>
            <a:r>
              <a:rPr lang="en-US" sz="2700" b="0" strike="noStrike" spc="-1">
                <a:solidFill>
                  <a:srgbClr val="0000FF"/>
                </a:solidFill>
                <a:latin typeface="Cambria"/>
              </a:rPr>
              <a:t>signature</a:t>
            </a:r>
            <a:r>
              <a:rPr lang="en-US" sz="2700" b="0" strike="noStrike" spc="-1">
                <a:solidFill>
                  <a:srgbClr val="000000"/>
                </a:solidFill>
                <a:latin typeface="Cambria"/>
              </a:rPr>
              <a:t>.</a:t>
            </a:r>
            <a:endParaRPr lang="en-US" sz="2700" b="0" strike="noStrike" spc="-1">
              <a:solidFill>
                <a:srgbClr val="000000"/>
              </a:solidFill>
              <a:latin typeface="Lucida Sans Unicode"/>
            </a:endParaRPr>
          </a:p>
          <a:p>
            <a:pPr marL="620640" lvl="1" indent="-228240">
              <a:lnSpc>
                <a:spcPct val="100000"/>
              </a:lnSpc>
              <a:spcBef>
                <a:spcPts val="326"/>
              </a:spcBef>
              <a:buClr>
                <a:srgbClr val="2DA2BF"/>
              </a:buClr>
              <a:buFont typeface="Verdana"/>
              <a:buChar char="◦"/>
            </a:pPr>
            <a:r>
              <a:rPr lang="en-US" sz="2300" b="0" strike="noStrike" spc="-1">
                <a:solidFill>
                  <a:srgbClr val="000000"/>
                </a:solidFill>
                <a:latin typeface="Cambria"/>
              </a:rPr>
              <a:t>Signature does not specify the function’s return type.</a:t>
            </a:r>
            <a:endParaRPr lang="en-US" sz="23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The scope of a function is the region of a program in which the function is known and accessible.</a:t>
            </a:r>
            <a:endParaRPr lang="en-US" sz="2700" b="0" strike="noStrike" spc="-1">
              <a:solidFill>
                <a:srgbClr val="000000"/>
              </a:solidFill>
              <a:latin typeface="Lucida Sans Unicode"/>
            </a:endParaRPr>
          </a:p>
        </p:txBody>
      </p:sp>
      <p:sp>
        <p:nvSpPr>
          <p:cNvPr id="233"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 name="Picture 1"/>
          <p:cNvPicPr/>
          <p:nvPr/>
        </p:nvPicPr>
        <p:blipFill>
          <a:blip r:embed="rId2"/>
          <a:stretch/>
        </p:blipFill>
        <p:spPr>
          <a:xfrm>
            <a:off x="0" y="2184840"/>
            <a:ext cx="9143640" cy="2486880"/>
          </a:xfrm>
          <a:prstGeom prst="rect">
            <a:avLst/>
          </a:prstGeom>
          <a:ln>
            <a:noFill/>
          </a:ln>
        </p:spPr>
      </p:pic>
      <p:sp>
        <p:nvSpPr>
          <p:cNvPr id="235"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TextShape 1"/>
          <p:cNvSpPr txBox="1"/>
          <p:nvPr/>
        </p:nvSpPr>
        <p:spPr>
          <a:xfrm>
            <a:off x="457200" y="274680"/>
            <a:ext cx="8229240" cy="1142640"/>
          </a:xfrm>
          <a:prstGeom prst="rect">
            <a:avLst/>
          </a:prstGeom>
          <a:noFill/>
          <a:ln>
            <a:noFill/>
          </a:ln>
        </p:spPr>
        <p:txBody>
          <a:bodyPr lIns="90000" tIns="45000" rIns="90000" bIns="45000" anchor="ctr">
            <a:normAutofit/>
          </a:bodyPr>
          <a:lstStyle/>
          <a:p>
            <a:pPr>
              <a:lnSpc>
                <a:spcPct val="100000"/>
              </a:lnSpc>
            </a:pPr>
            <a:r>
              <a:rPr lang="en-US" sz="3600" b="1" strike="noStrike" spc="-1">
                <a:solidFill>
                  <a:srgbClr val="24B5A1"/>
                </a:solidFill>
                <a:latin typeface="Arial"/>
              </a:rPr>
              <a:t>6.5.2  </a:t>
            </a:r>
            <a:r>
              <a:rPr lang="en-US" sz="3600" b="1" strike="noStrike" spc="-1">
                <a:solidFill>
                  <a:srgbClr val="3380E6"/>
                </a:solidFill>
                <a:latin typeface="Arial"/>
              </a:rPr>
              <a:t>Argument Coercion</a:t>
            </a:r>
            <a:endParaRPr lang="en-US" sz="3600" b="0" strike="noStrike" spc="-1">
              <a:solidFill>
                <a:srgbClr val="000000"/>
              </a:solidFill>
              <a:latin typeface="Arial"/>
            </a:endParaRPr>
          </a:p>
        </p:txBody>
      </p:sp>
      <p:sp>
        <p:nvSpPr>
          <p:cNvPr id="237" name="TextShape 2"/>
          <p:cNvSpPr txBox="1"/>
          <p:nvPr/>
        </p:nvSpPr>
        <p:spPr>
          <a:xfrm>
            <a:off x="457200" y="1481040"/>
            <a:ext cx="8229240" cy="4525560"/>
          </a:xfrm>
          <a:prstGeom prst="rect">
            <a:avLst/>
          </a:prstGeom>
          <a:noFill/>
          <a:ln>
            <a:noFill/>
          </a:ln>
        </p:spPr>
        <p:txBody>
          <a:bodyPr/>
          <a:lstStyle/>
          <a:p>
            <a:pPr marL="365040" indent="-255240">
              <a:lnSpc>
                <a:spcPct val="90000"/>
              </a:lnSpc>
              <a:spcBef>
                <a:spcPts val="400"/>
              </a:spcBef>
              <a:buClr>
                <a:srgbClr val="2DA2BF"/>
              </a:buClr>
              <a:buSzPct val="68000"/>
              <a:buFont typeface="Wingdings 3" charset="2"/>
              <a:buChar char=""/>
            </a:pPr>
            <a:r>
              <a:rPr lang="en-US" sz="2500" b="0" strike="noStrike" spc="-1">
                <a:solidFill>
                  <a:srgbClr val="000000"/>
                </a:solidFill>
                <a:latin typeface="Cambria"/>
              </a:rPr>
              <a:t>An important feature of function prototypes is </a:t>
            </a:r>
            <a:r>
              <a:rPr lang="en-US" sz="2500" b="0" strike="noStrike" spc="-1">
                <a:solidFill>
                  <a:srgbClr val="0000FF"/>
                </a:solidFill>
                <a:latin typeface="Cambria"/>
              </a:rPr>
              <a:t>argument coercion</a:t>
            </a:r>
            <a:endParaRPr lang="en-US" sz="2500" b="0" strike="noStrike" spc="-1">
              <a:solidFill>
                <a:srgbClr val="000000"/>
              </a:solidFill>
              <a:latin typeface="Lucida Sans Unicode"/>
            </a:endParaRPr>
          </a:p>
          <a:p>
            <a:pPr marL="620640" lvl="1" indent="-228240">
              <a:lnSpc>
                <a:spcPct val="90000"/>
              </a:lnSpc>
              <a:spcBef>
                <a:spcPts val="326"/>
              </a:spcBef>
              <a:buClr>
                <a:srgbClr val="2DA2BF"/>
              </a:buClr>
              <a:buFont typeface="Verdana"/>
              <a:buChar char="◦"/>
            </a:pPr>
            <a:r>
              <a:rPr lang="en-US" sz="2100" b="0" strike="noStrike" spc="-1">
                <a:solidFill>
                  <a:srgbClr val="000000"/>
                </a:solidFill>
                <a:latin typeface="Cambria"/>
              </a:rPr>
              <a:t>forcing arguments to the appropriate types specified by the parameter declarations.</a:t>
            </a:r>
            <a:endParaRPr lang="en-US" sz="2100" b="0" strike="noStrike" spc="-1">
              <a:solidFill>
                <a:srgbClr val="000000"/>
              </a:solidFill>
              <a:latin typeface="Lucida Sans Unicode"/>
            </a:endParaRPr>
          </a:p>
          <a:p>
            <a:pPr marL="620640" lvl="1" indent="-228240">
              <a:lnSpc>
                <a:spcPct val="90000"/>
              </a:lnSpc>
              <a:spcBef>
                <a:spcPts val="326"/>
              </a:spcBef>
              <a:buClr>
                <a:srgbClr val="2DA2BF"/>
              </a:buClr>
              <a:buFont typeface="Verdana"/>
              <a:buChar char="◦"/>
            </a:pPr>
            <a:r>
              <a:rPr lang="en-US" sz="2100" b="0" strike="noStrike" spc="-1">
                <a:solidFill>
                  <a:srgbClr val="000000"/>
                </a:solidFill>
                <a:latin typeface="Cambria"/>
              </a:rPr>
              <a:t>These conversions occur as specified by C++’s </a:t>
            </a:r>
            <a:r>
              <a:rPr lang="en-US" sz="2100" b="0" strike="noStrike" spc="-1">
                <a:solidFill>
                  <a:srgbClr val="0000FF"/>
                </a:solidFill>
                <a:latin typeface="Cambria"/>
              </a:rPr>
              <a:t>promotion rules</a:t>
            </a:r>
            <a:r>
              <a:rPr lang="en-US" sz="2100" b="0" strike="noStrike" spc="-1">
                <a:solidFill>
                  <a:srgbClr val="000000"/>
                </a:solidFill>
                <a:latin typeface="Cambria"/>
              </a:rPr>
              <a:t>.</a:t>
            </a:r>
            <a:endParaRPr lang="en-US" sz="2100" b="0" strike="noStrike" spc="-1">
              <a:solidFill>
                <a:srgbClr val="000000"/>
              </a:solidFill>
              <a:latin typeface="Lucida Sans Unicode"/>
            </a:endParaRPr>
          </a:p>
        </p:txBody>
      </p:sp>
      <p:sp>
        <p:nvSpPr>
          <p:cNvPr id="238"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TextShape 1"/>
          <p:cNvSpPr txBox="1"/>
          <p:nvPr/>
        </p:nvSpPr>
        <p:spPr>
          <a:xfrm>
            <a:off x="457200" y="274680"/>
            <a:ext cx="8229240" cy="1142640"/>
          </a:xfrm>
          <a:prstGeom prst="rect">
            <a:avLst/>
          </a:prstGeom>
          <a:noFill/>
          <a:ln>
            <a:noFill/>
          </a:ln>
        </p:spPr>
        <p:txBody>
          <a:bodyPr lIns="90000" tIns="45000" rIns="90000" bIns="45000" anchor="ctr">
            <a:normAutofit lnSpcReduction="10000"/>
          </a:bodyPr>
          <a:lstStyle/>
          <a:p>
            <a:pPr>
              <a:lnSpc>
                <a:spcPct val="100000"/>
              </a:lnSpc>
            </a:pPr>
            <a:r>
              <a:rPr lang="en-US" sz="3600" b="1" strike="noStrike" spc="-1">
                <a:solidFill>
                  <a:srgbClr val="24B5A1"/>
                </a:solidFill>
                <a:latin typeface="Arial"/>
              </a:rPr>
              <a:t>6.5.3  </a:t>
            </a:r>
            <a:r>
              <a:rPr lang="en-US" sz="3600" b="1" strike="noStrike" spc="-1">
                <a:solidFill>
                  <a:srgbClr val="3380E6"/>
                </a:solidFill>
                <a:latin typeface="Arial"/>
              </a:rPr>
              <a:t>Argument-Promotion Rules and Implicit Conversions</a:t>
            </a:r>
            <a:endParaRPr lang="en-US" sz="3600" b="0" strike="noStrike" spc="-1">
              <a:solidFill>
                <a:srgbClr val="000000"/>
              </a:solidFill>
              <a:latin typeface="Arial"/>
            </a:endParaRPr>
          </a:p>
        </p:txBody>
      </p:sp>
      <p:sp>
        <p:nvSpPr>
          <p:cNvPr id="240" name="TextShape 2"/>
          <p:cNvSpPr txBox="1"/>
          <p:nvPr/>
        </p:nvSpPr>
        <p:spPr>
          <a:xfrm>
            <a:off x="457200" y="1481040"/>
            <a:ext cx="8229240" cy="4525560"/>
          </a:xfrm>
          <a:prstGeom prst="rect">
            <a:avLst/>
          </a:prstGeom>
          <a:noFill/>
          <a:ln>
            <a:noFill/>
          </a:ln>
        </p:spPr>
        <p:txBody>
          <a:bodyPr/>
          <a:lstStyle/>
          <a:p>
            <a:pPr marL="365040" indent="-255240">
              <a:lnSpc>
                <a:spcPct val="90000"/>
              </a:lnSpc>
              <a:spcBef>
                <a:spcPts val="400"/>
              </a:spcBef>
              <a:buClr>
                <a:srgbClr val="2DA2BF"/>
              </a:buClr>
              <a:buSzPct val="68000"/>
              <a:buFont typeface="Wingdings 3" charset="2"/>
              <a:buChar char=""/>
            </a:pPr>
            <a:r>
              <a:rPr lang="en-US" sz="2500" b="0" strike="noStrike" spc="-1">
                <a:solidFill>
                  <a:srgbClr val="000000"/>
                </a:solidFill>
                <a:latin typeface="Cambria"/>
              </a:rPr>
              <a:t>The promotion rules indicate how to convert between types without losing data.</a:t>
            </a:r>
            <a:endParaRPr lang="en-US" sz="2500" b="0" strike="noStrike" spc="-1">
              <a:solidFill>
                <a:srgbClr val="000000"/>
              </a:solidFill>
              <a:latin typeface="Lucida Sans Unicode"/>
            </a:endParaRPr>
          </a:p>
          <a:p>
            <a:pPr marL="365040" indent="-255240">
              <a:lnSpc>
                <a:spcPct val="90000"/>
              </a:lnSpc>
              <a:spcBef>
                <a:spcPts val="400"/>
              </a:spcBef>
              <a:buClr>
                <a:srgbClr val="2DA2BF"/>
              </a:buClr>
              <a:buSzPct val="68000"/>
              <a:buFont typeface="Wingdings 3" charset="2"/>
              <a:buChar char=""/>
            </a:pPr>
            <a:r>
              <a:rPr lang="en-US" sz="2500" b="0" strike="noStrike" spc="-1">
                <a:solidFill>
                  <a:srgbClr val="000000"/>
                </a:solidFill>
                <a:latin typeface="Cambria"/>
              </a:rPr>
              <a:t>The promotion rules apply to expressions containing values of two or more data types</a:t>
            </a:r>
            <a:endParaRPr lang="en-US" sz="2500" b="0" strike="noStrike" spc="-1">
              <a:solidFill>
                <a:srgbClr val="000000"/>
              </a:solidFill>
              <a:latin typeface="Lucida Sans Unicode"/>
            </a:endParaRPr>
          </a:p>
          <a:p>
            <a:pPr marL="620640" lvl="1" indent="-228240">
              <a:lnSpc>
                <a:spcPct val="90000"/>
              </a:lnSpc>
              <a:spcBef>
                <a:spcPts val="326"/>
              </a:spcBef>
              <a:buClr>
                <a:srgbClr val="2DA2BF"/>
              </a:buClr>
              <a:buFont typeface="Verdana"/>
              <a:buChar char="◦"/>
            </a:pPr>
            <a:r>
              <a:rPr lang="en-US" sz="2100" b="0" strike="noStrike" spc="-1">
                <a:solidFill>
                  <a:srgbClr val="000000"/>
                </a:solidFill>
                <a:latin typeface="Cambria"/>
              </a:rPr>
              <a:t>also referred to as </a:t>
            </a:r>
            <a:r>
              <a:rPr lang="en-US" sz="2100" b="0" strike="noStrike" spc="-1">
                <a:solidFill>
                  <a:srgbClr val="0000FF"/>
                </a:solidFill>
                <a:latin typeface="Cambria"/>
              </a:rPr>
              <a:t>mixed-type expressions</a:t>
            </a:r>
            <a:r>
              <a:rPr lang="en-US" sz="2100" b="0" strike="noStrike" spc="-1">
                <a:solidFill>
                  <a:srgbClr val="000000"/>
                </a:solidFill>
                <a:latin typeface="Cambria"/>
              </a:rPr>
              <a:t>.</a:t>
            </a:r>
            <a:endParaRPr lang="en-US" sz="2100" b="0" strike="noStrike" spc="-1">
              <a:solidFill>
                <a:srgbClr val="000000"/>
              </a:solidFill>
              <a:latin typeface="Lucida Sans Unicode"/>
            </a:endParaRPr>
          </a:p>
          <a:p>
            <a:pPr marL="365040" indent="-255240">
              <a:lnSpc>
                <a:spcPct val="90000"/>
              </a:lnSpc>
              <a:spcBef>
                <a:spcPts val="400"/>
              </a:spcBef>
              <a:buClr>
                <a:srgbClr val="2DA2BF"/>
              </a:buClr>
              <a:buSzPct val="68000"/>
              <a:buFont typeface="Wingdings 3" charset="2"/>
              <a:buChar char=""/>
            </a:pPr>
            <a:r>
              <a:rPr lang="en-US" sz="2500" b="0" strike="noStrike" spc="-1">
                <a:solidFill>
                  <a:srgbClr val="000000"/>
                </a:solidFill>
                <a:latin typeface="Cambria"/>
              </a:rPr>
              <a:t>The type of each value in a mixed-type expression is promoted to the “highest” type in the expression.</a:t>
            </a:r>
            <a:endParaRPr lang="en-US" sz="2500" b="0" strike="noStrike" spc="-1">
              <a:solidFill>
                <a:srgbClr val="000000"/>
              </a:solidFill>
              <a:latin typeface="Lucida Sans Unicode"/>
            </a:endParaRPr>
          </a:p>
        </p:txBody>
      </p:sp>
      <p:sp>
        <p:nvSpPr>
          <p:cNvPr id="241"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 name="Picture 1"/>
          <p:cNvPicPr/>
          <p:nvPr/>
        </p:nvPicPr>
        <p:blipFill>
          <a:blip r:embed="rId2"/>
          <a:stretch/>
        </p:blipFill>
        <p:spPr>
          <a:xfrm>
            <a:off x="244080" y="857160"/>
            <a:ext cx="8655480" cy="5143320"/>
          </a:xfrm>
          <a:prstGeom prst="rect">
            <a:avLst/>
          </a:prstGeom>
          <a:ln>
            <a:noFill/>
          </a:ln>
        </p:spPr>
      </p:pic>
      <p:sp>
        <p:nvSpPr>
          <p:cNvPr id="154"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TextShape 1"/>
          <p:cNvSpPr txBox="1"/>
          <p:nvPr/>
        </p:nvSpPr>
        <p:spPr>
          <a:xfrm>
            <a:off x="457200" y="274680"/>
            <a:ext cx="8229240" cy="1142640"/>
          </a:xfrm>
          <a:prstGeom prst="rect">
            <a:avLst/>
          </a:prstGeom>
          <a:noFill/>
          <a:ln>
            <a:noFill/>
          </a:ln>
        </p:spPr>
        <p:txBody>
          <a:bodyPr lIns="90000" tIns="45000" rIns="90000" bIns="45000" anchor="ctr">
            <a:normAutofit lnSpcReduction="10000"/>
          </a:bodyPr>
          <a:lstStyle/>
          <a:p>
            <a:pPr>
              <a:lnSpc>
                <a:spcPct val="100000"/>
              </a:lnSpc>
            </a:pPr>
            <a:r>
              <a:rPr lang="en-US" sz="3600" b="1" strike="noStrike" spc="-1">
                <a:solidFill>
                  <a:srgbClr val="24B5A1"/>
                </a:solidFill>
                <a:latin typeface="Arial"/>
              </a:rPr>
              <a:t>6.5.3  </a:t>
            </a:r>
            <a:r>
              <a:rPr lang="en-US" sz="3600" b="1" strike="noStrike" spc="-1">
                <a:solidFill>
                  <a:srgbClr val="3380E6"/>
                </a:solidFill>
                <a:latin typeface="Arial"/>
              </a:rPr>
              <a:t>Argument-Promotion Rules and Implicit Conversions</a:t>
            </a:r>
            <a:endParaRPr lang="en-US" sz="3600" b="0" strike="noStrike" spc="-1">
              <a:solidFill>
                <a:srgbClr val="000000"/>
              </a:solidFill>
              <a:latin typeface="Arial"/>
            </a:endParaRPr>
          </a:p>
        </p:txBody>
      </p:sp>
      <p:sp>
        <p:nvSpPr>
          <p:cNvPr id="243" name="TextShape 2"/>
          <p:cNvSpPr txBox="1"/>
          <p:nvPr/>
        </p:nvSpPr>
        <p:spPr>
          <a:xfrm>
            <a:off x="457200" y="1481040"/>
            <a:ext cx="8229240" cy="4525560"/>
          </a:xfrm>
          <a:prstGeom prst="rect">
            <a:avLst/>
          </a:prstGeom>
          <a:noFill/>
          <a:ln>
            <a:noFill/>
          </a:ln>
        </p:spPr>
        <p:txBody>
          <a:bodyPr/>
          <a:lstStyle/>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Figure 6.4 lists the arithmetic data types in order from “highest type” to “lowest type.”</a:t>
            </a:r>
            <a:endParaRPr lang="en-US" sz="27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Converting values to lower fundamental types can result in incorrect values.</a:t>
            </a:r>
            <a:endParaRPr lang="en-US" sz="27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Therefore, a value can be converted to a lower fundamental type only by explicitly assigning the value to a variable of lower type or by using a cast operator.</a:t>
            </a:r>
            <a:endParaRPr lang="en-US" sz="2700" b="0" strike="noStrike" spc="-1">
              <a:solidFill>
                <a:srgbClr val="000000"/>
              </a:solidFill>
              <a:latin typeface="Lucida Sans Unicode"/>
            </a:endParaRPr>
          </a:p>
        </p:txBody>
      </p:sp>
      <p:sp>
        <p:nvSpPr>
          <p:cNvPr id="244"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 name="Picture 1"/>
          <p:cNvPicPr/>
          <p:nvPr/>
        </p:nvPicPr>
        <p:blipFill>
          <a:blip r:embed="rId2"/>
          <a:stretch/>
        </p:blipFill>
        <p:spPr>
          <a:xfrm>
            <a:off x="0" y="76320"/>
            <a:ext cx="9143640" cy="6360840"/>
          </a:xfrm>
          <a:prstGeom prst="rect">
            <a:avLst/>
          </a:prstGeom>
          <a:ln>
            <a:noFill/>
          </a:ln>
        </p:spPr>
      </p:pic>
      <p:sp>
        <p:nvSpPr>
          <p:cNvPr id="246"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 name="Picture 1"/>
          <p:cNvPicPr/>
          <p:nvPr/>
        </p:nvPicPr>
        <p:blipFill>
          <a:blip r:embed="rId2"/>
          <a:stretch/>
        </p:blipFill>
        <p:spPr>
          <a:xfrm>
            <a:off x="0" y="2187000"/>
            <a:ext cx="9143640" cy="2483280"/>
          </a:xfrm>
          <a:prstGeom prst="rect">
            <a:avLst/>
          </a:prstGeom>
          <a:ln>
            <a:noFill/>
          </a:ln>
        </p:spPr>
      </p:pic>
      <p:sp>
        <p:nvSpPr>
          <p:cNvPr id="248"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TextShape 1"/>
          <p:cNvSpPr txBox="1"/>
          <p:nvPr/>
        </p:nvSpPr>
        <p:spPr>
          <a:xfrm>
            <a:off x="457200" y="274680"/>
            <a:ext cx="8229240" cy="1142640"/>
          </a:xfrm>
          <a:prstGeom prst="rect">
            <a:avLst/>
          </a:prstGeom>
          <a:noFill/>
          <a:ln>
            <a:noFill/>
          </a:ln>
        </p:spPr>
        <p:txBody>
          <a:bodyPr lIns="90000" tIns="45000" rIns="90000" bIns="45000" anchor="ctr">
            <a:normAutofit lnSpcReduction="10000"/>
          </a:bodyPr>
          <a:lstStyle/>
          <a:p>
            <a:pPr>
              <a:lnSpc>
                <a:spcPct val="100000"/>
              </a:lnSpc>
            </a:pPr>
            <a:r>
              <a:rPr lang="en-US" sz="3600" b="1" strike="noStrike" spc="-1">
                <a:solidFill>
                  <a:srgbClr val="24B5A1"/>
                </a:solidFill>
                <a:latin typeface="Arial"/>
              </a:rPr>
              <a:t>6.6  </a:t>
            </a:r>
            <a:r>
              <a:rPr lang="en-US" sz="3600" b="1" strike="noStrike" spc="-1">
                <a:solidFill>
                  <a:srgbClr val="3380E6"/>
                </a:solidFill>
                <a:latin typeface="Arial"/>
              </a:rPr>
              <a:t>C++ Standard Library Header Files</a:t>
            </a:r>
            <a:endParaRPr lang="en-US" sz="3600" b="0" strike="noStrike" spc="-1">
              <a:solidFill>
                <a:srgbClr val="000000"/>
              </a:solidFill>
              <a:latin typeface="Arial"/>
            </a:endParaRPr>
          </a:p>
        </p:txBody>
      </p:sp>
      <p:sp>
        <p:nvSpPr>
          <p:cNvPr id="250" name="TextShape 2"/>
          <p:cNvSpPr txBox="1"/>
          <p:nvPr/>
        </p:nvSpPr>
        <p:spPr>
          <a:xfrm>
            <a:off x="457200" y="1481040"/>
            <a:ext cx="8229240" cy="4525560"/>
          </a:xfrm>
          <a:prstGeom prst="rect">
            <a:avLst/>
          </a:prstGeom>
          <a:noFill/>
          <a:ln>
            <a:noFill/>
          </a:ln>
        </p:spPr>
        <p:txBody>
          <a:bodyPr/>
          <a:lstStyle/>
          <a:p>
            <a:pPr marL="365040" indent="-255240">
              <a:lnSpc>
                <a:spcPct val="100000"/>
              </a:lnSpc>
              <a:spcBef>
                <a:spcPts val="400"/>
              </a:spcBef>
              <a:buClr>
                <a:srgbClr val="2DA2BF"/>
              </a:buClr>
              <a:buSzPct val="68000"/>
              <a:buFont typeface="Wingdings 3" charset="2"/>
              <a:buChar char=""/>
            </a:pPr>
            <a:r>
              <a:rPr lang="en-US" sz="2500" b="0" strike="noStrike" spc="-1">
                <a:solidFill>
                  <a:srgbClr val="000000"/>
                </a:solidFill>
                <a:latin typeface="Cambria"/>
              </a:rPr>
              <a:t>The C++ Standard Library is divided into many portions, each with its own header file.</a:t>
            </a:r>
            <a:endParaRPr lang="en-US" sz="25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500" b="0" strike="noStrike" spc="-1">
                <a:solidFill>
                  <a:srgbClr val="000000"/>
                </a:solidFill>
                <a:latin typeface="Cambria"/>
              </a:rPr>
              <a:t>The header files contain the function prototypes for the related functions that form each portion of the library.</a:t>
            </a:r>
            <a:endParaRPr lang="en-US" sz="25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500" b="0" strike="noStrike" spc="-1">
                <a:solidFill>
                  <a:srgbClr val="000000"/>
                </a:solidFill>
                <a:latin typeface="Cambria"/>
              </a:rPr>
              <a:t>The header files also contain definitions of various class types and functions, as well as constants needed by those functions.</a:t>
            </a:r>
            <a:endParaRPr lang="en-US" sz="25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500" b="0" strike="noStrike" spc="-1">
                <a:solidFill>
                  <a:srgbClr val="000000"/>
                </a:solidFill>
                <a:latin typeface="Cambria"/>
              </a:rPr>
              <a:t>A header file “instructs” the compiler on how to interface with library and user-written components.</a:t>
            </a:r>
            <a:endParaRPr lang="en-US" sz="25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500" b="0" strike="noStrike" spc="-1">
                <a:solidFill>
                  <a:srgbClr val="000000"/>
                </a:solidFill>
                <a:latin typeface="Cambria"/>
              </a:rPr>
              <a:t>Figure 6.5 lists some common C++ Standard Library header files, most of which are discussed later in the book.</a:t>
            </a:r>
            <a:endParaRPr lang="en-US" sz="2500" b="0" strike="noStrike" spc="-1">
              <a:solidFill>
                <a:srgbClr val="000000"/>
              </a:solidFill>
              <a:latin typeface="Lucida Sans Unicode"/>
            </a:endParaRPr>
          </a:p>
        </p:txBody>
      </p:sp>
      <p:sp>
        <p:nvSpPr>
          <p:cNvPr id="251"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 name="Picture 1"/>
          <p:cNvPicPr/>
          <p:nvPr/>
        </p:nvPicPr>
        <p:blipFill>
          <a:blip r:embed="rId2"/>
          <a:stretch/>
        </p:blipFill>
        <p:spPr>
          <a:xfrm>
            <a:off x="892800" y="857160"/>
            <a:ext cx="7357680" cy="5143320"/>
          </a:xfrm>
          <a:prstGeom prst="rect">
            <a:avLst/>
          </a:prstGeom>
          <a:ln>
            <a:noFill/>
          </a:ln>
        </p:spPr>
      </p:pic>
      <p:sp>
        <p:nvSpPr>
          <p:cNvPr id="253"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 name="Picture 1"/>
          <p:cNvPicPr/>
          <p:nvPr/>
        </p:nvPicPr>
        <p:blipFill>
          <a:blip r:embed="rId2"/>
          <a:stretch/>
        </p:blipFill>
        <p:spPr>
          <a:xfrm>
            <a:off x="807120" y="857160"/>
            <a:ext cx="7527960" cy="5143320"/>
          </a:xfrm>
          <a:prstGeom prst="rect">
            <a:avLst/>
          </a:prstGeom>
          <a:ln>
            <a:noFill/>
          </a:ln>
        </p:spPr>
      </p:pic>
      <p:sp>
        <p:nvSpPr>
          <p:cNvPr id="255"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 name="Picture 1"/>
          <p:cNvPicPr/>
          <p:nvPr/>
        </p:nvPicPr>
        <p:blipFill>
          <a:blip r:embed="rId2"/>
          <a:stretch/>
        </p:blipFill>
        <p:spPr>
          <a:xfrm>
            <a:off x="1092960" y="857160"/>
            <a:ext cx="6956640" cy="5143320"/>
          </a:xfrm>
          <a:prstGeom prst="rect">
            <a:avLst/>
          </a:prstGeom>
          <a:ln>
            <a:noFill/>
          </a:ln>
        </p:spPr>
      </p:pic>
      <p:sp>
        <p:nvSpPr>
          <p:cNvPr id="257"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 name="Picture 1"/>
          <p:cNvPicPr/>
          <p:nvPr/>
        </p:nvPicPr>
        <p:blipFill>
          <a:blip r:embed="rId2"/>
          <a:stretch/>
        </p:blipFill>
        <p:spPr>
          <a:xfrm>
            <a:off x="990720" y="857160"/>
            <a:ext cx="7162560" cy="5143320"/>
          </a:xfrm>
          <a:prstGeom prst="rect">
            <a:avLst/>
          </a:prstGeom>
          <a:ln>
            <a:noFill/>
          </a:ln>
        </p:spPr>
      </p:pic>
      <p:sp>
        <p:nvSpPr>
          <p:cNvPr id="259"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TextShape 1"/>
          <p:cNvSpPr txBox="1"/>
          <p:nvPr/>
        </p:nvSpPr>
        <p:spPr>
          <a:xfrm>
            <a:off x="457200" y="274680"/>
            <a:ext cx="8229240" cy="1142640"/>
          </a:xfrm>
          <a:prstGeom prst="rect">
            <a:avLst/>
          </a:prstGeom>
          <a:noFill/>
          <a:ln>
            <a:noFill/>
          </a:ln>
        </p:spPr>
        <p:txBody>
          <a:bodyPr lIns="90000" tIns="45000" rIns="90000" bIns="45000" anchor="ctr">
            <a:normAutofit/>
          </a:bodyPr>
          <a:lstStyle/>
          <a:p>
            <a:pPr>
              <a:lnSpc>
                <a:spcPct val="100000"/>
              </a:lnSpc>
            </a:pPr>
            <a:r>
              <a:rPr lang="en-US" sz="3600" b="1" strike="noStrike" spc="-1" dirty="0">
                <a:solidFill>
                  <a:srgbClr val="24B5A1"/>
                </a:solidFill>
                <a:latin typeface="Arial"/>
              </a:rPr>
              <a:t>6.6.5  </a:t>
            </a:r>
            <a:r>
              <a:rPr lang="en-US" sz="3600" b="1" strike="noStrike" spc="-1" dirty="0">
                <a:solidFill>
                  <a:srgbClr val="3380E6"/>
                </a:solidFill>
                <a:latin typeface="Arial"/>
              </a:rPr>
              <a:t>Variables – scope and lifetime</a:t>
            </a:r>
            <a:endParaRPr lang="en-US" sz="3600" b="0" strike="noStrike" spc="-1" dirty="0">
              <a:solidFill>
                <a:srgbClr val="000000"/>
              </a:solidFill>
              <a:latin typeface="Arial"/>
            </a:endParaRPr>
          </a:p>
        </p:txBody>
      </p:sp>
      <p:sp>
        <p:nvSpPr>
          <p:cNvPr id="261" name="TextShape 2"/>
          <p:cNvSpPr txBox="1"/>
          <p:nvPr/>
        </p:nvSpPr>
        <p:spPr>
          <a:xfrm>
            <a:off x="457200" y="1481040"/>
            <a:ext cx="8356294" cy="4525560"/>
          </a:xfrm>
          <a:prstGeom prst="rect">
            <a:avLst/>
          </a:prstGeom>
          <a:noFill/>
          <a:ln>
            <a:noFill/>
          </a:ln>
        </p:spPr>
        <p:txBody>
          <a:bodyPr/>
          <a:lstStyle/>
          <a:p>
            <a:pPr marL="365040" indent="-255240">
              <a:lnSpc>
                <a:spcPct val="80000"/>
              </a:lnSpc>
              <a:spcBef>
                <a:spcPts val="400"/>
              </a:spcBef>
              <a:buClr>
                <a:srgbClr val="2DA2BF"/>
              </a:buClr>
              <a:buSzPct val="68000"/>
              <a:buFont typeface="Wingdings 3" charset="2"/>
              <a:buChar char=""/>
            </a:pPr>
            <a:r>
              <a:rPr lang="en-US" sz="2500" b="0" strike="noStrike" spc="-1" dirty="0">
                <a:solidFill>
                  <a:srgbClr val="000000"/>
                </a:solidFill>
                <a:latin typeface="Cambria"/>
              </a:rPr>
              <a:t>Whe</a:t>
            </a:r>
            <a:r>
              <a:rPr lang="en-US" sz="2500" spc="-1" dirty="0">
                <a:solidFill>
                  <a:srgbClr val="000000"/>
                </a:solidFill>
                <a:latin typeface="Cambria"/>
              </a:rPr>
              <a:t>n an identifier (that is, a variable, such as “int </a:t>
            </a:r>
            <a:r>
              <a:rPr lang="en-US" sz="2500" spc="-1" dirty="0" err="1">
                <a:solidFill>
                  <a:srgbClr val="000000"/>
                </a:solidFill>
                <a:latin typeface="Cambria"/>
              </a:rPr>
              <a:t>i</a:t>
            </a:r>
            <a:r>
              <a:rPr lang="en-US" sz="2500" spc="-1" dirty="0">
                <a:solidFill>
                  <a:srgbClr val="000000"/>
                </a:solidFill>
                <a:latin typeface="Cambria"/>
              </a:rPr>
              <a:t>”) is declared, it has two important characteristics:</a:t>
            </a:r>
          </a:p>
          <a:p>
            <a:pPr marL="822240" lvl="1" indent="-255240">
              <a:lnSpc>
                <a:spcPct val="80000"/>
              </a:lnSpc>
              <a:spcBef>
                <a:spcPts val="400"/>
              </a:spcBef>
              <a:buClr>
                <a:srgbClr val="2DA2BF"/>
              </a:buClr>
              <a:buSzPct val="68000"/>
              <a:buFont typeface="Wingdings 3" charset="2"/>
              <a:buChar char=""/>
            </a:pPr>
            <a:r>
              <a:rPr lang="en-US" sz="2500" b="0" i="1" strike="noStrike" spc="-1" dirty="0">
                <a:solidFill>
                  <a:srgbClr val="000000"/>
                </a:solidFill>
                <a:latin typeface="Cambria"/>
              </a:rPr>
              <a:t>Where</a:t>
            </a:r>
            <a:r>
              <a:rPr lang="en-US" sz="2500" b="0" strike="noStrike" spc="-1" dirty="0">
                <a:solidFill>
                  <a:srgbClr val="000000"/>
                </a:solidFill>
                <a:latin typeface="Cambria"/>
              </a:rPr>
              <a:t> is the variable usable (</a:t>
            </a:r>
            <a:r>
              <a:rPr lang="en-US" sz="2500" b="1" strike="noStrike" spc="-1" dirty="0">
                <a:solidFill>
                  <a:srgbClr val="000000"/>
                </a:solidFill>
                <a:latin typeface="Cambria"/>
              </a:rPr>
              <a:t>scope</a:t>
            </a:r>
            <a:r>
              <a:rPr lang="en-US" sz="2500" b="0" strike="noStrike" spc="-1" dirty="0">
                <a:solidFill>
                  <a:srgbClr val="000000"/>
                </a:solidFill>
                <a:latin typeface="Cambria"/>
              </a:rPr>
              <a:t>).</a:t>
            </a:r>
          </a:p>
          <a:p>
            <a:pPr marL="822240" lvl="1" indent="-255240">
              <a:lnSpc>
                <a:spcPct val="80000"/>
              </a:lnSpc>
              <a:spcBef>
                <a:spcPts val="400"/>
              </a:spcBef>
              <a:buClr>
                <a:srgbClr val="2DA2BF"/>
              </a:buClr>
              <a:buSzPct val="68000"/>
              <a:buFont typeface="Wingdings 3" charset="2"/>
              <a:buChar char=""/>
            </a:pPr>
            <a:r>
              <a:rPr lang="en-US" sz="2500" i="1" spc="-1" dirty="0">
                <a:solidFill>
                  <a:srgbClr val="000000"/>
                </a:solidFill>
                <a:latin typeface="Cambria"/>
              </a:rPr>
              <a:t>How long </a:t>
            </a:r>
            <a:r>
              <a:rPr lang="en-US" sz="2500" spc="-1" dirty="0">
                <a:solidFill>
                  <a:srgbClr val="000000"/>
                </a:solidFill>
                <a:latin typeface="Cambria"/>
              </a:rPr>
              <a:t>is the variable usable (</a:t>
            </a:r>
            <a:r>
              <a:rPr lang="en-US" sz="2500" b="1" spc="-1" dirty="0">
                <a:solidFill>
                  <a:srgbClr val="000000"/>
                </a:solidFill>
                <a:latin typeface="Cambria"/>
              </a:rPr>
              <a:t>lifetime</a:t>
            </a:r>
            <a:r>
              <a:rPr lang="en-US" sz="2500" spc="-1" dirty="0">
                <a:solidFill>
                  <a:srgbClr val="000000"/>
                </a:solidFill>
                <a:latin typeface="Cambria"/>
              </a:rPr>
              <a:t>).</a:t>
            </a:r>
          </a:p>
          <a:p>
            <a:pPr marL="822240" lvl="1" indent="-255240">
              <a:lnSpc>
                <a:spcPct val="80000"/>
              </a:lnSpc>
              <a:spcBef>
                <a:spcPts val="400"/>
              </a:spcBef>
              <a:buClr>
                <a:srgbClr val="2DA2BF"/>
              </a:buClr>
              <a:buSzPct val="68000"/>
              <a:buFont typeface="Wingdings 3" charset="2"/>
              <a:buChar char=""/>
            </a:pPr>
            <a:endParaRPr lang="en-US" sz="2500" spc="-1" dirty="0">
              <a:solidFill>
                <a:srgbClr val="000000"/>
              </a:solidFill>
              <a:latin typeface="Cambria"/>
            </a:endParaRPr>
          </a:p>
          <a:p>
            <a:pPr marL="365040" indent="-255240">
              <a:lnSpc>
                <a:spcPct val="80000"/>
              </a:lnSpc>
              <a:spcBef>
                <a:spcPts val="400"/>
              </a:spcBef>
              <a:buClr>
                <a:srgbClr val="2DA2BF"/>
              </a:buClr>
              <a:buSzPct val="68000"/>
              <a:buFont typeface="Wingdings 3" charset="2"/>
              <a:buChar char=""/>
            </a:pPr>
            <a:r>
              <a:rPr lang="en-US" sz="2500" strike="noStrike" spc="-1" dirty="0">
                <a:solidFill>
                  <a:srgbClr val="000000"/>
                </a:solidFill>
                <a:latin typeface="Cambria"/>
              </a:rPr>
              <a:t>Click here for a good explanation of these concepts:</a:t>
            </a:r>
            <a:endParaRPr lang="en-US" sz="1600" strike="noStrike" spc="-1" dirty="0">
              <a:solidFill>
                <a:srgbClr val="000000"/>
              </a:solidFill>
              <a:latin typeface="Cambria"/>
            </a:endParaRPr>
          </a:p>
          <a:p>
            <a:pPr marL="109800">
              <a:lnSpc>
                <a:spcPct val="80000"/>
              </a:lnSpc>
              <a:spcBef>
                <a:spcPts val="400"/>
              </a:spcBef>
              <a:buClr>
                <a:srgbClr val="2DA2BF"/>
              </a:buClr>
              <a:buSzPct val="68000"/>
            </a:pPr>
            <a:r>
              <a:rPr lang="en-US" sz="1600" spc="-1" dirty="0">
                <a:solidFill>
                  <a:srgbClr val="000000"/>
                </a:solidFill>
                <a:latin typeface="Cambria"/>
              </a:rPr>
              <a:t>     </a:t>
            </a:r>
            <a:r>
              <a:rPr lang="en-US" sz="1600" strike="noStrike" spc="-1" dirty="0">
                <a:solidFill>
                  <a:srgbClr val="000000"/>
                </a:solidFill>
                <a:latin typeface="Cambria"/>
              </a:rPr>
              <a:t> </a:t>
            </a:r>
            <a:r>
              <a:rPr lang="en-US" sz="1600" dirty="0">
                <a:hlinkClick r:id="rId2"/>
              </a:rPr>
              <a:t>http://www.mathcs.emory.edu/~cheung/Courses/561/Syllabus/3-C/scoping.html</a:t>
            </a:r>
            <a:endParaRPr lang="en-US" sz="1600" spc="-1" dirty="0">
              <a:solidFill>
                <a:srgbClr val="000000"/>
              </a:solidFill>
              <a:latin typeface="Cambria"/>
            </a:endParaRPr>
          </a:p>
          <a:p>
            <a:pPr marL="822240" lvl="1" indent="-255240">
              <a:lnSpc>
                <a:spcPct val="80000"/>
              </a:lnSpc>
              <a:spcBef>
                <a:spcPts val="400"/>
              </a:spcBef>
              <a:buClr>
                <a:srgbClr val="2DA2BF"/>
              </a:buClr>
              <a:buSzPct val="68000"/>
              <a:buFont typeface="Wingdings 3" charset="2"/>
              <a:buChar char=""/>
            </a:pPr>
            <a:endParaRPr lang="en-US" sz="2500" b="1" spc="-1" dirty="0">
              <a:solidFill>
                <a:srgbClr val="000000"/>
              </a:solidFill>
              <a:latin typeface="Cambria"/>
            </a:endParaRPr>
          </a:p>
        </p:txBody>
      </p:sp>
      <p:sp>
        <p:nvSpPr>
          <p:cNvPr id="262"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extLst>
      <p:ext uri="{BB962C8B-B14F-4D97-AF65-F5344CB8AC3E}">
        <p14:creationId xmlns:p14="http://schemas.microsoft.com/office/powerpoint/2010/main" val="28696903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TextShape 1"/>
          <p:cNvSpPr txBox="1"/>
          <p:nvPr/>
        </p:nvSpPr>
        <p:spPr>
          <a:xfrm>
            <a:off x="457200" y="274680"/>
            <a:ext cx="8229240" cy="1142640"/>
          </a:xfrm>
          <a:prstGeom prst="rect">
            <a:avLst/>
          </a:prstGeom>
          <a:noFill/>
          <a:ln>
            <a:noFill/>
          </a:ln>
        </p:spPr>
        <p:txBody>
          <a:bodyPr lIns="90000" tIns="45000" rIns="90000" bIns="45000" anchor="ctr">
            <a:normAutofit/>
          </a:bodyPr>
          <a:lstStyle/>
          <a:p>
            <a:pPr>
              <a:lnSpc>
                <a:spcPct val="100000"/>
              </a:lnSpc>
            </a:pPr>
            <a:r>
              <a:rPr lang="en-US" sz="3600" b="1" strike="noStrike" spc="-1" dirty="0">
                <a:solidFill>
                  <a:srgbClr val="24B5A1"/>
                </a:solidFill>
                <a:latin typeface="Arial"/>
              </a:rPr>
              <a:t>6.6.5  </a:t>
            </a:r>
            <a:r>
              <a:rPr lang="en-US" sz="3600" b="1" strike="noStrike" spc="-1" dirty="0">
                <a:solidFill>
                  <a:srgbClr val="3380E6"/>
                </a:solidFill>
                <a:latin typeface="Arial"/>
              </a:rPr>
              <a:t>Scope: 6 kinds </a:t>
            </a:r>
            <a:endParaRPr lang="en-US" sz="3600" b="0" strike="noStrike" spc="-1" dirty="0">
              <a:solidFill>
                <a:srgbClr val="000000"/>
              </a:solidFill>
              <a:latin typeface="Arial"/>
            </a:endParaRPr>
          </a:p>
        </p:txBody>
      </p:sp>
      <p:sp>
        <p:nvSpPr>
          <p:cNvPr id="261" name="TextShape 2"/>
          <p:cNvSpPr txBox="1"/>
          <p:nvPr/>
        </p:nvSpPr>
        <p:spPr>
          <a:xfrm>
            <a:off x="584252" y="1553378"/>
            <a:ext cx="7942803" cy="4453222"/>
          </a:xfrm>
          <a:prstGeom prst="rect">
            <a:avLst/>
          </a:prstGeom>
          <a:noFill/>
          <a:ln>
            <a:noFill/>
          </a:ln>
        </p:spPr>
        <p:txBody>
          <a:bodyPr/>
          <a:lstStyle/>
          <a:p>
            <a:pPr marL="342900" indent="-342900">
              <a:spcAft>
                <a:spcPts val="1200"/>
              </a:spcAft>
              <a:buFont typeface="+mj-lt"/>
              <a:buAutoNum type="arabicPeriod"/>
            </a:pPr>
            <a:r>
              <a:rPr lang="en-US" sz="1600" b="1" dirty="0"/>
              <a:t>Block scope:</a:t>
            </a:r>
            <a:r>
              <a:rPr lang="en-US" sz="1600" dirty="0"/>
              <a:t> A name declared within a function, including the parameter names, has local scope. They are only visible from their point of declaration to the end of the function. Any variable defined within a pair of braces { … } has block scope.</a:t>
            </a:r>
          </a:p>
          <a:p>
            <a:pPr marL="342900" indent="-342900">
              <a:spcAft>
                <a:spcPts val="1200"/>
              </a:spcAft>
              <a:buFont typeface="+mj-lt"/>
              <a:buAutoNum type="arabicPeriod"/>
            </a:pPr>
            <a:r>
              <a:rPr lang="en-US" sz="1600" b="1" dirty="0"/>
              <a:t>Global namespace scope:</a:t>
            </a:r>
            <a:r>
              <a:rPr lang="en-US" sz="1600" dirty="0"/>
              <a:t> A global name is one that is declared outside of any class or function. The scope of global names extends from the point of declaration to the end of the file in which they are declared. </a:t>
            </a:r>
          </a:p>
          <a:p>
            <a:pPr marL="342900" indent="-342900">
              <a:spcAft>
                <a:spcPts val="1200"/>
              </a:spcAft>
              <a:buFont typeface="+mj-lt"/>
              <a:buAutoNum type="arabicPeriod"/>
            </a:pPr>
            <a:r>
              <a:rPr lang="en-US" sz="1600" b="1" dirty="0"/>
              <a:t>Class scope:</a:t>
            </a:r>
            <a:r>
              <a:rPr lang="en-US" sz="1600" dirty="0"/>
              <a:t> Names of class members have class scope, which extends throughout the class definition regardless of the point of declaration.</a:t>
            </a:r>
          </a:p>
          <a:p>
            <a:pPr marL="342900" indent="-342900">
              <a:spcAft>
                <a:spcPts val="1200"/>
              </a:spcAft>
              <a:buFont typeface="+mj-lt"/>
              <a:buAutoNum type="arabicPeriod"/>
            </a:pPr>
            <a:r>
              <a:rPr lang="en-US" sz="1600" b="1" dirty="0"/>
              <a:t>Function scope</a:t>
            </a:r>
            <a:r>
              <a:rPr lang="en-US" sz="1600" dirty="0"/>
              <a:t> Variables declared within a function have function scope, which means it is visible throughout a function body even before its point of declaration. </a:t>
            </a:r>
          </a:p>
          <a:p>
            <a:pPr marL="342900" indent="-342900">
              <a:spcAft>
                <a:spcPts val="1200"/>
              </a:spcAft>
              <a:buFont typeface="+mj-lt"/>
              <a:buAutoNum type="arabicPeriod"/>
            </a:pPr>
            <a:r>
              <a:rPr lang="en-US" sz="1600" b="1" dirty="0"/>
              <a:t>Function-prototype scope:</a:t>
            </a:r>
            <a:r>
              <a:rPr lang="en-US" sz="1600" dirty="0"/>
              <a:t> Names used in a function prototype are visible until the end of the prototype declaration.</a:t>
            </a:r>
          </a:p>
          <a:p>
            <a:pPr marL="342900" indent="-342900">
              <a:spcAft>
                <a:spcPts val="1200"/>
              </a:spcAft>
              <a:buFont typeface="+mj-lt"/>
              <a:buAutoNum type="arabicPeriod"/>
            </a:pPr>
            <a:r>
              <a:rPr lang="en-US" sz="1600" b="1" dirty="0"/>
              <a:t>Namespace scope:</a:t>
            </a:r>
            <a:r>
              <a:rPr lang="en-US" sz="1600" dirty="0"/>
              <a:t> A name that is declared within a </a:t>
            </a:r>
            <a:r>
              <a:rPr lang="en-US" sz="1600" u="sng" dirty="0">
                <a:hlinkClick r:id="rId2"/>
              </a:rPr>
              <a:t>namespace</a:t>
            </a:r>
            <a:r>
              <a:rPr lang="en-US" sz="1600" dirty="0"/>
              <a:t>, outside of any class or </a:t>
            </a:r>
            <a:r>
              <a:rPr lang="en-US" sz="1600" dirty="0" err="1"/>
              <a:t>enum</a:t>
            </a:r>
            <a:r>
              <a:rPr lang="en-US" sz="1600" dirty="0"/>
              <a:t> definition or function block, is visible from its point of declaration to the end of namespace. </a:t>
            </a:r>
          </a:p>
          <a:p>
            <a:pPr marL="109800">
              <a:lnSpc>
                <a:spcPct val="80000"/>
              </a:lnSpc>
              <a:spcBef>
                <a:spcPts val="400"/>
              </a:spcBef>
              <a:buClr>
                <a:srgbClr val="2DA2BF"/>
              </a:buClr>
              <a:buSzPct val="68000"/>
            </a:pPr>
            <a:endParaRPr lang="en-US" sz="2500" strike="noStrike" spc="-1" dirty="0">
              <a:solidFill>
                <a:srgbClr val="000000"/>
              </a:solidFill>
              <a:latin typeface="Cambria"/>
            </a:endParaRPr>
          </a:p>
        </p:txBody>
      </p:sp>
      <p:sp>
        <p:nvSpPr>
          <p:cNvPr id="262"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extLst>
      <p:ext uri="{BB962C8B-B14F-4D97-AF65-F5344CB8AC3E}">
        <p14:creationId xmlns:p14="http://schemas.microsoft.com/office/powerpoint/2010/main" val="901183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extShape 1"/>
          <p:cNvSpPr txBox="1"/>
          <p:nvPr/>
        </p:nvSpPr>
        <p:spPr>
          <a:xfrm>
            <a:off x="457200" y="274680"/>
            <a:ext cx="8229240" cy="1142640"/>
          </a:xfrm>
          <a:prstGeom prst="rect">
            <a:avLst/>
          </a:prstGeom>
          <a:noFill/>
          <a:ln>
            <a:noFill/>
          </a:ln>
        </p:spPr>
        <p:txBody>
          <a:bodyPr lIns="90000" tIns="45000" rIns="90000" bIns="45000" anchor="ctr"/>
          <a:lstStyle/>
          <a:p>
            <a:pPr>
              <a:lnSpc>
                <a:spcPct val="100000"/>
              </a:lnSpc>
            </a:pPr>
            <a:r>
              <a:rPr lang="en-US" sz="3600" b="1" strike="noStrike" spc="-1">
                <a:solidFill>
                  <a:srgbClr val="24B5A1"/>
                </a:solidFill>
                <a:latin typeface="Arial"/>
              </a:rPr>
              <a:t>6.1  </a:t>
            </a:r>
            <a:r>
              <a:rPr lang="en-US" sz="3600" b="1" strike="noStrike" spc="-1">
                <a:solidFill>
                  <a:srgbClr val="3380E6"/>
                </a:solidFill>
                <a:latin typeface="Arial"/>
              </a:rPr>
              <a:t>Introduction</a:t>
            </a:r>
            <a:endParaRPr lang="en-US" sz="3600" b="0" strike="noStrike" spc="-1">
              <a:solidFill>
                <a:srgbClr val="000000"/>
              </a:solidFill>
              <a:latin typeface="Arial"/>
            </a:endParaRPr>
          </a:p>
        </p:txBody>
      </p:sp>
      <p:sp>
        <p:nvSpPr>
          <p:cNvPr id="156" name="TextShape 2"/>
          <p:cNvSpPr txBox="1"/>
          <p:nvPr/>
        </p:nvSpPr>
        <p:spPr>
          <a:xfrm>
            <a:off x="457200" y="1481040"/>
            <a:ext cx="8229240" cy="4525560"/>
          </a:xfrm>
          <a:prstGeom prst="rect">
            <a:avLst/>
          </a:prstGeom>
          <a:noFill/>
          <a:ln>
            <a:noFill/>
          </a:ln>
        </p:spPr>
        <p:txBody>
          <a:bodyPr/>
          <a:lstStyle/>
          <a:p>
            <a:pPr marL="365040" indent="-255240">
              <a:lnSpc>
                <a:spcPct val="80000"/>
              </a:lnSpc>
              <a:spcBef>
                <a:spcPts val="400"/>
              </a:spcBef>
              <a:buClr>
                <a:srgbClr val="2DA2BF"/>
              </a:buClr>
              <a:buSzPct val="68000"/>
              <a:buFont typeface="Wingdings 3" charset="2"/>
              <a:buChar char=""/>
            </a:pPr>
            <a:r>
              <a:rPr lang="en-US" sz="2500" b="0" strike="noStrike" spc="-1">
                <a:solidFill>
                  <a:srgbClr val="000000"/>
                </a:solidFill>
                <a:latin typeface="Cambria"/>
              </a:rPr>
              <a:t>Develop and maintain a large program by constructing it from small, simple pieces, or components.</a:t>
            </a:r>
            <a:endParaRPr lang="en-US" sz="2500" b="0" strike="noStrike" spc="-1">
              <a:solidFill>
                <a:srgbClr val="000000"/>
              </a:solidFill>
              <a:latin typeface="Lucida Sans Unicode"/>
            </a:endParaRPr>
          </a:p>
          <a:p>
            <a:pPr marL="620640" lvl="1" indent="-228240">
              <a:lnSpc>
                <a:spcPct val="80000"/>
              </a:lnSpc>
              <a:spcBef>
                <a:spcPts val="326"/>
              </a:spcBef>
              <a:buClr>
                <a:srgbClr val="2DA2BF"/>
              </a:buClr>
              <a:buFont typeface="Verdana"/>
              <a:buChar char="◦"/>
            </a:pPr>
            <a:r>
              <a:rPr lang="en-US" sz="2100" b="0" strike="noStrike" spc="-1">
                <a:solidFill>
                  <a:srgbClr val="0000FF"/>
                </a:solidFill>
                <a:latin typeface="Cambria"/>
              </a:rPr>
              <a:t>divide and conquer</a:t>
            </a:r>
            <a:r>
              <a:rPr lang="en-US" sz="2100" b="0" strike="noStrike" spc="-1">
                <a:solidFill>
                  <a:srgbClr val="000000"/>
                </a:solidFill>
                <a:latin typeface="Cambria"/>
              </a:rPr>
              <a:t>.</a:t>
            </a:r>
            <a:endParaRPr lang="en-US" sz="2100" b="0" strike="noStrike" spc="-1">
              <a:solidFill>
                <a:srgbClr val="000000"/>
              </a:solidFill>
              <a:latin typeface="Lucida Sans Unicode"/>
            </a:endParaRPr>
          </a:p>
          <a:p>
            <a:pPr marL="365040" indent="-255240">
              <a:lnSpc>
                <a:spcPct val="80000"/>
              </a:lnSpc>
              <a:spcBef>
                <a:spcPts val="400"/>
              </a:spcBef>
              <a:buClr>
                <a:srgbClr val="2DA2BF"/>
              </a:buClr>
              <a:buSzPct val="68000"/>
              <a:buFont typeface="Wingdings 3" charset="2"/>
              <a:buChar char=""/>
            </a:pPr>
            <a:r>
              <a:rPr lang="en-US" sz="2500" b="0" strike="noStrike" spc="-1">
                <a:solidFill>
                  <a:srgbClr val="000000"/>
                </a:solidFill>
                <a:latin typeface="Cambria"/>
              </a:rPr>
              <a:t>Emphasize how to declare and use functions to facilitate the design, implementation, operation and maintenance of large programs.</a:t>
            </a:r>
            <a:endParaRPr lang="en-US" sz="2500" b="0" strike="noStrike" spc="-1">
              <a:solidFill>
                <a:srgbClr val="000000"/>
              </a:solidFill>
              <a:latin typeface="Lucida Sans Unicode"/>
            </a:endParaRPr>
          </a:p>
          <a:p>
            <a:pPr marL="365040" indent="-255240">
              <a:lnSpc>
                <a:spcPct val="80000"/>
              </a:lnSpc>
              <a:spcBef>
                <a:spcPts val="400"/>
              </a:spcBef>
              <a:buClr>
                <a:srgbClr val="2DA2BF"/>
              </a:buClr>
              <a:buSzPct val="68000"/>
              <a:buFont typeface="Wingdings 3" charset="2"/>
              <a:buChar char=""/>
            </a:pPr>
            <a:r>
              <a:rPr lang="en-US" sz="2500" b="0" strike="noStrike" spc="-1">
                <a:solidFill>
                  <a:srgbClr val="000000"/>
                </a:solidFill>
                <a:latin typeface="Cambria"/>
              </a:rPr>
              <a:t>Function prototypes and how the compiler uses them to convert the type of an argument in a function call to the type specified in a function’s parameter list, if necessary.</a:t>
            </a:r>
            <a:endParaRPr lang="en-US" sz="2500" b="0" strike="noStrike" spc="-1">
              <a:solidFill>
                <a:srgbClr val="000000"/>
              </a:solidFill>
              <a:latin typeface="Lucida Sans Unicode"/>
            </a:endParaRPr>
          </a:p>
          <a:p>
            <a:pPr marL="365040" indent="-255240">
              <a:lnSpc>
                <a:spcPct val="80000"/>
              </a:lnSpc>
              <a:spcBef>
                <a:spcPts val="400"/>
              </a:spcBef>
              <a:buClr>
                <a:srgbClr val="2DA2BF"/>
              </a:buClr>
              <a:buSzPct val="68000"/>
              <a:buFont typeface="Wingdings 3" charset="2"/>
              <a:buChar char=""/>
            </a:pPr>
            <a:r>
              <a:rPr lang="en-US" sz="2500" b="0" strike="noStrike" spc="-1">
                <a:solidFill>
                  <a:srgbClr val="000000"/>
                </a:solidFill>
                <a:latin typeface="Cambria"/>
              </a:rPr>
              <a:t>Simulation techniques with random number generation.</a:t>
            </a:r>
            <a:endParaRPr lang="en-US" sz="2500" b="0" strike="noStrike" spc="-1">
              <a:solidFill>
                <a:srgbClr val="000000"/>
              </a:solidFill>
              <a:latin typeface="Lucida Sans Unicode"/>
            </a:endParaRPr>
          </a:p>
          <a:p>
            <a:pPr marL="365040" indent="-255240">
              <a:lnSpc>
                <a:spcPct val="80000"/>
              </a:lnSpc>
              <a:spcBef>
                <a:spcPts val="400"/>
              </a:spcBef>
              <a:buClr>
                <a:srgbClr val="2DA2BF"/>
              </a:buClr>
              <a:buSzPct val="68000"/>
              <a:buFont typeface="Wingdings 3" charset="2"/>
              <a:buChar char=""/>
            </a:pPr>
            <a:r>
              <a:rPr lang="en-US" sz="2500" b="0" strike="noStrike" spc="-1">
                <a:solidFill>
                  <a:srgbClr val="000000"/>
                </a:solidFill>
                <a:latin typeface="Cambria"/>
              </a:rPr>
              <a:t>C++’s scope rules.</a:t>
            </a:r>
            <a:endParaRPr lang="en-US" sz="2500" b="0" strike="noStrike" spc="-1">
              <a:solidFill>
                <a:srgbClr val="000000"/>
              </a:solidFill>
              <a:latin typeface="Lucida Sans Unicode"/>
            </a:endParaRPr>
          </a:p>
        </p:txBody>
      </p:sp>
      <p:sp>
        <p:nvSpPr>
          <p:cNvPr id="157"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6" name="Picture 1"/>
          <p:cNvPicPr/>
          <p:nvPr/>
        </p:nvPicPr>
        <p:blipFill>
          <a:blip r:embed="rId2"/>
          <a:stretch/>
        </p:blipFill>
        <p:spPr>
          <a:xfrm>
            <a:off x="0" y="117000"/>
            <a:ext cx="9143640" cy="6624000"/>
          </a:xfrm>
          <a:prstGeom prst="rect">
            <a:avLst/>
          </a:prstGeom>
          <a:ln>
            <a:noFill/>
          </a:ln>
        </p:spPr>
      </p:pic>
      <p:sp>
        <p:nvSpPr>
          <p:cNvPr id="387"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extLst>
      <p:ext uri="{BB962C8B-B14F-4D97-AF65-F5344CB8AC3E}">
        <p14:creationId xmlns:p14="http://schemas.microsoft.com/office/powerpoint/2010/main" val="37954476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8" name="Picture 3"/>
          <p:cNvPicPr/>
          <p:nvPr/>
        </p:nvPicPr>
        <p:blipFill>
          <a:blip r:embed="rId2"/>
          <a:stretch/>
        </p:blipFill>
        <p:spPr>
          <a:xfrm>
            <a:off x="0" y="443520"/>
            <a:ext cx="9143640" cy="5970240"/>
          </a:xfrm>
          <a:prstGeom prst="rect">
            <a:avLst/>
          </a:prstGeom>
          <a:ln>
            <a:noFill/>
          </a:ln>
        </p:spPr>
      </p:pic>
      <p:sp>
        <p:nvSpPr>
          <p:cNvPr id="389"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extLst>
      <p:ext uri="{BB962C8B-B14F-4D97-AF65-F5344CB8AC3E}">
        <p14:creationId xmlns:p14="http://schemas.microsoft.com/office/powerpoint/2010/main" val="33988918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0" name="Picture 2"/>
          <p:cNvPicPr/>
          <p:nvPr/>
        </p:nvPicPr>
        <p:blipFill>
          <a:blip r:embed="rId2"/>
          <a:stretch/>
        </p:blipFill>
        <p:spPr>
          <a:xfrm>
            <a:off x="0" y="671040"/>
            <a:ext cx="9143640" cy="5515920"/>
          </a:xfrm>
          <a:prstGeom prst="rect">
            <a:avLst/>
          </a:prstGeom>
          <a:ln>
            <a:noFill/>
          </a:ln>
        </p:spPr>
      </p:pic>
      <p:sp>
        <p:nvSpPr>
          <p:cNvPr id="391"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extLst>
      <p:ext uri="{BB962C8B-B14F-4D97-AF65-F5344CB8AC3E}">
        <p14:creationId xmlns:p14="http://schemas.microsoft.com/office/powerpoint/2010/main" val="31529721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 name="Picture 2"/>
          <p:cNvPicPr/>
          <p:nvPr/>
        </p:nvPicPr>
        <p:blipFill>
          <a:blip r:embed="rId2"/>
          <a:stretch/>
        </p:blipFill>
        <p:spPr>
          <a:xfrm>
            <a:off x="0" y="197280"/>
            <a:ext cx="9143640" cy="6463440"/>
          </a:xfrm>
          <a:prstGeom prst="rect">
            <a:avLst/>
          </a:prstGeom>
          <a:ln>
            <a:noFill/>
          </a:ln>
        </p:spPr>
      </p:pic>
      <p:sp>
        <p:nvSpPr>
          <p:cNvPr id="393"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extLst>
      <p:ext uri="{BB962C8B-B14F-4D97-AF65-F5344CB8AC3E}">
        <p14:creationId xmlns:p14="http://schemas.microsoft.com/office/powerpoint/2010/main" val="15122326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 name="Picture 1"/>
          <p:cNvPicPr/>
          <p:nvPr/>
        </p:nvPicPr>
        <p:blipFill>
          <a:blip r:embed="rId2"/>
          <a:stretch/>
        </p:blipFill>
        <p:spPr>
          <a:xfrm>
            <a:off x="0" y="1158480"/>
            <a:ext cx="9143640" cy="4540680"/>
          </a:xfrm>
          <a:prstGeom prst="rect">
            <a:avLst/>
          </a:prstGeom>
          <a:ln>
            <a:noFill/>
          </a:ln>
        </p:spPr>
      </p:pic>
      <p:sp>
        <p:nvSpPr>
          <p:cNvPr id="380"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extLst>
      <p:ext uri="{BB962C8B-B14F-4D97-AF65-F5344CB8AC3E}">
        <p14:creationId xmlns:p14="http://schemas.microsoft.com/office/powerpoint/2010/main" val="41873295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TextShape 1"/>
          <p:cNvSpPr txBox="1"/>
          <p:nvPr/>
        </p:nvSpPr>
        <p:spPr>
          <a:xfrm>
            <a:off x="457200" y="274680"/>
            <a:ext cx="8229240" cy="1142640"/>
          </a:xfrm>
          <a:prstGeom prst="rect">
            <a:avLst/>
          </a:prstGeom>
          <a:noFill/>
          <a:ln>
            <a:noFill/>
          </a:ln>
        </p:spPr>
        <p:txBody>
          <a:bodyPr lIns="90000" tIns="45000" rIns="90000" bIns="45000" anchor="ctr">
            <a:normAutofit lnSpcReduction="10000"/>
          </a:bodyPr>
          <a:lstStyle/>
          <a:p>
            <a:pPr>
              <a:lnSpc>
                <a:spcPct val="100000"/>
              </a:lnSpc>
            </a:pPr>
            <a:r>
              <a:rPr lang="en-US" sz="3600" b="1" strike="noStrike" spc="-1" dirty="0">
                <a:solidFill>
                  <a:srgbClr val="24B5A1"/>
                </a:solidFill>
                <a:latin typeface="Arial"/>
              </a:rPr>
              <a:t>6.6.5  </a:t>
            </a:r>
            <a:r>
              <a:rPr lang="en-US" sz="3600" b="1" strike="noStrike" spc="-1" dirty="0">
                <a:solidFill>
                  <a:srgbClr val="3380E6"/>
                </a:solidFill>
                <a:latin typeface="Arial"/>
              </a:rPr>
              <a:t>Lifetime (aka storage class): 5 kinds </a:t>
            </a:r>
            <a:endParaRPr lang="en-US" sz="3600" b="0" strike="noStrike" spc="-1" dirty="0">
              <a:solidFill>
                <a:srgbClr val="000000"/>
              </a:solidFill>
              <a:latin typeface="Arial"/>
            </a:endParaRPr>
          </a:p>
        </p:txBody>
      </p:sp>
      <p:sp>
        <p:nvSpPr>
          <p:cNvPr id="261" name="TextShape 2"/>
          <p:cNvSpPr txBox="1"/>
          <p:nvPr/>
        </p:nvSpPr>
        <p:spPr>
          <a:xfrm>
            <a:off x="584252" y="1553378"/>
            <a:ext cx="7942803" cy="4453222"/>
          </a:xfrm>
          <a:prstGeom prst="rect">
            <a:avLst/>
          </a:prstGeom>
          <a:noFill/>
          <a:ln>
            <a:noFill/>
          </a:ln>
        </p:spPr>
        <p:txBody>
          <a:bodyPr/>
          <a:lstStyle/>
          <a:p>
            <a:pPr>
              <a:spcAft>
                <a:spcPts val="1200"/>
              </a:spcAft>
            </a:pPr>
            <a:r>
              <a:rPr lang="en-US" sz="1600" dirty="0"/>
              <a:t>Every variable in C++ exists, has a constant address, and retains its last-stored value (except when the value is indeterminate) over a portion of program execution known as this object's </a:t>
            </a:r>
            <a:r>
              <a:rPr lang="en-US" sz="1600" i="1" dirty="0"/>
              <a:t>lifetime</a:t>
            </a:r>
            <a:r>
              <a:rPr lang="en-US" sz="1600" dirty="0"/>
              <a:t>. Variables are destroyed (that is, forgotten for ever) as soon as the program feels that they are not needed. </a:t>
            </a:r>
            <a:endParaRPr lang="en-US" sz="1600" b="1" dirty="0"/>
          </a:p>
          <a:p>
            <a:pPr marL="342900" indent="-342900">
              <a:spcAft>
                <a:spcPts val="1200"/>
              </a:spcAft>
              <a:buFont typeface="+mj-lt"/>
              <a:buAutoNum type="arabicPeriod"/>
            </a:pPr>
            <a:r>
              <a:rPr lang="en-US" sz="1600" b="1" dirty="0"/>
              <a:t>Auto:</a:t>
            </a:r>
            <a:r>
              <a:rPr lang="en-US" sz="1600" dirty="0"/>
              <a:t> The default when no storage class is specified. They stay in memory only until the last brace where it is defined is executed, then it dies.</a:t>
            </a:r>
          </a:p>
          <a:p>
            <a:pPr marL="342900" indent="-342900">
              <a:spcAft>
                <a:spcPts val="1200"/>
              </a:spcAft>
              <a:buFont typeface="+mj-lt"/>
              <a:buAutoNum type="arabicPeriod"/>
            </a:pPr>
            <a:r>
              <a:rPr lang="en-US" sz="1600" b="1" dirty="0"/>
              <a:t>Register: </a:t>
            </a:r>
            <a:r>
              <a:rPr lang="en-US" sz="1600" dirty="0"/>
              <a:t>Same as auto, but its value is placed in CPU registers for faster access.</a:t>
            </a:r>
            <a:endParaRPr lang="en-US" sz="1600" b="1" dirty="0"/>
          </a:p>
          <a:p>
            <a:pPr marL="342900" indent="-342900">
              <a:spcAft>
                <a:spcPts val="1200"/>
              </a:spcAft>
              <a:buFont typeface="+mj-lt"/>
              <a:buAutoNum type="arabicPeriod"/>
            </a:pPr>
            <a:r>
              <a:rPr lang="en-US" sz="1600" b="1" dirty="0"/>
              <a:t>Static: </a:t>
            </a:r>
            <a:r>
              <a:rPr lang="en-US" sz="1600" dirty="0"/>
              <a:t>They live from the point when they are defined until the program ends. NOTE that they may have local scope (so cannot be seen from outside) but their value is preserved until the end. </a:t>
            </a:r>
          </a:p>
          <a:p>
            <a:pPr marL="342900" indent="-342900">
              <a:spcAft>
                <a:spcPts val="1200"/>
              </a:spcAft>
              <a:buFont typeface="+mj-lt"/>
              <a:buAutoNum type="arabicPeriod"/>
            </a:pPr>
            <a:r>
              <a:rPr lang="en-US" sz="1600" b="1" dirty="0"/>
              <a:t>Extern:</a:t>
            </a:r>
            <a:r>
              <a:rPr lang="en-US" sz="1600" dirty="0"/>
              <a:t> Same as static, except that in addition they have global scope even across different files. Do not worry about this at this point!</a:t>
            </a:r>
          </a:p>
          <a:p>
            <a:pPr marL="342900" indent="-342900">
              <a:spcAft>
                <a:spcPts val="1200"/>
              </a:spcAft>
              <a:buFont typeface="+mj-lt"/>
              <a:buAutoNum type="arabicPeriod"/>
            </a:pPr>
            <a:r>
              <a:rPr lang="en-US" sz="1600" b="1" dirty="0"/>
              <a:t>Mutable:</a:t>
            </a:r>
            <a:r>
              <a:rPr lang="en-US" sz="1600" dirty="0"/>
              <a:t> This is only used with classes, which we will see soon. Mutable is used for data members in a class to make them modifiable even when the class is declared constant. Do not worry about this at this point!</a:t>
            </a:r>
            <a:endParaRPr lang="en-US" sz="2500" strike="noStrike" spc="-1" dirty="0">
              <a:solidFill>
                <a:srgbClr val="000000"/>
              </a:solidFill>
              <a:latin typeface="Cambria"/>
            </a:endParaRPr>
          </a:p>
        </p:txBody>
      </p:sp>
      <p:sp>
        <p:nvSpPr>
          <p:cNvPr id="262"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extLst>
      <p:ext uri="{BB962C8B-B14F-4D97-AF65-F5344CB8AC3E}">
        <p14:creationId xmlns:p14="http://schemas.microsoft.com/office/powerpoint/2010/main" val="7810802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TextShape 1"/>
          <p:cNvSpPr txBox="1"/>
          <p:nvPr/>
        </p:nvSpPr>
        <p:spPr>
          <a:xfrm>
            <a:off x="457200" y="274680"/>
            <a:ext cx="8229240" cy="1142640"/>
          </a:xfrm>
          <a:prstGeom prst="rect">
            <a:avLst/>
          </a:prstGeom>
          <a:noFill/>
          <a:ln>
            <a:noFill/>
          </a:ln>
        </p:spPr>
        <p:txBody>
          <a:bodyPr lIns="90000" tIns="45000" rIns="90000" bIns="45000" anchor="ctr">
            <a:normAutofit/>
          </a:bodyPr>
          <a:lstStyle/>
          <a:p>
            <a:pPr>
              <a:lnSpc>
                <a:spcPct val="100000"/>
              </a:lnSpc>
            </a:pPr>
            <a:r>
              <a:rPr lang="en-US" sz="3600" b="1" strike="noStrike" spc="-1" dirty="0">
                <a:solidFill>
                  <a:srgbClr val="24B5A1"/>
                </a:solidFill>
                <a:latin typeface="Arial"/>
              </a:rPr>
              <a:t>6.6.7  </a:t>
            </a:r>
            <a:r>
              <a:rPr lang="en-US" sz="3600" b="1" spc="-1" dirty="0">
                <a:solidFill>
                  <a:srgbClr val="3380E6"/>
                </a:solidFill>
                <a:latin typeface="Arial"/>
              </a:rPr>
              <a:t>The const qualifier - identifiers</a:t>
            </a:r>
            <a:endParaRPr lang="en-US" sz="3600" b="0" strike="noStrike" spc="-1" dirty="0">
              <a:solidFill>
                <a:srgbClr val="000000"/>
              </a:solidFill>
              <a:latin typeface="Arial"/>
            </a:endParaRPr>
          </a:p>
        </p:txBody>
      </p:sp>
      <p:sp>
        <p:nvSpPr>
          <p:cNvPr id="261" name="TextShape 2"/>
          <p:cNvSpPr txBox="1"/>
          <p:nvPr/>
        </p:nvSpPr>
        <p:spPr>
          <a:xfrm>
            <a:off x="584252" y="1553378"/>
            <a:ext cx="7942803" cy="4453222"/>
          </a:xfrm>
          <a:prstGeom prst="rect">
            <a:avLst/>
          </a:prstGeom>
          <a:noFill/>
          <a:ln>
            <a:noFill/>
          </a:ln>
        </p:spPr>
        <p:txBody>
          <a:bodyPr/>
          <a:lstStyle/>
          <a:p>
            <a:pPr>
              <a:spcAft>
                <a:spcPts val="1200"/>
              </a:spcAft>
            </a:pPr>
            <a:r>
              <a:rPr lang="en-US" sz="2000" dirty="0">
                <a:latin typeface="+mj-lt"/>
              </a:rPr>
              <a:t>Programs often have </a:t>
            </a:r>
            <a:r>
              <a:rPr lang="en-US" sz="2000" b="1" dirty="0">
                <a:latin typeface="+mj-lt"/>
              </a:rPr>
              <a:t>constant</a:t>
            </a:r>
            <a:r>
              <a:rPr lang="en-US" sz="2000" i="1" dirty="0">
                <a:latin typeface="+mj-lt"/>
              </a:rPr>
              <a:t> </a:t>
            </a:r>
            <a:r>
              <a:rPr lang="en-US" sz="2000" dirty="0">
                <a:latin typeface="+mj-lt"/>
              </a:rPr>
              <a:t>identifiers (constant </a:t>
            </a:r>
            <a:r>
              <a:rPr lang="en-US" sz="2000" i="1" dirty="0">
                <a:latin typeface="+mj-lt"/>
              </a:rPr>
              <a:t>variables</a:t>
            </a:r>
            <a:r>
              <a:rPr lang="en-US" sz="2000" dirty="0">
                <a:latin typeface="+mj-lt"/>
              </a:rPr>
              <a:t> sounds funny). For example, if I have to write many functions involving the number </a:t>
            </a:r>
            <a:r>
              <a:rPr lang="en-US" dirty="0">
                <a:latin typeface="+mj-lt"/>
              </a:rPr>
              <a:t>3.14159265359</a:t>
            </a:r>
            <a:r>
              <a:rPr lang="en-US" sz="2000" dirty="0">
                <a:latin typeface="+mj-lt"/>
              </a:rPr>
              <a:t>, it is easier to define “double PI= </a:t>
            </a:r>
            <a:r>
              <a:rPr lang="en-US" dirty="0">
                <a:latin typeface="+mj-lt"/>
              </a:rPr>
              <a:t>3.14159265359</a:t>
            </a:r>
            <a:r>
              <a:rPr lang="en-US" sz="2000" dirty="0">
                <a:latin typeface="+mj-lt"/>
              </a:rPr>
              <a:t>;”  and then use PI instead of having to write that long number. The problem is that by accident PI could be modified. To prevent this C++ has the constant qualifier that impedes functions to modify the value:</a:t>
            </a:r>
          </a:p>
          <a:p>
            <a:pPr>
              <a:spcAft>
                <a:spcPts val="1200"/>
              </a:spcAft>
            </a:pPr>
            <a:r>
              <a:rPr lang="en-US" sz="2000" b="1" dirty="0">
                <a:latin typeface="Courier" pitchFamily="2" charset="0"/>
              </a:rPr>
              <a:t>const int PI = </a:t>
            </a:r>
            <a:r>
              <a:rPr lang="en-US" sz="2000" dirty="0">
                <a:latin typeface="Courier" pitchFamily="2" charset="0"/>
              </a:rPr>
              <a:t>3.14159265359;</a:t>
            </a:r>
          </a:p>
          <a:p>
            <a:pPr>
              <a:spcAft>
                <a:spcPts val="1200"/>
              </a:spcAft>
            </a:pPr>
            <a:r>
              <a:rPr lang="en-US" sz="2000" dirty="0">
                <a:latin typeface="+mj-lt"/>
              </a:rPr>
              <a:t>If you then write something like PI = 3.14, you will get an error. This is good to catch mistakes.</a:t>
            </a:r>
          </a:p>
        </p:txBody>
      </p:sp>
      <p:sp>
        <p:nvSpPr>
          <p:cNvPr id="262"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extLst>
      <p:ext uri="{BB962C8B-B14F-4D97-AF65-F5344CB8AC3E}">
        <p14:creationId xmlns:p14="http://schemas.microsoft.com/office/powerpoint/2010/main" val="11458698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TextShape 1"/>
          <p:cNvSpPr txBox="1"/>
          <p:nvPr/>
        </p:nvSpPr>
        <p:spPr>
          <a:xfrm>
            <a:off x="457200" y="274680"/>
            <a:ext cx="8229240" cy="876578"/>
          </a:xfrm>
          <a:prstGeom prst="rect">
            <a:avLst/>
          </a:prstGeom>
          <a:noFill/>
          <a:ln>
            <a:noFill/>
          </a:ln>
        </p:spPr>
        <p:txBody>
          <a:bodyPr lIns="90000" tIns="45000" rIns="90000" bIns="45000" anchor="ctr">
            <a:normAutofit/>
          </a:bodyPr>
          <a:lstStyle/>
          <a:p>
            <a:pPr>
              <a:lnSpc>
                <a:spcPct val="100000"/>
              </a:lnSpc>
            </a:pPr>
            <a:r>
              <a:rPr lang="en-US" sz="3600" b="1" strike="noStrike" spc="-1" dirty="0">
                <a:solidFill>
                  <a:srgbClr val="24B5A1"/>
                </a:solidFill>
                <a:latin typeface="Arial"/>
              </a:rPr>
              <a:t>6.6.7  </a:t>
            </a:r>
            <a:r>
              <a:rPr lang="en-US" sz="3600" b="1" spc="-1" dirty="0">
                <a:solidFill>
                  <a:srgbClr val="3380E6"/>
                </a:solidFill>
                <a:latin typeface="Arial"/>
              </a:rPr>
              <a:t>The const qualifier - functions</a:t>
            </a:r>
            <a:endParaRPr lang="en-US" sz="3600" b="0" strike="noStrike" spc="-1" dirty="0">
              <a:solidFill>
                <a:srgbClr val="000000"/>
              </a:solidFill>
              <a:latin typeface="Arial"/>
            </a:endParaRPr>
          </a:p>
        </p:txBody>
      </p:sp>
      <p:sp>
        <p:nvSpPr>
          <p:cNvPr id="261" name="TextShape 2"/>
          <p:cNvSpPr txBox="1"/>
          <p:nvPr/>
        </p:nvSpPr>
        <p:spPr>
          <a:xfrm>
            <a:off x="584252" y="1151258"/>
            <a:ext cx="8102188" cy="4855342"/>
          </a:xfrm>
          <a:prstGeom prst="rect">
            <a:avLst/>
          </a:prstGeom>
          <a:noFill/>
          <a:ln>
            <a:noFill/>
          </a:ln>
        </p:spPr>
        <p:txBody>
          <a:bodyPr/>
          <a:lstStyle/>
          <a:p>
            <a:pPr>
              <a:spcAft>
                <a:spcPts val="1200"/>
              </a:spcAft>
            </a:pPr>
            <a:r>
              <a:rPr lang="en-US" sz="2000" dirty="0">
                <a:latin typeface="+mj-lt"/>
              </a:rPr>
              <a:t>A function can have the constant qualifier in 3 different places (!), and each means something different:</a:t>
            </a:r>
          </a:p>
          <a:p>
            <a:pPr marL="342900" indent="-342900">
              <a:spcAft>
                <a:spcPts val="600"/>
              </a:spcAft>
              <a:buFont typeface="Arial" panose="020B0604020202020204" pitchFamily="34" charset="0"/>
              <a:buChar char="•"/>
            </a:pPr>
            <a:r>
              <a:rPr lang="en-US" sz="2000" dirty="0"/>
              <a:t>double square(const int x);  </a:t>
            </a:r>
            <a:r>
              <a:rPr lang="en-US" sz="2000" dirty="0">
                <a:sym typeface="Wingdings" pitchFamily="2" charset="2"/>
              </a:rPr>
              <a:t> means that the function cannot modify the identifier used as input. This is just a precaution. For example:</a:t>
            </a:r>
            <a:br>
              <a:rPr lang="en-US" sz="2000" dirty="0">
                <a:sym typeface="Wingdings" pitchFamily="2" charset="2"/>
              </a:rPr>
            </a:br>
            <a:r>
              <a:rPr lang="en-US" sz="2000" dirty="0">
                <a:latin typeface="Courier" pitchFamily="2" charset="0"/>
                <a:sym typeface="Wingdings" pitchFamily="2" charset="2"/>
              </a:rPr>
              <a:t>void </a:t>
            </a:r>
            <a:r>
              <a:rPr lang="en-US" sz="2000" dirty="0" err="1">
                <a:latin typeface="Courier" pitchFamily="2" charset="0"/>
                <a:sym typeface="Wingdings" pitchFamily="2" charset="2"/>
              </a:rPr>
              <a:t>printNumber</a:t>
            </a:r>
            <a:r>
              <a:rPr lang="en-US" sz="2000" dirty="0">
                <a:latin typeface="Courier" pitchFamily="2" charset="0"/>
                <a:sym typeface="Wingdings" pitchFamily="2" charset="2"/>
              </a:rPr>
              <a:t>(const int x){</a:t>
            </a:r>
            <a:r>
              <a:rPr lang="en-US" sz="2000" dirty="0" err="1">
                <a:latin typeface="Courier" pitchFamily="2" charset="0"/>
                <a:sym typeface="Wingdings" pitchFamily="2" charset="2"/>
              </a:rPr>
              <a:t>cout</a:t>
            </a:r>
            <a:r>
              <a:rPr lang="en-US" sz="2000" dirty="0">
                <a:latin typeface="Courier" pitchFamily="2" charset="0"/>
                <a:sym typeface="Wingdings" pitchFamily="2" charset="2"/>
              </a:rPr>
              <a:t> &lt;&lt; x &lt;&lt; </a:t>
            </a:r>
            <a:r>
              <a:rPr lang="en-US" sz="2000" dirty="0" err="1">
                <a:latin typeface="Courier" pitchFamily="2" charset="0"/>
                <a:sym typeface="Wingdings" pitchFamily="2" charset="2"/>
              </a:rPr>
              <a:t>endl</a:t>
            </a:r>
            <a:r>
              <a:rPr lang="en-US" sz="2000" dirty="0">
                <a:latin typeface="Courier" pitchFamily="2" charset="0"/>
                <a:sym typeface="Wingdings" pitchFamily="2" charset="2"/>
              </a:rPr>
              <a:t>;}</a:t>
            </a:r>
            <a:br>
              <a:rPr lang="en-US" sz="2000" dirty="0">
                <a:latin typeface="Courier" pitchFamily="2" charset="0"/>
                <a:sym typeface="Wingdings" pitchFamily="2" charset="2"/>
              </a:rPr>
            </a:br>
            <a:r>
              <a:rPr lang="en-US" sz="2000" dirty="0">
                <a:sym typeface="Wingdings" pitchFamily="2" charset="2"/>
              </a:rPr>
              <a:t>Evidently </a:t>
            </a:r>
            <a:r>
              <a:rPr lang="en-US" sz="2000" dirty="0" err="1">
                <a:sym typeface="Wingdings" pitchFamily="2" charset="2"/>
              </a:rPr>
              <a:t>printNumber</a:t>
            </a:r>
            <a:r>
              <a:rPr lang="en-US" sz="2000" dirty="0">
                <a:sym typeface="Wingdings" pitchFamily="2" charset="2"/>
              </a:rPr>
              <a:t> does not modify x, but to be sure one writes </a:t>
            </a:r>
            <a:r>
              <a:rPr lang="en-US" sz="2000" dirty="0">
                <a:latin typeface="Courier" pitchFamily="2" charset="0"/>
                <a:sym typeface="Wingdings" pitchFamily="2" charset="2"/>
              </a:rPr>
              <a:t>const</a:t>
            </a:r>
            <a:r>
              <a:rPr lang="en-US" sz="2000" dirty="0">
                <a:sym typeface="Wingdings" pitchFamily="2" charset="2"/>
              </a:rPr>
              <a:t> there. This will matter more later when we study passing arguments by reference.</a:t>
            </a:r>
          </a:p>
          <a:p>
            <a:pPr marL="342900" indent="-342900">
              <a:spcAft>
                <a:spcPts val="600"/>
              </a:spcAft>
              <a:buFont typeface="Arial" panose="020B0604020202020204" pitchFamily="34" charset="0"/>
              <a:buChar char="•"/>
            </a:pPr>
            <a:r>
              <a:rPr lang="en-US" sz="2000" dirty="0"/>
              <a:t>double square(int x) const; </a:t>
            </a:r>
            <a:r>
              <a:rPr lang="en-US" sz="2000" dirty="0">
                <a:sym typeface="Wingdings" pitchFamily="2" charset="2"/>
              </a:rPr>
              <a:t> constant attributes in a class cannot be used in functions </a:t>
            </a:r>
            <a:r>
              <a:rPr lang="en-US" sz="2000" b="1" dirty="0">
                <a:sym typeface="Wingdings" pitchFamily="2" charset="2"/>
              </a:rPr>
              <a:t>unless</a:t>
            </a:r>
            <a:r>
              <a:rPr lang="en-US" sz="2000" dirty="0">
                <a:sym typeface="Wingdings" pitchFamily="2" charset="2"/>
              </a:rPr>
              <a:t> the function is declared constant. More on this when we study classes.</a:t>
            </a:r>
          </a:p>
          <a:p>
            <a:pPr marL="342900" indent="-342900">
              <a:spcAft>
                <a:spcPts val="600"/>
              </a:spcAft>
              <a:buFont typeface="Arial" panose="020B0604020202020204" pitchFamily="34" charset="0"/>
              <a:buChar char="•"/>
            </a:pPr>
            <a:r>
              <a:rPr lang="en-US" sz="2000" dirty="0"/>
              <a:t>const double square(int x);  </a:t>
            </a:r>
            <a:r>
              <a:rPr lang="en-US" sz="2000" dirty="0">
                <a:sym typeface="Wingdings" pitchFamily="2" charset="2"/>
              </a:rPr>
              <a:t> means that the function’s output cannot be modified by other functions – will be useful later when we study pointers.</a:t>
            </a:r>
            <a:endParaRPr lang="en-US" sz="2000" dirty="0"/>
          </a:p>
          <a:p>
            <a:pPr marL="342900" indent="-342900">
              <a:spcAft>
                <a:spcPts val="600"/>
              </a:spcAft>
              <a:buFont typeface="Arial" panose="020B0604020202020204" pitchFamily="34" charset="0"/>
              <a:buChar char="•"/>
            </a:pPr>
            <a:endParaRPr lang="en-US" sz="2000" dirty="0">
              <a:latin typeface="Courier" pitchFamily="2" charset="0"/>
            </a:endParaRPr>
          </a:p>
          <a:p>
            <a:pPr>
              <a:spcAft>
                <a:spcPts val="1200"/>
              </a:spcAft>
            </a:pPr>
            <a:r>
              <a:rPr lang="en-US" sz="2000" dirty="0">
                <a:latin typeface="+mj-lt"/>
              </a:rPr>
              <a:t>	</a:t>
            </a:r>
          </a:p>
        </p:txBody>
      </p:sp>
      <p:sp>
        <p:nvSpPr>
          <p:cNvPr id="262"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extLst>
      <p:ext uri="{BB962C8B-B14F-4D97-AF65-F5344CB8AC3E}">
        <p14:creationId xmlns:p14="http://schemas.microsoft.com/office/powerpoint/2010/main" val="7713135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TextShape 1"/>
          <p:cNvSpPr txBox="1"/>
          <p:nvPr/>
        </p:nvSpPr>
        <p:spPr>
          <a:xfrm>
            <a:off x="457200" y="274680"/>
            <a:ext cx="8229240" cy="1142640"/>
          </a:xfrm>
          <a:prstGeom prst="rect">
            <a:avLst/>
          </a:prstGeom>
          <a:noFill/>
          <a:ln>
            <a:noFill/>
          </a:ln>
        </p:spPr>
        <p:txBody>
          <a:bodyPr lIns="90000" tIns="45000" rIns="90000" bIns="45000" anchor="ctr">
            <a:normAutofit lnSpcReduction="10000"/>
          </a:bodyPr>
          <a:lstStyle/>
          <a:p>
            <a:pPr>
              <a:lnSpc>
                <a:spcPct val="100000"/>
              </a:lnSpc>
            </a:pPr>
            <a:r>
              <a:rPr lang="en-US" sz="3600" b="1" strike="noStrike" spc="-1">
                <a:solidFill>
                  <a:srgbClr val="24B5A1"/>
                </a:solidFill>
                <a:latin typeface="Arial"/>
              </a:rPr>
              <a:t>6.7  </a:t>
            </a:r>
            <a:r>
              <a:rPr lang="en-US" sz="3600" b="1" strike="noStrike" spc="-1">
                <a:solidFill>
                  <a:srgbClr val="3380E6"/>
                </a:solidFill>
                <a:latin typeface="Arial"/>
              </a:rPr>
              <a:t>Case Study: Random Number Generation</a:t>
            </a:r>
            <a:endParaRPr lang="en-US" sz="3600" b="0" strike="noStrike" spc="-1">
              <a:solidFill>
                <a:srgbClr val="000000"/>
              </a:solidFill>
              <a:latin typeface="Arial"/>
            </a:endParaRPr>
          </a:p>
        </p:txBody>
      </p:sp>
      <p:sp>
        <p:nvSpPr>
          <p:cNvPr id="261" name="TextShape 2"/>
          <p:cNvSpPr txBox="1"/>
          <p:nvPr/>
        </p:nvSpPr>
        <p:spPr>
          <a:xfrm>
            <a:off x="457200" y="1481040"/>
            <a:ext cx="8229240" cy="4525560"/>
          </a:xfrm>
          <a:prstGeom prst="rect">
            <a:avLst/>
          </a:prstGeom>
          <a:noFill/>
          <a:ln>
            <a:noFill/>
          </a:ln>
        </p:spPr>
        <p:txBody>
          <a:bodyPr/>
          <a:lstStyle/>
          <a:p>
            <a:pPr marL="365040" indent="-255240">
              <a:lnSpc>
                <a:spcPct val="80000"/>
              </a:lnSpc>
              <a:spcBef>
                <a:spcPts val="400"/>
              </a:spcBef>
              <a:buClr>
                <a:srgbClr val="2DA2BF"/>
              </a:buClr>
              <a:buSzPct val="68000"/>
              <a:buFont typeface="Wingdings 3" charset="2"/>
              <a:buChar char=""/>
            </a:pPr>
            <a:r>
              <a:rPr lang="en-US" sz="2500" b="0" strike="noStrike" spc="-1" dirty="0">
                <a:solidFill>
                  <a:srgbClr val="000000"/>
                </a:solidFill>
                <a:latin typeface="Cambria"/>
              </a:rPr>
              <a:t>The element of chance can be introduced into computer applications by using the C++ Standard Library function </a:t>
            </a:r>
            <a:r>
              <a:rPr lang="en-US" sz="2500" b="0" strike="noStrike" spc="-1" dirty="0">
                <a:solidFill>
                  <a:srgbClr val="0000FF"/>
                </a:solidFill>
                <a:latin typeface="Consolas"/>
              </a:rPr>
              <a:t>rand</a:t>
            </a:r>
            <a:r>
              <a:rPr lang="en-US" sz="2500" b="0" strike="noStrike" spc="-1" dirty="0">
                <a:solidFill>
                  <a:srgbClr val="000000"/>
                </a:solidFill>
                <a:latin typeface="Cambria"/>
              </a:rPr>
              <a:t>.</a:t>
            </a:r>
            <a:endParaRPr lang="en-US" sz="2500" b="0" strike="noStrike" spc="-1" dirty="0">
              <a:solidFill>
                <a:srgbClr val="000000"/>
              </a:solidFill>
              <a:latin typeface="Lucida Sans Unicode"/>
            </a:endParaRPr>
          </a:p>
          <a:p>
            <a:pPr marL="365040" indent="-255240">
              <a:lnSpc>
                <a:spcPct val="80000"/>
              </a:lnSpc>
              <a:spcBef>
                <a:spcPts val="400"/>
              </a:spcBef>
              <a:buClr>
                <a:srgbClr val="2DA2BF"/>
              </a:buClr>
              <a:buSzPct val="68000"/>
              <a:buFont typeface="Wingdings 3" charset="2"/>
              <a:buChar char=""/>
            </a:pPr>
            <a:r>
              <a:rPr lang="en-US" sz="2500" b="0" strike="noStrike" spc="-1" dirty="0">
                <a:solidFill>
                  <a:srgbClr val="000000"/>
                </a:solidFill>
                <a:latin typeface="Cambria"/>
              </a:rPr>
              <a:t>The function </a:t>
            </a:r>
            <a:r>
              <a:rPr lang="en-US" sz="2500" b="0" strike="noStrike" spc="-1" dirty="0">
                <a:solidFill>
                  <a:srgbClr val="000000"/>
                </a:solidFill>
                <a:latin typeface="Consolas"/>
              </a:rPr>
              <a:t>rand</a:t>
            </a:r>
            <a:r>
              <a:rPr lang="en-US" sz="2500" b="0" strike="noStrike" spc="-1" dirty="0">
                <a:solidFill>
                  <a:srgbClr val="000000"/>
                </a:solidFill>
                <a:latin typeface="Cambria"/>
              </a:rPr>
              <a:t> generates an unsigned integer between 0 and </a:t>
            </a:r>
            <a:r>
              <a:rPr lang="en-US" sz="2500" b="0" strike="noStrike" spc="-1" dirty="0">
                <a:solidFill>
                  <a:srgbClr val="000000"/>
                </a:solidFill>
                <a:latin typeface="Consolas"/>
              </a:rPr>
              <a:t>RAND_MAX</a:t>
            </a:r>
            <a:r>
              <a:rPr lang="en-US" sz="2500" b="0" strike="noStrike" spc="-1" dirty="0">
                <a:solidFill>
                  <a:srgbClr val="000000"/>
                </a:solidFill>
                <a:latin typeface="Cambria"/>
              </a:rPr>
              <a:t> (a symbolic constant defined in the </a:t>
            </a:r>
            <a:r>
              <a:rPr lang="en-US" sz="2500" b="0" strike="noStrike" spc="-1" dirty="0">
                <a:solidFill>
                  <a:srgbClr val="000000"/>
                </a:solidFill>
                <a:latin typeface="Consolas"/>
              </a:rPr>
              <a:t>&lt;</a:t>
            </a:r>
            <a:r>
              <a:rPr lang="en-US" sz="2500" b="0" strike="noStrike" spc="-1" dirty="0" err="1">
                <a:solidFill>
                  <a:srgbClr val="000000"/>
                </a:solidFill>
                <a:latin typeface="Consolas"/>
              </a:rPr>
              <a:t>cstdlib</a:t>
            </a:r>
            <a:r>
              <a:rPr lang="en-US" sz="2500" b="0" strike="noStrike" spc="-1" dirty="0">
                <a:solidFill>
                  <a:srgbClr val="000000"/>
                </a:solidFill>
                <a:latin typeface="Consolas"/>
              </a:rPr>
              <a:t>&gt;</a:t>
            </a:r>
            <a:r>
              <a:rPr lang="en-US" sz="2500" b="0" strike="noStrike" spc="-1" dirty="0">
                <a:solidFill>
                  <a:srgbClr val="000000"/>
                </a:solidFill>
                <a:latin typeface="Cambria"/>
              </a:rPr>
              <a:t> header file).</a:t>
            </a:r>
          </a:p>
          <a:p>
            <a:pPr marL="365040" indent="-255240">
              <a:lnSpc>
                <a:spcPct val="80000"/>
              </a:lnSpc>
              <a:spcBef>
                <a:spcPts val="400"/>
              </a:spcBef>
              <a:buClr>
                <a:srgbClr val="2DA2BF"/>
              </a:buClr>
              <a:buSzPct val="68000"/>
              <a:buFont typeface="Wingdings 3" charset="2"/>
              <a:buChar char=""/>
            </a:pPr>
            <a:r>
              <a:rPr lang="en-US" sz="2500" b="0" strike="noStrike" spc="-1" dirty="0">
                <a:solidFill>
                  <a:srgbClr val="000000"/>
                </a:solidFill>
                <a:latin typeface="Cambria"/>
              </a:rPr>
              <a:t>For GNU C++, the value of </a:t>
            </a:r>
            <a:r>
              <a:rPr lang="en-US" sz="2500" b="0" strike="noStrike" spc="-1" dirty="0">
                <a:solidFill>
                  <a:srgbClr val="000000"/>
                </a:solidFill>
                <a:latin typeface="Consolas"/>
              </a:rPr>
              <a:t>RAND_MAX</a:t>
            </a:r>
            <a:r>
              <a:rPr lang="en-US" sz="2500" b="0" strike="noStrike" spc="-1" dirty="0">
                <a:solidFill>
                  <a:srgbClr val="000000"/>
                </a:solidFill>
                <a:latin typeface="Cambria"/>
              </a:rPr>
              <a:t> is 2147483647; for Visual Studio, the value of </a:t>
            </a:r>
            <a:r>
              <a:rPr lang="en-US" sz="2500" b="0" strike="noStrike" spc="-1" dirty="0">
                <a:solidFill>
                  <a:srgbClr val="000000"/>
                </a:solidFill>
                <a:latin typeface="Consolas"/>
              </a:rPr>
              <a:t>RAND_MAX</a:t>
            </a:r>
            <a:r>
              <a:rPr lang="en-US" sz="2500" b="0" strike="noStrike" spc="-1" dirty="0">
                <a:solidFill>
                  <a:srgbClr val="000000"/>
                </a:solidFill>
                <a:latin typeface="Cambria"/>
              </a:rPr>
              <a:t> is 32767.</a:t>
            </a:r>
            <a:endParaRPr lang="en-US" sz="2500" b="0" strike="noStrike" spc="-1" dirty="0">
              <a:solidFill>
                <a:srgbClr val="000000"/>
              </a:solidFill>
              <a:latin typeface="Lucida Sans Unicode"/>
            </a:endParaRPr>
          </a:p>
          <a:p>
            <a:pPr marL="365040" indent="-255240">
              <a:lnSpc>
                <a:spcPct val="80000"/>
              </a:lnSpc>
              <a:spcBef>
                <a:spcPts val="400"/>
              </a:spcBef>
              <a:buClr>
                <a:srgbClr val="2DA2BF"/>
              </a:buClr>
              <a:buSzPct val="68000"/>
              <a:buFont typeface="Wingdings 3" charset="2"/>
              <a:buChar char=""/>
            </a:pPr>
            <a:r>
              <a:rPr lang="en-US" sz="2500" b="0" strike="noStrike" spc="-1" dirty="0">
                <a:solidFill>
                  <a:srgbClr val="000000"/>
                </a:solidFill>
                <a:latin typeface="Cambria"/>
              </a:rPr>
              <a:t>If </a:t>
            </a:r>
            <a:r>
              <a:rPr lang="en-US" sz="2500" b="0" strike="noStrike" spc="-1" dirty="0">
                <a:solidFill>
                  <a:srgbClr val="000000"/>
                </a:solidFill>
                <a:latin typeface="Consolas"/>
              </a:rPr>
              <a:t>rand</a:t>
            </a:r>
            <a:r>
              <a:rPr lang="en-US" sz="2500" b="0" strike="noStrike" spc="-1" dirty="0">
                <a:solidFill>
                  <a:srgbClr val="000000"/>
                </a:solidFill>
                <a:latin typeface="Cambria"/>
              </a:rPr>
              <a:t> truly produces integers at random, every number between 0 and </a:t>
            </a:r>
            <a:r>
              <a:rPr lang="en-US" sz="2500" b="0" strike="noStrike" spc="-1" dirty="0">
                <a:solidFill>
                  <a:srgbClr val="000000"/>
                </a:solidFill>
                <a:latin typeface="Consolas"/>
              </a:rPr>
              <a:t>RAND_MAX</a:t>
            </a:r>
            <a:r>
              <a:rPr lang="en-US" sz="2500" b="0" strike="noStrike" spc="-1" dirty="0">
                <a:solidFill>
                  <a:srgbClr val="000000"/>
                </a:solidFill>
                <a:latin typeface="Cambria"/>
              </a:rPr>
              <a:t> has an equal </a:t>
            </a:r>
            <a:r>
              <a:rPr lang="en-US" sz="2500" b="0" i="1" strike="noStrike" spc="-1" dirty="0">
                <a:solidFill>
                  <a:srgbClr val="000000"/>
                </a:solidFill>
                <a:latin typeface="Cambria"/>
              </a:rPr>
              <a:t>chance </a:t>
            </a:r>
            <a:r>
              <a:rPr lang="en-US" sz="2500" b="0" strike="noStrike" spc="-1" dirty="0">
                <a:solidFill>
                  <a:srgbClr val="000000"/>
                </a:solidFill>
                <a:latin typeface="Cambria"/>
              </a:rPr>
              <a:t>(or probability) of being chosen each time </a:t>
            </a:r>
            <a:r>
              <a:rPr lang="en-US" sz="2500" b="0" strike="noStrike" spc="-1" dirty="0">
                <a:solidFill>
                  <a:srgbClr val="000000"/>
                </a:solidFill>
                <a:latin typeface="Consolas"/>
              </a:rPr>
              <a:t>rand</a:t>
            </a:r>
            <a:r>
              <a:rPr lang="en-US" sz="2500" b="0" strike="noStrike" spc="-1" dirty="0">
                <a:solidFill>
                  <a:srgbClr val="000000"/>
                </a:solidFill>
                <a:latin typeface="Cambria"/>
              </a:rPr>
              <a:t> is called.</a:t>
            </a:r>
          </a:p>
          <a:p>
            <a:pPr marL="365040" indent="-255240">
              <a:lnSpc>
                <a:spcPct val="80000"/>
              </a:lnSpc>
              <a:spcBef>
                <a:spcPts val="400"/>
              </a:spcBef>
              <a:buClr>
                <a:srgbClr val="2DA2BF"/>
              </a:buClr>
              <a:buSzPct val="68000"/>
              <a:buFont typeface="Wingdings 3" charset="2"/>
              <a:buChar char=""/>
            </a:pPr>
            <a:r>
              <a:rPr lang="en-US" sz="2500" spc="-1" dirty="0">
                <a:solidFill>
                  <a:srgbClr val="000000"/>
                </a:solidFill>
                <a:latin typeface="Cambria"/>
              </a:rPr>
              <a:t>To find the value of RAND_MAX, write a program with #include &lt;</a:t>
            </a:r>
            <a:r>
              <a:rPr lang="en-US" sz="2500" spc="-1" dirty="0" err="1">
                <a:solidFill>
                  <a:srgbClr val="000000"/>
                </a:solidFill>
                <a:latin typeface="Cambria"/>
              </a:rPr>
              <a:t>cstdlib</a:t>
            </a:r>
            <a:r>
              <a:rPr lang="en-US" sz="2500" spc="-1" dirty="0">
                <a:solidFill>
                  <a:srgbClr val="000000"/>
                </a:solidFill>
                <a:latin typeface="Cambria"/>
              </a:rPr>
              <a:t>&gt; and type </a:t>
            </a:r>
            <a:r>
              <a:rPr lang="en-US" sz="2500" spc="-1" dirty="0" err="1">
                <a:solidFill>
                  <a:srgbClr val="000000"/>
                </a:solidFill>
                <a:latin typeface="Cambria"/>
              </a:rPr>
              <a:t>cout</a:t>
            </a:r>
            <a:r>
              <a:rPr lang="en-US" sz="2500" spc="-1" dirty="0">
                <a:solidFill>
                  <a:srgbClr val="000000"/>
                </a:solidFill>
                <a:latin typeface="Cambria"/>
              </a:rPr>
              <a:t> &lt;&lt; RAND_MAX &lt;&lt; </a:t>
            </a:r>
            <a:r>
              <a:rPr lang="en-US" sz="2500" spc="-1" dirty="0" err="1">
                <a:solidFill>
                  <a:srgbClr val="000000"/>
                </a:solidFill>
                <a:latin typeface="Cambria"/>
              </a:rPr>
              <a:t>endl</a:t>
            </a:r>
            <a:r>
              <a:rPr lang="en-US" sz="2500" spc="-1" dirty="0">
                <a:solidFill>
                  <a:srgbClr val="000000"/>
                </a:solidFill>
                <a:latin typeface="Cambria"/>
              </a:rPr>
              <a:t>;</a:t>
            </a:r>
            <a:endParaRPr lang="en-US" sz="2500" b="0" strike="noStrike" spc="-1" dirty="0">
              <a:solidFill>
                <a:srgbClr val="000000"/>
              </a:solidFill>
              <a:latin typeface="Lucida Sans Unicode"/>
            </a:endParaRPr>
          </a:p>
          <a:p>
            <a:pPr marL="109800">
              <a:lnSpc>
                <a:spcPct val="80000"/>
              </a:lnSpc>
              <a:spcBef>
                <a:spcPts val="400"/>
              </a:spcBef>
              <a:buClr>
                <a:srgbClr val="2DA2BF"/>
              </a:buClr>
              <a:buSzPct val="68000"/>
            </a:pPr>
            <a:endParaRPr lang="en-US" sz="2500" b="0" strike="noStrike" spc="-1" dirty="0">
              <a:solidFill>
                <a:srgbClr val="000000"/>
              </a:solidFill>
              <a:latin typeface="Cambria"/>
            </a:endParaRPr>
          </a:p>
        </p:txBody>
      </p:sp>
      <p:sp>
        <p:nvSpPr>
          <p:cNvPr id="262"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TextShape 1"/>
          <p:cNvSpPr txBox="1"/>
          <p:nvPr/>
        </p:nvSpPr>
        <p:spPr>
          <a:xfrm>
            <a:off x="457200" y="274680"/>
            <a:ext cx="8229240" cy="1142640"/>
          </a:xfrm>
          <a:prstGeom prst="rect">
            <a:avLst/>
          </a:prstGeom>
          <a:noFill/>
          <a:ln>
            <a:noFill/>
          </a:ln>
        </p:spPr>
        <p:txBody>
          <a:bodyPr lIns="90000" tIns="45000" rIns="90000" bIns="45000" anchor="ctr">
            <a:normAutofit/>
          </a:bodyPr>
          <a:lstStyle/>
          <a:p>
            <a:pPr>
              <a:lnSpc>
                <a:spcPct val="100000"/>
              </a:lnSpc>
            </a:pPr>
            <a:r>
              <a:rPr lang="en-US" sz="3600" b="1" strike="noStrike" spc="-1">
                <a:solidFill>
                  <a:srgbClr val="24B5A1"/>
                </a:solidFill>
                <a:latin typeface="Arial"/>
              </a:rPr>
              <a:t>6.7.1  </a:t>
            </a:r>
            <a:r>
              <a:rPr lang="en-US" sz="3600" b="1" strike="noStrike" spc="-1">
                <a:solidFill>
                  <a:srgbClr val="3380E6"/>
                </a:solidFill>
                <a:latin typeface="Arial"/>
              </a:rPr>
              <a:t>Rolling a Six-Sided Die</a:t>
            </a:r>
            <a:endParaRPr lang="en-US" sz="3600" b="0" strike="noStrike" spc="-1">
              <a:solidFill>
                <a:srgbClr val="000000"/>
              </a:solidFill>
              <a:latin typeface="Arial"/>
            </a:endParaRPr>
          </a:p>
        </p:txBody>
      </p:sp>
      <p:sp>
        <p:nvSpPr>
          <p:cNvPr id="267" name="TextShape 2"/>
          <p:cNvSpPr txBox="1"/>
          <p:nvPr/>
        </p:nvSpPr>
        <p:spPr>
          <a:xfrm>
            <a:off x="457200" y="1481040"/>
            <a:ext cx="8229240" cy="4525560"/>
          </a:xfrm>
          <a:prstGeom prst="rect">
            <a:avLst/>
          </a:prstGeom>
          <a:noFill/>
          <a:ln>
            <a:noFill/>
          </a:ln>
        </p:spPr>
        <p:txBody>
          <a:bodyPr/>
          <a:lstStyle/>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The function prototype for the </a:t>
            </a:r>
            <a:r>
              <a:rPr lang="en-US" sz="2700" b="0" strike="noStrike" spc="-1">
                <a:solidFill>
                  <a:srgbClr val="000000"/>
                </a:solidFill>
                <a:latin typeface="Consolas"/>
              </a:rPr>
              <a:t>rand</a:t>
            </a:r>
            <a:r>
              <a:rPr lang="en-US" sz="2700" b="0" strike="noStrike" spc="-1">
                <a:solidFill>
                  <a:srgbClr val="000000"/>
                </a:solidFill>
                <a:latin typeface="Cambria"/>
              </a:rPr>
              <a:t> function is in </a:t>
            </a:r>
            <a:r>
              <a:rPr lang="en-US" sz="2700" b="0" strike="noStrike" spc="-1">
                <a:solidFill>
                  <a:srgbClr val="000000"/>
                </a:solidFill>
                <a:latin typeface="Consolas"/>
              </a:rPr>
              <a:t>&lt;cstdlib&gt;</a:t>
            </a:r>
            <a:r>
              <a:rPr lang="en-US" sz="2700" b="0" strike="noStrike" spc="-1">
                <a:solidFill>
                  <a:srgbClr val="000000"/>
                </a:solidFill>
                <a:latin typeface="Cambria"/>
              </a:rPr>
              <a:t>.</a:t>
            </a:r>
            <a:endParaRPr lang="en-US" sz="27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To produce integers in the range 0 to 5, we use the modulus operator (</a:t>
            </a:r>
            <a:r>
              <a:rPr lang="en-US" sz="2700" b="0" strike="noStrike" spc="-1">
                <a:solidFill>
                  <a:srgbClr val="000000"/>
                </a:solidFill>
                <a:latin typeface="Consolas"/>
              </a:rPr>
              <a:t>%</a:t>
            </a:r>
            <a:r>
              <a:rPr lang="en-US" sz="2700" b="0" strike="noStrike" spc="-1">
                <a:solidFill>
                  <a:srgbClr val="000000"/>
                </a:solidFill>
                <a:latin typeface="Cambria"/>
              </a:rPr>
              <a:t>) with </a:t>
            </a:r>
            <a:r>
              <a:rPr lang="en-US" sz="2700" b="0" strike="noStrike" spc="-1">
                <a:solidFill>
                  <a:srgbClr val="000000"/>
                </a:solidFill>
                <a:latin typeface="Consolas"/>
              </a:rPr>
              <a:t>rand</a:t>
            </a:r>
            <a:r>
              <a:rPr lang="en-US" sz="2700" b="0" strike="noStrike" spc="-1">
                <a:solidFill>
                  <a:srgbClr val="000000"/>
                </a:solidFill>
                <a:latin typeface="Cambria"/>
              </a:rPr>
              <a:t>:</a:t>
            </a:r>
            <a:endParaRPr lang="en-US" sz="2700" b="0" strike="noStrike" spc="-1">
              <a:solidFill>
                <a:srgbClr val="000000"/>
              </a:solidFill>
              <a:latin typeface="Lucida Sans Unicode"/>
            </a:endParaRPr>
          </a:p>
          <a:p>
            <a:pPr marL="858960" lvl="2" indent="-228240">
              <a:lnSpc>
                <a:spcPct val="100000"/>
              </a:lnSpc>
              <a:spcBef>
                <a:spcPts val="349"/>
              </a:spcBef>
              <a:buClr>
                <a:srgbClr val="DA1F28"/>
              </a:buClr>
              <a:buFont typeface="Wingdings 2" charset="2"/>
              <a:buChar char=""/>
            </a:pPr>
            <a:r>
              <a:rPr lang="en-US" sz="2100" b="0" strike="noStrike" spc="-1">
                <a:solidFill>
                  <a:srgbClr val="000000"/>
                </a:solidFill>
                <a:latin typeface="Consolas"/>
              </a:rPr>
              <a:t>rand() % </a:t>
            </a:r>
            <a:r>
              <a:rPr lang="en-US" sz="2100" b="0" strike="noStrike" spc="-1">
                <a:solidFill>
                  <a:srgbClr val="128AFF"/>
                </a:solidFill>
                <a:latin typeface="Consolas"/>
              </a:rPr>
              <a:t>6</a:t>
            </a:r>
            <a:endParaRPr lang="en-US" sz="2100" b="0" strike="noStrike" spc="-1">
              <a:solidFill>
                <a:srgbClr val="000000"/>
              </a:solidFill>
              <a:latin typeface="Lucida Sans Unicode"/>
            </a:endParaRPr>
          </a:p>
          <a:p>
            <a:pPr marL="620640" lvl="1" indent="-228240">
              <a:lnSpc>
                <a:spcPct val="100000"/>
              </a:lnSpc>
              <a:spcBef>
                <a:spcPts val="326"/>
              </a:spcBef>
              <a:buClr>
                <a:srgbClr val="2DA2BF"/>
              </a:buClr>
              <a:buFont typeface="Verdana"/>
              <a:buChar char="◦"/>
            </a:pPr>
            <a:r>
              <a:rPr lang="en-US" sz="2300" b="0" strike="noStrike" spc="-1">
                <a:solidFill>
                  <a:srgbClr val="000000"/>
                </a:solidFill>
                <a:latin typeface="Cambria"/>
              </a:rPr>
              <a:t>This is called </a:t>
            </a:r>
            <a:r>
              <a:rPr lang="en-US" sz="2300" b="0" strike="noStrike" spc="-1">
                <a:solidFill>
                  <a:srgbClr val="0000FF"/>
                </a:solidFill>
                <a:latin typeface="Cambria"/>
              </a:rPr>
              <a:t>scaling</a:t>
            </a:r>
            <a:r>
              <a:rPr lang="en-US" sz="2300" b="0" strike="noStrike" spc="-1">
                <a:solidFill>
                  <a:srgbClr val="000000"/>
                </a:solidFill>
                <a:latin typeface="Cambria"/>
              </a:rPr>
              <a:t>.</a:t>
            </a:r>
            <a:endParaRPr lang="en-US" sz="2300" b="0" strike="noStrike" spc="-1">
              <a:solidFill>
                <a:srgbClr val="000000"/>
              </a:solidFill>
              <a:latin typeface="Lucida Sans Unicode"/>
            </a:endParaRPr>
          </a:p>
          <a:p>
            <a:pPr marL="620640" lvl="1" indent="-228240">
              <a:lnSpc>
                <a:spcPct val="100000"/>
              </a:lnSpc>
              <a:spcBef>
                <a:spcPts val="326"/>
              </a:spcBef>
              <a:buClr>
                <a:srgbClr val="2DA2BF"/>
              </a:buClr>
              <a:buFont typeface="Verdana"/>
              <a:buChar char="◦"/>
            </a:pPr>
            <a:r>
              <a:rPr lang="en-US" sz="2300" b="0" strike="noStrike" spc="-1">
                <a:solidFill>
                  <a:srgbClr val="000000"/>
                </a:solidFill>
                <a:latin typeface="Cambria"/>
              </a:rPr>
              <a:t>The number 6 is called the </a:t>
            </a:r>
            <a:r>
              <a:rPr lang="en-US" sz="2300" b="0" strike="noStrike" spc="-1">
                <a:solidFill>
                  <a:srgbClr val="0000FF"/>
                </a:solidFill>
                <a:latin typeface="Cambria"/>
              </a:rPr>
              <a:t>scaling factor</a:t>
            </a:r>
            <a:r>
              <a:rPr lang="en-US" sz="2300" b="0" strike="noStrike" spc="-1">
                <a:solidFill>
                  <a:srgbClr val="000000"/>
                </a:solidFill>
                <a:latin typeface="Cambria"/>
              </a:rPr>
              <a:t>. Six values are produced.</a:t>
            </a:r>
            <a:endParaRPr lang="en-US" sz="23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We can </a:t>
            </a:r>
            <a:r>
              <a:rPr lang="en-US" sz="2700" b="0" strike="noStrike" spc="-1">
                <a:solidFill>
                  <a:srgbClr val="0000FF"/>
                </a:solidFill>
                <a:latin typeface="Cambria"/>
              </a:rPr>
              <a:t>shift</a:t>
            </a:r>
            <a:r>
              <a:rPr lang="en-US" sz="2700" b="0" strike="noStrike" spc="-1">
                <a:solidFill>
                  <a:srgbClr val="000000"/>
                </a:solidFill>
                <a:latin typeface="Cambria"/>
              </a:rPr>
              <a:t> the range of numbers produced by adding a value.</a:t>
            </a:r>
            <a:endParaRPr lang="en-US" sz="2700" b="0" strike="noStrike" spc="-1">
              <a:solidFill>
                <a:srgbClr val="000000"/>
              </a:solidFill>
              <a:latin typeface="Lucida Sans Unicode"/>
            </a:endParaRPr>
          </a:p>
        </p:txBody>
      </p:sp>
      <p:sp>
        <p:nvSpPr>
          <p:cNvPr id="268"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8" name="TextShape 1"/>
          <p:cNvSpPr txBox="1"/>
          <p:nvPr/>
        </p:nvSpPr>
        <p:spPr>
          <a:xfrm>
            <a:off x="457200" y="274680"/>
            <a:ext cx="8229240" cy="1142640"/>
          </a:xfrm>
          <a:prstGeom prst="rect">
            <a:avLst/>
          </a:prstGeom>
          <a:noFill/>
          <a:ln>
            <a:noFill/>
          </a:ln>
        </p:spPr>
        <p:txBody>
          <a:bodyPr lIns="90000" tIns="45000" rIns="90000" bIns="45000" anchor="ctr"/>
          <a:lstStyle/>
          <a:p>
            <a:pPr>
              <a:lnSpc>
                <a:spcPct val="100000"/>
              </a:lnSpc>
            </a:pPr>
            <a:r>
              <a:rPr lang="en-US" sz="3600" b="1" strike="noStrike" spc="-1">
                <a:solidFill>
                  <a:srgbClr val="24B5A1"/>
                </a:solidFill>
                <a:latin typeface="Arial"/>
              </a:rPr>
              <a:t>6.1  </a:t>
            </a:r>
            <a:r>
              <a:rPr lang="en-US" sz="3600" b="1" strike="noStrike" spc="-1">
                <a:solidFill>
                  <a:srgbClr val="3380E6"/>
                </a:solidFill>
                <a:latin typeface="Arial"/>
              </a:rPr>
              <a:t>Introduction (cont.)</a:t>
            </a:r>
            <a:endParaRPr lang="en-US" sz="3600" b="0" strike="noStrike" spc="-1">
              <a:solidFill>
                <a:srgbClr val="000000"/>
              </a:solidFill>
              <a:latin typeface="Arial"/>
            </a:endParaRPr>
          </a:p>
        </p:txBody>
      </p:sp>
      <p:sp>
        <p:nvSpPr>
          <p:cNvPr id="159" name="TextShape 2"/>
          <p:cNvSpPr txBox="1"/>
          <p:nvPr/>
        </p:nvSpPr>
        <p:spPr>
          <a:xfrm>
            <a:off x="457200" y="1481040"/>
            <a:ext cx="8229240" cy="4525560"/>
          </a:xfrm>
          <a:prstGeom prst="rect">
            <a:avLst/>
          </a:prstGeom>
          <a:noFill/>
          <a:ln>
            <a:noFill/>
          </a:ln>
        </p:spPr>
        <p:txBody>
          <a:bodyPr/>
          <a:lstStyle/>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How C++ keeps track of which function is currently executing, how parameters and other local variables of functions are maintained in memory and how a function knows where to return after it completes execution.</a:t>
            </a:r>
            <a:endParaRPr lang="en-US" sz="27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Function overloading.</a:t>
            </a:r>
            <a:endParaRPr lang="en-US" sz="27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Function templates.</a:t>
            </a:r>
            <a:endParaRPr lang="en-US" sz="27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Recursion. </a:t>
            </a:r>
            <a:endParaRPr lang="en-US" sz="2700" b="0" strike="noStrike" spc="-1">
              <a:solidFill>
                <a:srgbClr val="000000"/>
              </a:solidFill>
              <a:latin typeface="Lucida Sans Unicode"/>
            </a:endParaRPr>
          </a:p>
        </p:txBody>
      </p:sp>
      <p:sp>
        <p:nvSpPr>
          <p:cNvPr id="160"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 name="Picture 1"/>
          <p:cNvPicPr/>
          <p:nvPr/>
        </p:nvPicPr>
        <p:blipFill>
          <a:blip r:embed="rId2"/>
          <a:stretch/>
        </p:blipFill>
        <p:spPr>
          <a:xfrm>
            <a:off x="1023840" y="857160"/>
            <a:ext cx="7095600" cy="5143320"/>
          </a:xfrm>
          <a:prstGeom prst="rect">
            <a:avLst/>
          </a:prstGeom>
          <a:ln>
            <a:noFill/>
          </a:ln>
        </p:spPr>
      </p:pic>
      <p:sp>
        <p:nvSpPr>
          <p:cNvPr id="270"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TextShape 1"/>
          <p:cNvSpPr txBox="1"/>
          <p:nvPr/>
        </p:nvSpPr>
        <p:spPr>
          <a:xfrm>
            <a:off x="457200" y="274680"/>
            <a:ext cx="8229240" cy="1142640"/>
          </a:xfrm>
          <a:prstGeom prst="rect">
            <a:avLst/>
          </a:prstGeom>
          <a:noFill/>
          <a:ln>
            <a:noFill/>
          </a:ln>
        </p:spPr>
        <p:txBody>
          <a:bodyPr lIns="90000" tIns="45000" rIns="90000" bIns="45000" anchor="ctr">
            <a:normAutofit lnSpcReduction="10000"/>
          </a:bodyPr>
          <a:lstStyle/>
          <a:p>
            <a:pPr>
              <a:lnSpc>
                <a:spcPct val="100000"/>
              </a:lnSpc>
            </a:pPr>
            <a:r>
              <a:rPr lang="en-US" sz="3600" b="1" strike="noStrike" spc="-1">
                <a:solidFill>
                  <a:srgbClr val="24B5A1"/>
                </a:solidFill>
                <a:latin typeface="Arial"/>
              </a:rPr>
              <a:t>6.7.2  </a:t>
            </a:r>
            <a:r>
              <a:rPr lang="en-US" sz="3600" b="1" strike="noStrike" spc="-1">
                <a:solidFill>
                  <a:srgbClr val="3380E6"/>
                </a:solidFill>
                <a:latin typeface="Arial"/>
              </a:rPr>
              <a:t>Rolling a Six-Sided Die 60,000,000 Times</a:t>
            </a:r>
            <a:endParaRPr lang="en-US" sz="3600" b="0" strike="noStrike" spc="-1">
              <a:solidFill>
                <a:srgbClr val="000000"/>
              </a:solidFill>
              <a:latin typeface="Arial"/>
            </a:endParaRPr>
          </a:p>
        </p:txBody>
      </p:sp>
      <p:sp>
        <p:nvSpPr>
          <p:cNvPr id="272" name="TextShape 2"/>
          <p:cNvSpPr txBox="1"/>
          <p:nvPr/>
        </p:nvSpPr>
        <p:spPr>
          <a:xfrm>
            <a:off x="457200" y="1481040"/>
            <a:ext cx="8229240" cy="4525560"/>
          </a:xfrm>
          <a:prstGeom prst="rect">
            <a:avLst/>
          </a:prstGeom>
          <a:noFill/>
          <a:ln>
            <a:noFill/>
          </a:ln>
        </p:spPr>
        <p:txBody>
          <a:bodyPr/>
          <a:lstStyle/>
          <a:p>
            <a:pPr marL="365040" indent="-255240">
              <a:lnSpc>
                <a:spcPct val="100000"/>
              </a:lnSpc>
              <a:spcBef>
                <a:spcPts val="400"/>
              </a:spcBef>
              <a:buClr>
                <a:srgbClr val="2DA2BF"/>
              </a:buClr>
              <a:buSzPct val="68000"/>
              <a:buFont typeface="Wingdings 3" charset="2"/>
              <a:buChar char=""/>
            </a:pPr>
            <a:r>
              <a:rPr lang="en-US" sz="2700" b="0" strike="noStrike" spc="-1" dirty="0">
                <a:solidFill>
                  <a:srgbClr val="000000"/>
                </a:solidFill>
                <a:latin typeface="Cambria"/>
              </a:rPr>
              <a:t>To show that the numbers produced by </a:t>
            </a:r>
            <a:r>
              <a:rPr lang="en-US" sz="2700" b="0" strike="noStrike" spc="-1" dirty="0">
                <a:solidFill>
                  <a:srgbClr val="000000"/>
                </a:solidFill>
                <a:latin typeface="Consolas"/>
              </a:rPr>
              <a:t>rand</a:t>
            </a:r>
            <a:r>
              <a:rPr lang="en-US" sz="2700" b="0" strike="noStrike" spc="-1" dirty="0">
                <a:solidFill>
                  <a:srgbClr val="000000"/>
                </a:solidFill>
                <a:latin typeface="Cambria"/>
              </a:rPr>
              <a:t> occur with approximately equal likelihood, Fig. 6.7 simulates 60,000,000 rolls of a die. </a:t>
            </a:r>
            <a:endParaRPr lang="en-US" sz="2700" b="0" strike="noStrike" spc="-1" dirty="0">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700" b="0" strike="noStrike" spc="-1" dirty="0">
                <a:solidFill>
                  <a:srgbClr val="000000"/>
                </a:solidFill>
                <a:latin typeface="Cambria"/>
              </a:rPr>
              <a:t>Each integer in the range 1 to 6 should appear approximately 10,000,000 times. </a:t>
            </a:r>
            <a:endParaRPr lang="en-US" sz="2700" b="0" strike="noStrike" spc="-1" dirty="0">
              <a:solidFill>
                <a:srgbClr val="000000"/>
              </a:solidFill>
              <a:latin typeface="Lucida Sans Unicode"/>
            </a:endParaRPr>
          </a:p>
        </p:txBody>
      </p:sp>
      <p:sp>
        <p:nvSpPr>
          <p:cNvPr id="273"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 name="Picture 1"/>
          <p:cNvPicPr/>
          <p:nvPr/>
        </p:nvPicPr>
        <p:blipFill>
          <a:blip r:embed="rId2"/>
          <a:stretch/>
        </p:blipFill>
        <p:spPr>
          <a:xfrm>
            <a:off x="0" y="551520"/>
            <a:ext cx="9172440" cy="5772600"/>
          </a:xfrm>
          <a:prstGeom prst="rect">
            <a:avLst/>
          </a:prstGeom>
          <a:ln>
            <a:noFill/>
          </a:ln>
        </p:spPr>
      </p:pic>
      <p:sp>
        <p:nvSpPr>
          <p:cNvPr id="275"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 name="Picture 1"/>
          <p:cNvPicPr/>
          <p:nvPr/>
        </p:nvPicPr>
        <p:blipFill>
          <a:blip r:embed="rId2"/>
          <a:stretch/>
        </p:blipFill>
        <p:spPr>
          <a:xfrm>
            <a:off x="0" y="117000"/>
            <a:ext cx="9093960" cy="6588000"/>
          </a:xfrm>
          <a:prstGeom prst="rect">
            <a:avLst/>
          </a:prstGeom>
          <a:ln>
            <a:noFill/>
          </a:ln>
        </p:spPr>
      </p:pic>
      <p:sp>
        <p:nvSpPr>
          <p:cNvPr id="277"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 name="Picture 1"/>
          <p:cNvPicPr/>
          <p:nvPr/>
        </p:nvPicPr>
        <p:blipFill>
          <a:blip r:embed="rId2"/>
          <a:stretch/>
        </p:blipFill>
        <p:spPr>
          <a:xfrm>
            <a:off x="55800" y="857160"/>
            <a:ext cx="9030600" cy="5143320"/>
          </a:xfrm>
          <a:prstGeom prst="rect">
            <a:avLst/>
          </a:prstGeom>
          <a:ln>
            <a:noFill/>
          </a:ln>
        </p:spPr>
      </p:pic>
      <p:sp>
        <p:nvSpPr>
          <p:cNvPr id="279"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TextShape 1"/>
          <p:cNvSpPr txBox="1"/>
          <p:nvPr/>
        </p:nvSpPr>
        <p:spPr>
          <a:xfrm>
            <a:off x="457200" y="274680"/>
            <a:ext cx="8229240" cy="1142640"/>
          </a:xfrm>
          <a:prstGeom prst="rect">
            <a:avLst/>
          </a:prstGeom>
          <a:noFill/>
          <a:ln>
            <a:noFill/>
          </a:ln>
        </p:spPr>
        <p:txBody>
          <a:bodyPr lIns="90000" tIns="45000" rIns="90000" bIns="45000" anchor="ctr">
            <a:normAutofit lnSpcReduction="10000"/>
          </a:bodyPr>
          <a:lstStyle/>
          <a:p>
            <a:pPr>
              <a:lnSpc>
                <a:spcPct val="100000"/>
              </a:lnSpc>
            </a:pPr>
            <a:r>
              <a:rPr lang="en-US" sz="3600" b="1" strike="noStrike" spc="-1">
                <a:solidFill>
                  <a:srgbClr val="24B5A1"/>
                </a:solidFill>
                <a:latin typeface="Arial"/>
              </a:rPr>
              <a:t>6.7.3  </a:t>
            </a:r>
            <a:r>
              <a:rPr lang="en-US" sz="3600" b="1" strike="noStrike" spc="-1">
                <a:solidFill>
                  <a:srgbClr val="3380E6"/>
                </a:solidFill>
                <a:latin typeface="Arial"/>
              </a:rPr>
              <a:t>Randomizing the Random-Number Generator with </a:t>
            </a:r>
            <a:r>
              <a:rPr lang="en-US" sz="3600" b="1" strike="noStrike" spc="-1">
                <a:solidFill>
                  <a:srgbClr val="3380E6"/>
                </a:solidFill>
                <a:latin typeface="Consolas"/>
              </a:rPr>
              <a:t>srand</a:t>
            </a:r>
            <a:endParaRPr lang="en-US" sz="3600" b="0" strike="noStrike" spc="-1">
              <a:solidFill>
                <a:srgbClr val="000000"/>
              </a:solidFill>
              <a:latin typeface="Arial"/>
            </a:endParaRPr>
          </a:p>
        </p:txBody>
      </p:sp>
      <p:sp>
        <p:nvSpPr>
          <p:cNvPr id="286" name="TextShape 2"/>
          <p:cNvSpPr txBox="1"/>
          <p:nvPr/>
        </p:nvSpPr>
        <p:spPr>
          <a:xfrm>
            <a:off x="457200" y="1481040"/>
            <a:ext cx="8229240" cy="4525560"/>
          </a:xfrm>
          <a:prstGeom prst="rect">
            <a:avLst/>
          </a:prstGeom>
          <a:noFill/>
          <a:ln>
            <a:noFill/>
          </a:ln>
        </p:spPr>
        <p:txBody>
          <a:bodyPr/>
          <a:lstStyle/>
          <a:p>
            <a:pPr marL="365040" indent="-255240">
              <a:lnSpc>
                <a:spcPct val="100000"/>
              </a:lnSpc>
              <a:spcBef>
                <a:spcPts val="400"/>
              </a:spcBef>
              <a:buClr>
                <a:srgbClr val="2DA2BF"/>
              </a:buClr>
              <a:buSzPct val="68000"/>
              <a:buFont typeface="Wingdings 3" charset="2"/>
              <a:buChar char=""/>
            </a:pPr>
            <a:r>
              <a:rPr lang="en-US" sz="2800" b="0" strike="noStrike" spc="-1">
                <a:solidFill>
                  <a:srgbClr val="000000"/>
                </a:solidFill>
                <a:latin typeface="Cambria"/>
              </a:rPr>
              <a:t>Executing the program of Fig. 6.6 again produces exactly the same sequence of values.</a:t>
            </a:r>
            <a:endParaRPr lang="en-US" sz="2800" b="0" strike="noStrike" spc="-1">
              <a:solidFill>
                <a:srgbClr val="000000"/>
              </a:solidFill>
              <a:latin typeface="Lucida Sans Unicode"/>
            </a:endParaRPr>
          </a:p>
          <a:p>
            <a:pPr marL="620640" lvl="1" indent="-228240">
              <a:lnSpc>
                <a:spcPct val="100000"/>
              </a:lnSpc>
              <a:spcBef>
                <a:spcPts val="326"/>
              </a:spcBef>
              <a:buClr>
                <a:srgbClr val="2DA2BF"/>
              </a:buClr>
              <a:buFont typeface="Verdana"/>
              <a:buChar char="◦"/>
            </a:pPr>
            <a:r>
              <a:rPr lang="en-US" sz="2400" b="0" strike="noStrike" spc="-1">
                <a:solidFill>
                  <a:srgbClr val="000000"/>
                </a:solidFill>
                <a:latin typeface="Cambria"/>
              </a:rPr>
              <a:t>Repeatability is an important characteristic of </a:t>
            </a:r>
            <a:r>
              <a:rPr lang="en-US" sz="2400" b="0" strike="noStrike" spc="-1">
                <a:solidFill>
                  <a:srgbClr val="000000"/>
                </a:solidFill>
                <a:latin typeface="Consolas"/>
              </a:rPr>
              <a:t>rand</a:t>
            </a:r>
            <a:r>
              <a:rPr lang="en-US" sz="2400" b="0" strike="noStrike" spc="-1">
                <a:solidFill>
                  <a:srgbClr val="000000"/>
                </a:solidFill>
                <a:latin typeface="Cambria"/>
              </a:rPr>
              <a:t>.</a:t>
            </a:r>
            <a:endParaRPr lang="en-US" sz="2400" b="0" strike="noStrike" spc="-1">
              <a:solidFill>
                <a:srgbClr val="000000"/>
              </a:solidFill>
              <a:latin typeface="Lucida Sans Unicode"/>
            </a:endParaRPr>
          </a:p>
          <a:p>
            <a:pPr marL="620640" lvl="1" indent="-228240">
              <a:lnSpc>
                <a:spcPct val="100000"/>
              </a:lnSpc>
              <a:spcBef>
                <a:spcPts val="326"/>
              </a:spcBef>
              <a:buClr>
                <a:srgbClr val="2DA2BF"/>
              </a:buClr>
              <a:buFont typeface="Verdana"/>
              <a:buChar char="◦"/>
            </a:pPr>
            <a:r>
              <a:rPr lang="en-US" sz="2400" b="0" strike="noStrike" spc="-1">
                <a:solidFill>
                  <a:srgbClr val="000000"/>
                </a:solidFill>
                <a:latin typeface="Cambria"/>
              </a:rPr>
              <a:t>Can help with testing and debugging.</a:t>
            </a:r>
            <a:endParaRPr lang="en-US" sz="24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800" b="0" strike="noStrike" spc="-1">
                <a:solidFill>
                  <a:srgbClr val="000000"/>
                </a:solidFill>
                <a:latin typeface="Consolas"/>
              </a:rPr>
              <a:t>rand</a:t>
            </a:r>
            <a:r>
              <a:rPr lang="en-US" sz="2800" b="0" strike="noStrike" spc="-1">
                <a:solidFill>
                  <a:srgbClr val="000000"/>
                </a:solidFill>
                <a:latin typeface="Cambria"/>
              </a:rPr>
              <a:t> generates </a:t>
            </a:r>
            <a:r>
              <a:rPr lang="en-US" sz="2800" b="0" strike="noStrike" spc="-1">
                <a:solidFill>
                  <a:srgbClr val="0000FF"/>
                </a:solidFill>
                <a:latin typeface="Cambria"/>
              </a:rPr>
              <a:t>pseudorandom numbers</a:t>
            </a:r>
            <a:r>
              <a:rPr lang="en-US" sz="2800" b="0" strike="noStrike" spc="-1">
                <a:solidFill>
                  <a:srgbClr val="000000"/>
                </a:solidFill>
                <a:latin typeface="Cambria"/>
              </a:rPr>
              <a:t>.</a:t>
            </a:r>
            <a:endParaRPr lang="en-US" sz="2800" b="0" strike="noStrike" spc="-1">
              <a:solidFill>
                <a:srgbClr val="000000"/>
              </a:solidFill>
              <a:latin typeface="Lucida Sans Unicode"/>
            </a:endParaRPr>
          </a:p>
          <a:p>
            <a:pPr marL="620640" lvl="1" indent="-228240">
              <a:lnSpc>
                <a:spcPct val="100000"/>
              </a:lnSpc>
              <a:spcBef>
                <a:spcPts val="326"/>
              </a:spcBef>
              <a:buClr>
                <a:srgbClr val="2DA2BF"/>
              </a:buClr>
              <a:buFont typeface="Verdana"/>
              <a:buChar char="◦"/>
            </a:pPr>
            <a:r>
              <a:rPr lang="en-US" sz="2400" b="0" strike="noStrike" spc="-1">
                <a:solidFill>
                  <a:srgbClr val="000000"/>
                </a:solidFill>
                <a:latin typeface="Cambria"/>
              </a:rPr>
              <a:t>a sequence of numbers that appears to be random.</a:t>
            </a:r>
            <a:endParaRPr lang="en-US" sz="2400" b="0" strike="noStrike" spc="-1">
              <a:solidFill>
                <a:srgbClr val="000000"/>
              </a:solidFill>
              <a:latin typeface="Lucida Sans Unicode"/>
            </a:endParaRPr>
          </a:p>
          <a:p>
            <a:pPr marL="620640" lvl="1" indent="-228240">
              <a:lnSpc>
                <a:spcPct val="100000"/>
              </a:lnSpc>
              <a:spcBef>
                <a:spcPts val="326"/>
              </a:spcBef>
              <a:buClr>
                <a:srgbClr val="2DA2BF"/>
              </a:buClr>
              <a:buFont typeface="Verdana"/>
              <a:buChar char="◦"/>
            </a:pPr>
            <a:r>
              <a:rPr lang="en-US" sz="2400" b="0" strike="noStrike" spc="-1">
                <a:solidFill>
                  <a:srgbClr val="000000"/>
                </a:solidFill>
                <a:latin typeface="Cambria"/>
              </a:rPr>
              <a:t>sequence repeats itself each time the program executes.</a:t>
            </a:r>
            <a:endParaRPr lang="en-US" sz="2400" b="0" strike="noStrike" spc="-1">
              <a:solidFill>
                <a:srgbClr val="000000"/>
              </a:solidFill>
              <a:latin typeface="Lucida Sans Unicode"/>
            </a:endParaRPr>
          </a:p>
        </p:txBody>
      </p:sp>
      <p:sp>
        <p:nvSpPr>
          <p:cNvPr id="287"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TextShape 1"/>
          <p:cNvSpPr txBox="1"/>
          <p:nvPr/>
        </p:nvSpPr>
        <p:spPr>
          <a:xfrm>
            <a:off x="457200" y="274680"/>
            <a:ext cx="8229240" cy="1142640"/>
          </a:xfrm>
          <a:prstGeom prst="rect">
            <a:avLst/>
          </a:prstGeom>
          <a:noFill/>
          <a:ln>
            <a:noFill/>
          </a:ln>
        </p:spPr>
        <p:txBody>
          <a:bodyPr lIns="90000" tIns="45000" rIns="90000" bIns="45000" anchor="ctr">
            <a:normAutofit lnSpcReduction="10000"/>
          </a:bodyPr>
          <a:lstStyle/>
          <a:p>
            <a:pPr>
              <a:lnSpc>
                <a:spcPct val="100000"/>
              </a:lnSpc>
            </a:pPr>
            <a:r>
              <a:rPr lang="en-US" sz="3600" b="1" strike="noStrike" spc="-1">
                <a:solidFill>
                  <a:srgbClr val="24B5A1"/>
                </a:solidFill>
                <a:latin typeface="Arial"/>
              </a:rPr>
              <a:t>6.7.3  </a:t>
            </a:r>
            <a:r>
              <a:rPr lang="en-US" sz="3600" b="1" strike="noStrike" spc="-1">
                <a:solidFill>
                  <a:srgbClr val="3380E6"/>
                </a:solidFill>
                <a:latin typeface="Arial"/>
              </a:rPr>
              <a:t>Randomizing the Random-Number Generator with </a:t>
            </a:r>
            <a:r>
              <a:rPr lang="en-US" sz="3600" b="1" strike="noStrike" spc="-1">
                <a:solidFill>
                  <a:srgbClr val="3380E6"/>
                </a:solidFill>
                <a:latin typeface="Consolas"/>
              </a:rPr>
              <a:t>srand</a:t>
            </a:r>
            <a:endParaRPr lang="en-US" sz="3600" b="0" strike="noStrike" spc="-1">
              <a:solidFill>
                <a:srgbClr val="000000"/>
              </a:solidFill>
              <a:latin typeface="Arial"/>
            </a:endParaRPr>
          </a:p>
        </p:txBody>
      </p:sp>
      <p:sp>
        <p:nvSpPr>
          <p:cNvPr id="291" name="TextShape 2"/>
          <p:cNvSpPr txBox="1"/>
          <p:nvPr/>
        </p:nvSpPr>
        <p:spPr>
          <a:xfrm>
            <a:off x="457200" y="1481040"/>
            <a:ext cx="8229240" cy="4525560"/>
          </a:xfrm>
          <a:prstGeom prst="rect">
            <a:avLst/>
          </a:prstGeom>
          <a:noFill/>
          <a:ln>
            <a:noFill/>
          </a:ln>
        </p:spPr>
        <p:txBody>
          <a:bodyPr/>
          <a:lstStyle/>
          <a:p>
            <a:pPr marL="365040" indent="-255240">
              <a:lnSpc>
                <a:spcPct val="100000"/>
              </a:lnSpc>
              <a:spcBef>
                <a:spcPts val="400"/>
              </a:spcBef>
              <a:buClr>
                <a:srgbClr val="2DA2BF"/>
              </a:buClr>
              <a:buSzPct val="68000"/>
              <a:buFont typeface="Wingdings 3" charset="2"/>
              <a:buChar char=""/>
            </a:pPr>
            <a:r>
              <a:rPr lang="en-US" sz="2800" b="0" strike="noStrike" spc="-1">
                <a:solidFill>
                  <a:srgbClr val="000000"/>
                </a:solidFill>
                <a:latin typeface="Cambria"/>
              </a:rPr>
              <a:t>Once a program has been debugged, it can be conditioned to produce a different sequence of random numbers for each execution.</a:t>
            </a:r>
            <a:endParaRPr lang="en-US" sz="28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800" b="0" strike="noStrike" spc="-1">
                <a:solidFill>
                  <a:srgbClr val="000000"/>
                </a:solidFill>
                <a:latin typeface="Cambria"/>
              </a:rPr>
              <a:t>This is called </a:t>
            </a:r>
            <a:r>
              <a:rPr lang="en-US" sz="2800" b="0" strike="noStrike" spc="-1">
                <a:solidFill>
                  <a:srgbClr val="0000FF"/>
                </a:solidFill>
                <a:latin typeface="Cambria"/>
              </a:rPr>
              <a:t>randomizing</a:t>
            </a:r>
            <a:r>
              <a:rPr lang="en-US" sz="2800" b="0" strike="noStrike" spc="-1">
                <a:solidFill>
                  <a:srgbClr val="000000"/>
                </a:solidFill>
                <a:latin typeface="Cambria"/>
              </a:rPr>
              <a:t> and is accomplished with the C++ Standard Library function </a:t>
            </a:r>
            <a:r>
              <a:rPr lang="en-US" sz="2800" b="0" strike="noStrike" spc="-1">
                <a:solidFill>
                  <a:srgbClr val="0000FF"/>
                </a:solidFill>
                <a:latin typeface="Consolas"/>
              </a:rPr>
              <a:t>srand</a:t>
            </a:r>
            <a:r>
              <a:rPr lang="en-US" sz="2800" b="0" strike="noStrike" spc="-1">
                <a:solidFill>
                  <a:srgbClr val="000000"/>
                </a:solidFill>
                <a:latin typeface="Cambria"/>
              </a:rPr>
              <a:t>.</a:t>
            </a:r>
            <a:endParaRPr lang="en-US" sz="2800" b="0" strike="noStrike" spc="-1">
              <a:solidFill>
                <a:srgbClr val="000000"/>
              </a:solidFill>
              <a:latin typeface="Lucida Sans Unicode"/>
            </a:endParaRPr>
          </a:p>
          <a:p>
            <a:pPr marL="620640" lvl="1" indent="-228240">
              <a:lnSpc>
                <a:spcPct val="100000"/>
              </a:lnSpc>
              <a:spcBef>
                <a:spcPts val="326"/>
              </a:spcBef>
              <a:buClr>
                <a:srgbClr val="2DA2BF"/>
              </a:buClr>
              <a:buFont typeface="Verdana"/>
              <a:buChar char="◦"/>
            </a:pPr>
            <a:r>
              <a:rPr lang="en-US" sz="2400" b="0" strike="noStrike" spc="-1">
                <a:solidFill>
                  <a:srgbClr val="000000"/>
                </a:solidFill>
                <a:latin typeface="Cambria"/>
              </a:rPr>
              <a:t>Takes an </a:t>
            </a:r>
            <a:r>
              <a:rPr lang="en-US" sz="2400" b="0" strike="noStrike" spc="-1">
                <a:solidFill>
                  <a:srgbClr val="000000"/>
                </a:solidFill>
                <a:latin typeface="Consolas"/>
              </a:rPr>
              <a:t>unsigned</a:t>
            </a:r>
            <a:r>
              <a:rPr lang="en-US" sz="2400" b="0" strike="noStrike" spc="-1">
                <a:solidFill>
                  <a:srgbClr val="000000"/>
                </a:solidFill>
                <a:latin typeface="Cambria"/>
              </a:rPr>
              <a:t> integer argument and </a:t>
            </a:r>
            <a:r>
              <a:rPr lang="en-US" sz="2400" b="0" strike="noStrike" spc="-1">
                <a:solidFill>
                  <a:srgbClr val="0000FF"/>
                </a:solidFill>
                <a:latin typeface="Cambria"/>
              </a:rPr>
              <a:t>seeds</a:t>
            </a:r>
            <a:r>
              <a:rPr lang="en-US" sz="2400" b="0" strike="noStrike" spc="-1">
                <a:solidFill>
                  <a:srgbClr val="000000"/>
                </a:solidFill>
                <a:latin typeface="Cambria"/>
              </a:rPr>
              <a:t> </a:t>
            </a:r>
            <a:r>
              <a:rPr lang="en-US" sz="2400" b="0" strike="noStrike" spc="-1">
                <a:solidFill>
                  <a:srgbClr val="000000"/>
                </a:solidFill>
                <a:latin typeface="Consolas"/>
              </a:rPr>
              <a:t>rand</a:t>
            </a:r>
            <a:r>
              <a:rPr lang="en-US" sz="2400" b="0" strike="noStrike" spc="-1">
                <a:solidFill>
                  <a:srgbClr val="000000"/>
                </a:solidFill>
                <a:latin typeface="Cambria"/>
              </a:rPr>
              <a:t> to produce a different sequence of random numbers for each execution.</a:t>
            </a:r>
            <a:endParaRPr lang="en-US" sz="2400" b="0" strike="noStrike" spc="-1">
              <a:solidFill>
                <a:srgbClr val="000000"/>
              </a:solidFill>
              <a:latin typeface="Lucida Sans Unicode"/>
            </a:endParaRPr>
          </a:p>
        </p:txBody>
      </p:sp>
      <p:sp>
        <p:nvSpPr>
          <p:cNvPr id="292"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TextShape 1"/>
          <p:cNvSpPr txBox="1"/>
          <p:nvPr/>
        </p:nvSpPr>
        <p:spPr>
          <a:xfrm>
            <a:off x="457200" y="274680"/>
            <a:ext cx="8229240" cy="1142640"/>
          </a:xfrm>
          <a:prstGeom prst="rect">
            <a:avLst/>
          </a:prstGeom>
          <a:noFill/>
          <a:ln>
            <a:noFill/>
          </a:ln>
        </p:spPr>
        <p:txBody>
          <a:bodyPr lIns="90000" tIns="45000" rIns="90000" bIns="45000" anchor="ctr">
            <a:normAutofit lnSpcReduction="10000"/>
          </a:bodyPr>
          <a:lstStyle/>
          <a:p>
            <a:pPr>
              <a:lnSpc>
                <a:spcPct val="100000"/>
              </a:lnSpc>
            </a:pPr>
            <a:r>
              <a:rPr lang="en-US" sz="3600" b="1" strike="noStrike" spc="-1">
                <a:solidFill>
                  <a:srgbClr val="24B5A1"/>
                </a:solidFill>
                <a:latin typeface="Arial"/>
              </a:rPr>
              <a:t>6.7  </a:t>
            </a:r>
            <a:r>
              <a:rPr lang="en-US" sz="3600" b="1" strike="noStrike" spc="-1">
                <a:solidFill>
                  <a:srgbClr val="3380E6"/>
                </a:solidFill>
                <a:latin typeface="Arial"/>
              </a:rPr>
              <a:t>Case Study: Random Number Generation (cont.)</a:t>
            </a:r>
            <a:endParaRPr lang="en-US" sz="3600" b="0" strike="noStrike" spc="-1">
              <a:solidFill>
                <a:srgbClr val="000000"/>
              </a:solidFill>
              <a:latin typeface="Arial"/>
            </a:endParaRPr>
          </a:p>
        </p:txBody>
      </p:sp>
      <p:sp>
        <p:nvSpPr>
          <p:cNvPr id="294" name="TextShape 2"/>
          <p:cNvSpPr txBox="1"/>
          <p:nvPr/>
        </p:nvSpPr>
        <p:spPr>
          <a:xfrm>
            <a:off x="457200" y="1481040"/>
            <a:ext cx="8229240" cy="4525560"/>
          </a:xfrm>
          <a:prstGeom prst="rect">
            <a:avLst/>
          </a:prstGeom>
          <a:noFill/>
          <a:ln>
            <a:noFill/>
          </a:ln>
        </p:spPr>
        <p:txBody>
          <a:bodyPr/>
          <a:lstStyle/>
          <a:p>
            <a:pPr marL="109440">
              <a:lnSpc>
                <a:spcPct val="100000"/>
              </a:lnSpc>
              <a:spcBef>
                <a:spcPts val="400"/>
              </a:spcBef>
            </a:pPr>
            <a:r>
              <a:rPr lang="en-US" sz="2700" b="1" i="1" strike="noStrike" spc="-1">
                <a:solidFill>
                  <a:srgbClr val="000000"/>
                </a:solidFill>
                <a:latin typeface="Cambria"/>
              </a:rPr>
              <a:t>Seeding the Random Number Generator with srand</a:t>
            </a:r>
            <a:endParaRPr lang="en-US" sz="27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Figure 6.8 demonstrates function </a:t>
            </a:r>
            <a:r>
              <a:rPr lang="en-US" sz="2700" b="0" strike="noStrike" spc="-1">
                <a:solidFill>
                  <a:srgbClr val="000000"/>
                </a:solidFill>
                <a:latin typeface="Consolas"/>
              </a:rPr>
              <a:t>srand</a:t>
            </a:r>
            <a:r>
              <a:rPr lang="en-US" sz="2700" b="0" strike="noStrike" spc="-1">
                <a:solidFill>
                  <a:srgbClr val="000000"/>
                </a:solidFill>
                <a:latin typeface="Cambria"/>
              </a:rPr>
              <a:t>. </a:t>
            </a:r>
            <a:endParaRPr lang="en-US" sz="2700" b="0" strike="noStrike" spc="-1">
              <a:solidFill>
                <a:srgbClr val="000000"/>
              </a:solidFill>
              <a:latin typeface="Lucida Sans Unicode"/>
            </a:endParaRPr>
          </a:p>
        </p:txBody>
      </p:sp>
      <p:sp>
        <p:nvSpPr>
          <p:cNvPr id="295"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 name="Picture 1"/>
          <p:cNvPicPr/>
          <p:nvPr/>
        </p:nvPicPr>
        <p:blipFill>
          <a:blip r:embed="rId2"/>
          <a:stretch/>
        </p:blipFill>
        <p:spPr>
          <a:xfrm>
            <a:off x="0" y="1773000"/>
            <a:ext cx="9143640" cy="3312000"/>
          </a:xfrm>
          <a:prstGeom prst="rect">
            <a:avLst/>
          </a:prstGeom>
          <a:ln>
            <a:noFill/>
          </a:ln>
        </p:spPr>
      </p:pic>
      <p:sp>
        <p:nvSpPr>
          <p:cNvPr id="297"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8" name="Picture 1"/>
          <p:cNvPicPr/>
          <p:nvPr/>
        </p:nvPicPr>
        <p:blipFill>
          <a:blip r:embed="rId2"/>
          <a:stretch/>
        </p:blipFill>
        <p:spPr>
          <a:xfrm>
            <a:off x="0" y="1203840"/>
            <a:ext cx="9143640" cy="4450320"/>
          </a:xfrm>
          <a:prstGeom prst="rect">
            <a:avLst/>
          </a:prstGeom>
          <a:ln>
            <a:noFill/>
          </a:ln>
        </p:spPr>
      </p:pic>
      <p:sp>
        <p:nvSpPr>
          <p:cNvPr id="299"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extShape 1"/>
          <p:cNvSpPr txBox="1"/>
          <p:nvPr/>
        </p:nvSpPr>
        <p:spPr>
          <a:xfrm>
            <a:off x="457200" y="274680"/>
            <a:ext cx="8229240" cy="1142640"/>
          </a:xfrm>
          <a:prstGeom prst="rect">
            <a:avLst/>
          </a:prstGeom>
          <a:noFill/>
          <a:ln>
            <a:noFill/>
          </a:ln>
        </p:spPr>
        <p:txBody>
          <a:bodyPr lIns="90000" tIns="45000" rIns="90000" bIns="45000" anchor="ctr"/>
          <a:lstStyle/>
          <a:p>
            <a:pPr>
              <a:lnSpc>
                <a:spcPct val="100000"/>
              </a:lnSpc>
            </a:pPr>
            <a:r>
              <a:rPr lang="en-US" sz="3600" b="1" strike="noStrike" spc="-1">
                <a:solidFill>
                  <a:srgbClr val="24B5A1"/>
                </a:solidFill>
                <a:latin typeface="Arial"/>
              </a:rPr>
              <a:t>6.2  </a:t>
            </a:r>
            <a:r>
              <a:rPr lang="en-US" sz="3600" b="1" strike="noStrike" spc="-1">
                <a:solidFill>
                  <a:srgbClr val="3380E6"/>
                </a:solidFill>
                <a:latin typeface="Arial"/>
              </a:rPr>
              <a:t>Program Components in C++</a:t>
            </a:r>
            <a:endParaRPr lang="en-US" sz="3600" b="0" strike="noStrike" spc="-1">
              <a:solidFill>
                <a:srgbClr val="000000"/>
              </a:solidFill>
              <a:latin typeface="Arial"/>
            </a:endParaRPr>
          </a:p>
        </p:txBody>
      </p:sp>
      <p:sp>
        <p:nvSpPr>
          <p:cNvPr id="162" name="TextShape 2"/>
          <p:cNvSpPr txBox="1"/>
          <p:nvPr/>
        </p:nvSpPr>
        <p:spPr>
          <a:xfrm>
            <a:off x="457200" y="1481040"/>
            <a:ext cx="8229240" cy="4525560"/>
          </a:xfrm>
          <a:prstGeom prst="rect">
            <a:avLst/>
          </a:prstGeom>
          <a:noFill/>
          <a:ln>
            <a:noFill/>
          </a:ln>
        </p:spPr>
        <p:txBody>
          <a:bodyPr/>
          <a:lstStyle/>
          <a:p>
            <a:pPr marL="365040" indent="-255240">
              <a:lnSpc>
                <a:spcPct val="90000"/>
              </a:lnSpc>
              <a:spcBef>
                <a:spcPts val="400"/>
              </a:spcBef>
              <a:buClr>
                <a:srgbClr val="2DA2BF"/>
              </a:buClr>
              <a:buSzPct val="68000"/>
              <a:buFont typeface="Wingdings 3" charset="2"/>
              <a:buChar char=""/>
            </a:pPr>
            <a:r>
              <a:rPr lang="en-US" sz="2500" b="0" strike="noStrike" spc="-1">
                <a:solidFill>
                  <a:srgbClr val="000000"/>
                </a:solidFill>
                <a:latin typeface="Cambria"/>
              </a:rPr>
              <a:t>C++ programs are typically written by combining “prepackaged” functions and classes available in the C++ Standard Library with new functions and classes you write.</a:t>
            </a:r>
            <a:endParaRPr lang="en-US" sz="2500" b="0" strike="noStrike" spc="-1">
              <a:solidFill>
                <a:srgbClr val="000000"/>
              </a:solidFill>
              <a:latin typeface="Lucida Sans Unicode"/>
            </a:endParaRPr>
          </a:p>
          <a:p>
            <a:pPr marL="365040" indent="-255240">
              <a:lnSpc>
                <a:spcPct val="90000"/>
              </a:lnSpc>
              <a:spcBef>
                <a:spcPts val="400"/>
              </a:spcBef>
              <a:buClr>
                <a:srgbClr val="2DA2BF"/>
              </a:buClr>
              <a:buSzPct val="68000"/>
              <a:buFont typeface="Wingdings 3" charset="2"/>
              <a:buChar char=""/>
            </a:pPr>
            <a:r>
              <a:rPr lang="en-US" sz="2500" b="0" strike="noStrike" spc="-1">
                <a:solidFill>
                  <a:srgbClr val="000000"/>
                </a:solidFill>
                <a:latin typeface="Cambria"/>
              </a:rPr>
              <a:t>The C++ Standard Library provides a rich collection of functions.</a:t>
            </a:r>
            <a:endParaRPr lang="en-US" sz="2500" b="0" strike="noStrike" spc="-1">
              <a:solidFill>
                <a:srgbClr val="000000"/>
              </a:solidFill>
              <a:latin typeface="Lucida Sans Unicode"/>
            </a:endParaRPr>
          </a:p>
          <a:p>
            <a:pPr marL="365040" indent="-255240">
              <a:lnSpc>
                <a:spcPct val="90000"/>
              </a:lnSpc>
              <a:spcBef>
                <a:spcPts val="400"/>
              </a:spcBef>
              <a:buClr>
                <a:srgbClr val="2DA2BF"/>
              </a:buClr>
              <a:buSzPct val="68000"/>
              <a:buFont typeface="Wingdings 3" charset="2"/>
              <a:buChar char=""/>
            </a:pPr>
            <a:r>
              <a:rPr lang="en-US" sz="2500" b="0" strike="noStrike" spc="-1">
                <a:solidFill>
                  <a:srgbClr val="000000"/>
                </a:solidFill>
                <a:latin typeface="Cambria"/>
              </a:rPr>
              <a:t>Functions allow you to modularize a program by separating its tasks into self-contained units.</a:t>
            </a:r>
            <a:endParaRPr lang="en-US" sz="2500" b="0" strike="noStrike" spc="-1">
              <a:solidFill>
                <a:srgbClr val="000000"/>
              </a:solidFill>
              <a:latin typeface="Lucida Sans Unicode"/>
            </a:endParaRPr>
          </a:p>
        </p:txBody>
      </p:sp>
      <p:sp>
        <p:nvSpPr>
          <p:cNvPr id="163"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 name="Picture 1"/>
          <p:cNvPicPr/>
          <p:nvPr/>
        </p:nvPicPr>
        <p:blipFill>
          <a:blip r:embed="rId2"/>
          <a:stretch/>
        </p:blipFill>
        <p:spPr>
          <a:xfrm>
            <a:off x="0" y="1531080"/>
            <a:ext cx="9143640" cy="3795480"/>
          </a:xfrm>
          <a:prstGeom prst="rect">
            <a:avLst/>
          </a:prstGeom>
          <a:ln>
            <a:noFill/>
          </a:ln>
        </p:spPr>
      </p:pic>
      <p:sp>
        <p:nvSpPr>
          <p:cNvPr id="301"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 name="Picture 1"/>
          <p:cNvPicPr/>
          <p:nvPr/>
        </p:nvPicPr>
        <p:blipFill>
          <a:blip r:embed="rId2"/>
          <a:stretch/>
        </p:blipFill>
        <p:spPr>
          <a:xfrm>
            <a:off x="0" y="1089360"/>
            <a:ext cx="9143640" cy="4678920"/>
          </a:xfrm>
          <a:prstGeom prst="rect">
            <a:avLst/>
          </a:prstGeom>
          <a:ln>
            <a:noFill/>
          </a:ln>
        </p:spPr>
      </p:pic>
      <p:sp>
        <p:nvSpPr>
          <p:cNvPr id="303"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TextShape 1"/>
          <p:cNvSpPr txBox="1"/>
          <p:nvPr/>
        </p:nvSpPr>
        <p:spPr>
          <a:xfrm>
            <a:off x="457200" y="274680"/>
            <a:ext cx="8229240" cy="1142640"/>
          </a:xfrm>
          <a:prstGeom prst="rect">
            <a:avLst/>
          </a:prstGeom>
          <a:noFill/>
          <a:ln>
            <a:noFill/>
          </a:ln>
        </p:spPr>
        <p:txBody>
          <a:bodyPr lIns="90000" tIns="45000" rIns="90000" bIns="45000" anchor="ctr">
            <a:normAutofit lnSpcReduction="10000"/>
          </a:bodyPr>
          <a:lstStyle/>
          <a:p>
            <a:pPr>
              <a:lnSpc>
                <a:spcPct val="100000"/>
              </a:lnSpc>
            </a:pPr>
            <a:r>
              <a:rPr lang="en-US" sz="3600" b="1" strike="noStrike" spc="-1">
                <a:solidFill>
                  <a:srgbClr val="24B5A1"/>
                </a:solidFill>
                <a:latin typeface="Arial"/>
              </a:rPr>
              <a:t>6.7.4  </a:t>
            </a:r>
            <a:r>
              <a:rPr lang="en-US" sz="3600" b="1" strike="noStrike" spc="-1">
                <a:solidFill>
                  <a:srgbClr val="3380E6"/>
                </a:solidFill>
                <a:latin typeface="Arial"/>
              </a:rPr>
              <a:t>Seeding the Random-Number Generator with the Current Time</a:t>
            </a:r>
            <a:endParaRPr lang="en-US" sz="3600" b="0" strike="noStrike" spc="-1">
              <a:solidFill>
                <a:srgbClr val="000000"/>
              </a:solidFill>
              <a:latin typeface="Arial"/>
            </a:endParaRPr>
          </a:p>
        </p:txBody>
      </p:sp>
      <p:sp>
        <p:nvSpPr>
          <p:cNvPr id="305" name="TextShape 2"/>
          <p:cNvSpPr txBox="1"/>
          <p:nvPr/>
        </p:nvSpPr>
        <p:spPr>
          <a:xfrm>
            <a:off x="457200" y="1481040"/>
            <a:ext cx="8229240" cy="4525560"/>
          </a:xfrm>
          <a:prstGeom prst="rect">
            <a:avLst/>
          </a:prstGeom>
          <a:noFill/>
          <a:ln>
            <a:noFill/>
          </a:ln>
        </p:spPr>
        <p:txBody>
          <a:bodyPr/>
          <a:lstStyle/>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To randomize </a:t>
            </a:r>
            <a:r>
              <a:rPr lang="en-US" sz="2700" b="0" i="1" strike="noStrike" spc="-1">
                <a:solidFill>
                  <a:srgbClr val="000000"/>
                </a:solidFill>
                <a:latin typeface="Cambria"/>
              </a:rPr>
              <a:t>without</a:t>
            </a:r>
            <a:r>
              <a:rPr lang="en-US" sz="2700" b="0" strike="noStrike" spc="-1">
                <a:solidFill>
                  <a:srgbClr val="000000"/>
                </a:solidFill>
                <a:latin typeface="Cambria"/>
              </a:rPr>
              <a:t> having to enter a seed</a:t>
            </a:r>
            <a:endParaRPr lang="en-US" sz="2700" b="0" strike="noStrike" spc="-1">
              <a:solidFill>
                <a:srgbClr val="000000"/>
              </a:solidFill>
              <a:latin typeface="Lucida Sans Unicode"/>
            </a:endParaRPr>
          </a:p>
          <a:p>
            <a:pPr marL="858960" lvl="2" indent="-228240">
              <a:lnSpc>
                <a:spcPct val="100000"/>
              </a:lnSpc>
              <a:spcBef>
                <a:spcPts val="349"/>
              </a:spcBef>
              <a:buClr>
                <a:srgbClr val="DA1F28"/>
              </a:buClr>
              <a:buFont typeface="Wingdings 2" charset="2"/>
              <a:buChar char=""/>
            </a:pPr>
            <a:r>
              <a:rPr lang="en-US" sz="2100" b="0" strike="noStrike" spc="-1">
                <a:solidFill>
                  <a:srgbClr val="000000"/>
                </a:solidFill>
                <a:latin typeface="Consolas"/>
              </a:rPr>
              <a:t>srand(static_cast&lt;unsigned int&gt;(time(0)));</a:t>
            </a:r>
            <a:endParaRPr lang="en-US" sz="21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Causes the computer to read its </a:t>
            </a:r>
            <a:r>
              <a:rPr lang="en-US" sz="2700" b="0" i="1" strike="noStrike" spc="-1">
                <a:solidFill>
                  <a:srgbClr val="000000"/>
                </a:solidFill>
                <a:latin typeface="Cambria"/>
              </a:rPr>
              <a:t>clock</a:t>
            </a:r>
            <a:r>
              <a:rPr lang="en-US" sz="2700" b="0" strike="noStrike" spc="-1">
                <a:solidFill>
                  <a:srgbClr val="000000"/>
                </a:solidFill>
                <a:latin typeface="Cambria"/>
              </a:rPr>
              <a:t> to obtain the value for the seed.</a:t>
            </a:r>
            <a:endParaRPr lang="en-US" sz="27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Function </a:t>
            </a:r>
            <a:r>
              <a:rPr lang="en-US" sz="2700" b="0" strike="noStrike" spc="-1">
                <a:solidFill>
                  <a:srgbClr val="0000FF"/>
                </a:solidFill>
                <a:latin typeface="Consolas"/>
              </a:rPr>
              <a:t>time</a:t>
            </a:r>
            <a:r>
              <a:rPr lang="en-US" sz="2700" b="0" strike="noStrike" spc="-1">
                <a:solidFill>
                  <a:srgbClr val="000000"/>
                </a:solidFill>
                <a:latin typeface="Cambria"/>
              </a:rPr>
              <a:t> (with the argument </a:t>
            </a:r>
            <a:r>
              <a:rPr lang="en-US" sz="2700" b="0" strike="noStrike" spc="-1">
                <a:solidFill>
                  <a:srgbClr val="000000"/>
                </a:solidFill>
                <a:latin typeface="Consolas"/>
              </a:rPr>
              <a:t>0</a:t>
            </a:r>
            <a:r>
              <a:rPr lang="en-US" sz="2700" b="0" strike="noStrike" spc="-1">
                <a:solidFill>
                  <a:srgbClr val="000000"/>
                </a:solidFill>
                <a:latin typeface="Cambria"/>
              </a:rPr>
              <a:t> as written in the preceding statement) returns the current time as the number of seconds since January 1, 1970, at midnight Greenwich Mean Time (GMT).</a:t>
            </a:r>
            <a:endParaRPr lang="en-US" sz="27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The function prototype for </a:t>
            </a:r>
            <a:r>
              <a:rPr lang="en-US" sz="2700" b="0" strike="noStrike" spc="-1">
                <a:solidFill>
                  <a:srgbClr val="000000"/>
                </a:solidFill>
                <a:latin typeface="Consolas"/>
              </a:rPr>
              <a:t>time</a:t>
            </a:r>
            <a:r>
              <a:rPr lang="en-US" sz="2700" b="0" strike="noStrike" spc="-1">
                <a:solidFill>
                  <a:srgbClr val="000000"/>
                </a:solidFill>
                <a:latin typeface="Cambria"/>
              </a:rPr>
              <a:t> is in </a:t>
            </a:r>
            <a:r>
              <a:rPr lang="en-US" sz="2700" b="0" strike="noStrike" spc="-1">
                <a:solidFill>
                  <a:srgbClr val="000000"/>
                </a:solidFill>
                <a:latin typeface="Consolas"/>
              </a:rPr>
              <a:t>&lt;ctime&gt;</a:t>
            </a:r>
            <a:r>
              <a:rPr lang="en-US" sz="2700" b="0" strike="noStrike" spc="-1">
                <a:solidFill>
                  <a:srgbClr val="000000"/>
                </a:solidFill>
                <a:latin typeface="Cambria"/>
              </a:rPr>
              <a:t>.</a:t>
            </a:r>
            <a:endParaRPr lang="en-US" sz="2700" b="0" strike="noStrike" spc="-1">
              <a:solidFill>
                <a:srgbClr val="000000"/>
              </a:solidFill>
              <a:latin typeface="Lucida Sans Unicode"/>
            </a:endParaRPr>
          </a:p>
          <a:p>
            <a:pPr>
              <a:lnSpc>
                <a:spcPct val="100000"/>
              </a:lnSpc>
              <a:spcBef>
                <a:spcPts val="400"/>
              </a:spcBef>
            </a:pPr>
            <a:endParaRPr lang="en-US" sz="2700" b="0" strike="noStrike" spc="-1">
              <a:solidFill>
                <a:srgbClr val="000000"/>
              </a:solidFill>
              <a:latin typeface="Lucida Sans Unicode"/>
            </a:endParaRPr>
          </a:p>
        </p:txBody>
      </p:sp>
      <p:sp>
        <p:nvSpPr>
          <p:cNvPr id="306"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TextShape 1"/>
          <p:cNvSpPr txBox="1"/>
          <p:nvPr/>
        </p:nvSpPr>
        <p:spPr>
          <a:xfrm>
            <a:off x="457200" y="274680"/>
            <a:ext cx="8229240" cy="1142640"/>
          </a:xfrm>
          <a:prstGeom prst="rect">
            <a:avLst/>
          </a:prstGeom>
          <a:noFill/>
          <a:ln>
            <a:noFill/>
          </a:ln>
        </p:spPr>
        <p:txBody>
          <a:bodyPr lIns="90000" tIns="45000" rIns="90000" bIns="45000" anchor="ctr">
            <a:normAutofit lnSpcReduction="10000"/>
          </a:bodyPr>
          <a:lstStyle/>
          <a:p>
            <a:pPr>
              <a:lnSpc>
                <a:spcPct val="100000"/>
              </a:lnSpc>
            </a:pPr>
            <a:r>
              <a:rPr lang="en-US" sz="3600" b="1" strike="noStrike" spc="-1">
                <a:solidFill>
                  <a:srgbClr val="24B5A1"/>
                </a:solidFill>
                <a:latin typeface="Arial"/>
              </a:rPr>
              <a:t>6.7.5  </a:t>
            </a:r>
            <a:r>
              <a:rPr lang="en-US" sz="3600" b="1" strike="noStrike" spc="-1">
                <a:solidFill>
                  <a:srgbClr val="3380E6"/>
                </a:solidFill>
                <a:latin typeface="Arial"/>
              </a:rPr>
              <a:t>Scaling and Shifting Random Numbers</a:t>
            </a:r>
            <a:endParaRPr lang="en-US" sz="3600" b="0" strike="noStrike" spc="-1">
              <a:solidFill>
                <a:srgbClr val="000000"/>
              </a:solidFill>
              <a:latin typeface="Arial"/>
            </a:endParaRPr>
          </a:p>
        </p:txBody>
      </p:sp>
      <p:sp>
        <p:nvSpPr>
          <p:cNvPr id="308" name="TextShape 2"/>
          <p:cNvSpPr txBox="1"/>
          <p:nvPr/>
        </p:nvSpPr>
        <p:spPr>
          <a:xfrm>
            <a:off x="457200" y="1481040"/>
            <a:ext cx="8229240" cy="4525560"/>
          </a:xfrm>
          <a:prstGeom prst="rect">
            <a:avLst/>
          </a:prstGeom>
          <a:noFill/>
          <a:ln>
            <a:noFill/>
          </a:ln>
        </p:spPr>
        <p:txBody>
          <a:bodyPr/>
          <a:lstStyle/>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To produce random numbers in a specific range use: </a:t>
            </a:r>
            <a:endParaRPr lang="en-US" sz="2700" b="0" strike="noStrike" spc="-1">
              <a:solidFill>
                <a:srgbClr val="000000"/>
              </a:solidFill>
              <a:latin typeface="Lucida Sans Unicode"/>
            </a:endParaRPr>
          </a:p>
          <a:p>
            <a:pPr marL="620640" lvl="1" indent="-228240">
              <a:lnSpc>
                <a:spcPct val="100000"/>
              </a:lnSpc>
              <a:spcBef>
                <a:spcPts val="326"/>
              </a:spcBef>
              <a:buClr>
                <a:srgbClr val="2DA2BF"/>
              </a:buClr>
              <a:buFont typeface="Verdana"/>
              <a:buChar char="◦"/>
            </a:pPr>
            <a:r>
              <a:rPr lang="en-US" sz="1800" b="0" i="1" strike="noStrike" spc="-1">
                <a:solidFill>
                  <a:srgbClr val="000000"/>
                </a:solidFill>
                <a:latin typeface="AGaramond"/>
              </a:rPr>
              <a:t>type variableName </a:t>
            </a:r>
            <a:r>
              <a:rPr lang="en-US" sz="1800" b="0" strike="noStrike" spc="-1">
                <a:solidFill>
                  <a:srgbClr val="000000"/>
                </a:solidFill>
                <a:latin typeface="Consolas"/>
              </a:rPr>
              <a:t>=</a:t>
            </a:r>
            <a:r>
              <a:rPr lang="en-US" sz="1800" b="0" i="1" strike="noStrike" spc="-1">
                <a:solidFill>
                  <a:srgbClr val="000000"/>
                </a:solidFill>
                <a:latin typeface="Consolas"/>
              </a:rPr>
              <a:t> </a:t>
            </a:r>
            <a:r>
              <a:rPr lang="en-US" sz="1800" b="0" i="1" strike="noStrike" spc="-1">
                <a:solidFill>
                  <a:srgbClr val="000000"/>
                </a:solidFill>
                <a:latin typeface="AGaramond"/>
              </a:rPr>
              <a:t>shiftingValue</a:t>
            </a:r>
            <a:r>
              <a:rPr lang="en-US" sz="1800" b="0" i="1" strike="noStrike" spc="-1">
                <a:solidFill>
                  <a:srgbClr val="000000"/>
                </a:solidFill>
                <a:latin typeface="Consolas"/>
              </a:rPr>
              <a:t> </a:t>
            </a:r>
            <a:r>
              <a:rPr lang="en-US" sz="1800" b="0" strike="noStrike" spc="-1">
                <a:solidFill>
                  <a:srgbClr val="000000"/>
                </a:solidFill>
                <a:latin typeface="Consolas"/>
              </a:rPr>
              <a:t>+</a:t>
            </a:r>
            <a:r>
              <a:rPr lang="en-US" sz="1800" b="0" i="1" strike="noStrike" spc="-1">
                <a:solidFill>
                  <a:srgbClr val="000000"/>
                </a:solidFill>
                <a:latin typeface="Consolas"/>
              </a:rPr>
              <a:t> </a:t>
            </a:r>
            <a:r>
              <a:rPr lang="en-US" sz="1800" b="0" strike="noStrike" spc="-1">
                <a:solidFill>
                  <a:srgbClr val="000000"/>
                </a:solidFill>
                <a:latin typeface="Consolas"/>
              </a:rPr>
              <a:t>rand() % </a:t>
            </a:r>
            <a:r>
              <a:rPr lang="en-US" sz="1800" b="0" i="1" strike="noStrike" spc="-1">
                <a:solidFill>
                  <a:srgbClr val="000000"/>
                </a:solidFill>
                <a:latin typeface="AGaramond"/>
              </a:rPr>
              <a:t>scalingFactor</a:t>
            </a:r>
            <a:r>
              <a:rPr lang="en-US" sz="1800" b="0" strike="noStrike" spc="-1">
                <a:solidFill>
                  <a:srgbClr val="000000"/>
                </a:solidFill>
                <a:latin typeface="Consolas"/>
              </a:rPr>
              <a:t>;</a:t>
            </a:r>
            <a:endParaRPr lang="en-US" sz="18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700" b="0" i="1" strike="noStrike" spc="-1">
                <a:solidFill>
                  <a:srgbClr val="000000"/>
                </a:solidFill>
                <a:latin typeface="Cambria"/>
              </a:rPr>
              <a:t>shiftingValue </a:t>
            </a:r>
            <a:r>
              <a:rPr lang="en-US" sz="2700" b="0" strike="noStrike" spc="-1">
                <a:solidFill>
                  <a:srgbClr val="000000"/>
                </a:solidFill>
                <a:latin typeface="Cambria"/>
              </a:rPr>
              <a:t>is equal to the </a:t>
            </a:r>
            <a:r>
              <a:rPr lang="en-US" sz="2700" b="0" i="1" strike="noStrike" spc="-1">
                <a:solidFill>
                  <a:srgbClr val="000000"/>
                </a:solidFill>
                <a:latin typeface="Cambria"/>
              </a:rPr>
              <a:t>first number </a:t>
            </a:r>
            <a:r>
              <a:rPr lang="en-US" sz="2700" b="0" strike="noStrike" spc="-1">
                <a:solidFill>
                  <a:srgbClr val="000000"/>
                </a:solidFill>
                <a:latin typeface="Cambria"/>
              </a:rPr>
              <a:t>in the desired range of consecutive integers </a:t>
            </a:r>
            <a:endParaRPr lang="en-US" sz="27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700" b="0" i="1" strike="noStrike" spc="-1">
                <a:solidFill>
                  <a:srgbClr val="000000"/>
                </a:solidFill>
                <a:latin typeface="Cambria"/>
              </a:rPr>
              <a:t>scalingFactor </a:t>
            </a:r>
            <a:r>
              <a:rPr lang="en-US" sz="2700" b="0" strike="noStrike" spc="-1">
                <a:solidFill>
                  <a:srgbClr val="000000"/>
                </a:solidFill>
                <a:latin typeface="Cambria"/>
              </a:rPr>
              <a:t>is equal to the </a:t>
            </a:r>
            <a:r>
              <a:rPr lang="en-US" sz="2700" b="0" i="1" strike="noStrike" spc="-1">
                <a:solidFill>
                  <a:srgbClr val="000000"/>
                </a:solidFill>
                <a:latin typeface="Cambria"/>
              </a:rPr>
              <a:t>width </a:t>
            </a:r>
            <a:r>
              <a:rPr lang="en-US" sz="2700" b="0" strike="noStrike" spc="-1">
                <a:solidFill>
                  <a:srgbClr val="000000"/>
                </a:solidFill>
                <a:latin typeface="Cambria"/>
              </a:rPr>
              <a:t>of the de-sired range of consecutive integers. </a:t>
            </a:r>
            <a:endParaRPr lang="en-US" sz="2700" b="0" strike="noStrike" spc="-1">
              <a:solidFill>
                <a:srgbClr val="000000"/>
              </a:solidFill>
              <a:latin typeface="Lucida Sans Unicode"/>
            </a:endParaRPr>
          </a:p>
          <a:p>
            <a:pPr>
              <a:lnSpc>
                <a:spcPct val="100000"/>
              </a:lnSpc>
              <a:spcBef>
                <a:spcPts val="400"/>
              </a:spcBef>
            </a:pPr>
            <a:endParaRPr lang="en-US" sz="2700" b="0" strike="noStrike" spc="-1">
              <a:solidFill>
                <a:srgbClr val="000000"/>
              </a:solidFill>
              <a:latin typeface="Lucida Sans Unicode"/>
            </a:endParaRPr>
          </a:p>
        </p:txBody>
      </p:sp>
      <p:sp>
        <p:nvSpPr>
          <p:cNvPr id="309"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0" name="TextShape 1"/>
          <p:cNvSpPr txBox="1"/>
          <p:nvPr/>
        </p:nvSpPr>
        <p:spPr>
          <a:xfrm>
            <a:off x="457200" y="274680"/>
            <a:ext cx="8229240" cy="1142640"/>
          </a:xfrm>
          <a:prstGeom prst="rect">
            <a:avLst/>
          </a:prstGeom>
          <a:noFill/>
          <a:ln>
            <a:noFill/>
          </a:ln>
        </p:spPr>
        <p:txBody>
          <a:bodyPr lIns="90000" tIns="45000" rIns="90000" bIns="45000" anchor="ctr">
            <a:normAutofit lnSpcReduction="10000"/>
          </a:bodyPr>
          <a:lstStyle/>
          <a:p>
            <a:pPr>
              <a:lnSpc>
                <a:spcPct val="100000"/>
              </a:lnSpc>
            </a:pPr>
            <a:r>
              <a:rPr lang="en-US" sz="3600" b="1" strike="noStrike" spc="-1">
                <a:solidFill>
                  <a:srgbClr val="24B5A1"/>
                </a:solidFill>
                <a:latin typeface="Arial"/>
              </a:rPr>
              <a:t>6.8  </a:t>
            </a:r>
            <a:r>
              <a:rPr lang="en-US" sz="3600" b="1" strike="noStrike" spc="-1">
                <a:solidFill>
                  <a:srgbClr val="3380E6"/>
                </a:solidFill>
                <a:latin typeface="Arial"/>
              </a:rPr>
              <a:t>Case Study: Game of Chance; Introducing </a:t>
            </a:r>
            <a:r>
              <a:rPr lang="en-US" sz="3600" b="1" strike="noStrike" spc="-1">
                <a:solidFill>
                  <a:srgbClr val="3380E6"/>
                </a:solidFill>
                <a:latin typeface="Consolas"/>
              </a:rPr>
              <a:t>enum</a:t>
            </a:r>
            <a:endParaRPr lang="en-US" sz="3600" b="0" strike="noStrike" spc="-1">
              <a:solidFill>
                <a:srgbClr val="000000"/>
              </a:solidFill>
              <a:latin typeface="Arial"/>
            </a:endParaRPr>
          </a:p>
        </p:txBody>
      </p:sp>
      <p:sp>
        <p:nvSpPr>
          <p:cNvPr id="311" name="TextShape 2"/>
          <p:cNvSpPr txBox="1"/>
          <p:nvPr/>
        </p:nvSpPr>
        <p:spPr>
          <a:xfrm>
            <a:off x="457200" y="1481040"/>
            <a:ext cx="8229240" cy="4525560"/>
          </a:xfrm>
          <a:prstGeom prst="rect">
            <a:avLst/>
          </a:prstGeom>
          <a:noFill/>
          <a:ln>
            <a:noFill/>
          </a:ln>
        </p:spPr>
        <p:txBody>
          <a:bodyPr/>
          <a:lstStyle/>
          <a:p>
            <a:pPr marL="365040" indent="-255240">
              <a:lnSpc>
                <a:spcPct val="100000"/>
              </a:lnSpc>
              <a:spcBef>
                <a:spcPts val="400"/>
              </a:spcBef>
              <a:buClr>
                <a:srgbClr val="2DA2BF"/>
              </a:buClr>
              <a:buSzPct val="68000"/>
              <a:buFont typeface="Wingdings 3" charset="2"/>
              <a:buChar char=""/>
            </a:pPr>
            <a:r>
              <a:rPr lang="en-US" sz="2400" b="0" strike="noStrike" spc="-1">
                <a:solidFill>
                  <a:srgbClr val="000000"/>
                </a:solidFill>
                <a:latin typeface="Cambria"/>
              </a:rPr>
              <a:t>Rules of Craps</a:t>
            </a:r>
            <a:endParaRPr lang="en-US" sz="2400" b="0" strike="noStrike" spc="-1">
              <a:solidFill>
                <a:srgbClr val="000000"/>
              </a:solidFill>
              <a:latin typeface="Lucida Sans Unicode"/>
            </a:endParaRPr>
          </a:p>
          <a:p>
            <a:pPr marL="620640" lvl="1" indent="-228240">
              <a:lnSpc>
                <a:spcPct val="100000"/>
              </a:lnSpc>
              <a:spcBef>
                <a:spcPts val="326"/>
              </a:spcBef>
              <a:buClr>
                <a:srgbClr val="2DA2BF"/>
              </a:buClr>
              <a:buFont typeface="Verdana"/>
              <a:buChar char="◦"/>
            </a:pPr>
            <a:r>
              <a:rPr lang="en-US" sz="2000" b="0" strike="noStrike" spc="-1">
                <a:solidFill>
                  <a:srgbClr val="000000"/>
                </a:solidFill>
                <a:latin typeface="Cambria"/>
              </a:rPr>
              <a:t>A player rolls two dice. Each die has six faces. </a:t>
            </a:r>
            <a:endParaRPr lang="en-US" sz="2000" b="0" strike="noStrike" spc="-1">
              <a:solidFill>
                <a:srgbClr val="000000"/>
              </a:solidFill>
              <a:latin typeface="Lucida Sans Unicode"/>
            </a:endParaRPr>
          </a:p>
          <a:p>
            <a:pPr marL="620640" lvl="1" indent="-228240">
              <a:lnSpc>
                <a:spcPct val="100000"/>
              </a:lnSpc>
              <a:spcBef>
                <a:spcPts val="326"/>
              </a:spcBef>
              <a:buClr>
                <a:srgbClr val="2DA2BF"/>
              </a:buClr>
              <a:buFont typeface="Verdana"/>
              <a:buChar char="◦"/>
            </a:pPr>
            <a:r>
              <a:rPr lang="en-US" sz="2000" b="0" strike="noStrike" spc="-1">
                <a:solidFill>
                  <a:srgbClr val="000000"/>
                </a:solidFill>
                <a:latin typeface="Cambria"/>
              </a:rPr>
              <a:t>Faces contain 1, 2, 3, 4, 5 and 6 spots. </a:t>
            </a:r>
            <a:endParaRPr lang="en-US" sz="2000" b="0" strike="noStrike" spc="-1">
              <a:solidFill>
                <a:srgbClr val="000000"/>
              </a:solidFill>
              <a:latin typeface="Lucida Sans Unicode"/>
            </a:endParaRPr>
          </a:p>
          <a:p>
            <a:pPr marL="620640" lvl="1" indent="-228240">
              <a:lnSpc>
                <a:spcPct val="100000"/>
              </a:lnSpc>
              <a:spcBef>
                <a:spcPts val="326"/>
              </a:spcBef>
              <a:buClr>
                <a:srgbClr val="2DA2BF"/>
              </a:buClr>
              <a:buFont typeface="Verdana"/>
              <a:buChar char="◦"/>
            </a:pPr>
            <a:r>
              <a:rPr lang="en-US" sz="2000" b="0" strike="noStrike" spc="-1">
                <a:solidFill>
                  <a:srgbClr val="000000"/>
                </a:solidFill>
                <a:latin typeface="Cambria"/>
              </a:rPr>
              <a:t>After the dice have come to rest, the sum of the spots on the two upward faces is calculated. </a:t>
            </a:r>
            <a:endParaRPr lang="en-US" sz="2000" b="0" strike="noStrike" spc="-1">
              <a:solidFill>
                <a:srgbClr val="000000"/>
              </a:solidFill>
              <a:latin typeface="Lucida Sans Unicode"/>
            </a:endParaRPr>
          </a:p>
          <a:p>
            <a:pPr marL="858960" lvl="2" indent="-228240">
              <a:lnSpc>
                <a:spcPct val="100000"/>
              </a:lnSpc>
              <a:spcBef>
                <a:spcPts val="349"/>
              </a:spcBef>
              <a:buClr>
                <a:srgbClr val="DA1F28"/>
              </a:buClr>
              <a:buFont typeface="Wingdings 2" charset="2"/>
              <a:buChar char=""/>
            </a:pPr>
            <a:r>
              <a:rPr lang="en-US" sz="2000" b="0" strike="noStrike" spc="-1">
                <a:solidFill>
                  <a:srgbClr val="000000"/>
                </a:solidFill>
                <a:latin typeface="Cambria"/>
              </a:rPr>
              <a:t>If the sum is 7 or 11 on the first roll, the player wins. </a:t>
            </a:r>
            <a:endParaRPr lang="en-US" sz="2000" b="0" strike="noStrike" spc="-1">
              <a:solidFill>
                <a:srgbClr val="000000"/>
              </a:solidFill>
              <a:latin typeface="Lucida Sans Unicode"/>
            </a:endParaRPr>
          </a:p>
          <a:p>
            <a:pPr marL="858960" lvl="2" indent="-228240">
              <a:lnSpc>
                <a:spcPct val="100000"/>
              </a:lnSpc>
              <a:spcBef>
                <a:spcPts val="349"/>
              </a:spcBef>
              <a:buClr>
                <a:srgbClr val="DA1F28"/>
              </a:buClr>
              <a:buFont typeface="Wingdings 2" charset="2"/>
              <a:buChar char=""/>
            </a:pPr>
            <a:r>
              <a:rPr lang="en-US" sz="2000" b="0" strike="noStrike" spc="-1">
                <a:solidFill>
                  <a:srgbClr val="000000"/>
                </a:solidFill>
                <a:latin typeface="Cambria"/>
              </a:rPr>
              <a:t>If the sum is 2, 3 or 12 on the first roll (called “craps”), the player loses (i.e., the “house” wins). </a:t>
            </a:r>
            <a:endParaRPr lang="en-US" sz="2000" b="0" strike="noStrike" spc="-1">
              <a:solidFill>
                <a:srgbClr val="000000"/>
              </a:solidFill>
              <a:latin typeface="Lucida Sans Unicode"/>
            </a:endParaRPr>
          </a:p>
          <a:p>
            <a:pPr marL="858960" lvl="2" indent="-228240">
              <a:lnSpc>
                <a:spcPct val="100000"/>
              </a:lnSpc>
              <a:spcBef>
                <a:spcPts val="349"/>
              </a:spcBef>
              <a:buClr>
                <a:srgbClr val="DA1F28"/>
              </a:buClr>
              <a:buFont typeface="Wingdings 2" charset="2"/>
              <a:buChar char=""/>
            </a:pPr>
            <a:r>
              <a:rPr lang="en-US" sz="2000" b="0" strike="noStrike" spc="-1">
                <a:solidFill>
                  <a:srgbClr val="000000"/>
                </a:solidFill>
                <a:latin typeface="Cambria"/>
              </a:rPr>
              <a:t>If the sum is 4, 5, 6, 8, 9 or 10 on the first roll, then that sum becomes the player’s “point.” </a:t>
            </a:r>
            <a:endParaRPr lang="en-US" sz="2000" b="0" strike="noStrike" spc="-1">
              <a:solidFill>
                <a:srgbClr val="000000"/>
              </a:solidFill>
              <a:latin typeface="Lucida Sans Unicode"/>
            </a:endParaRPr>
          </a:p>
          <a:p>
            <a:pPr marL="620640" lvl="1" indent="-228240">
              <a:lnSpc>
                <a:spcPct val="100000"/>
              </a:lnSpc>
              <a:spcBef>
                <a:spcPts val="326"/>
              </a:spcBef>
              <a:buClr>
                <a:srgbClr val="2DA2BF"/>
              </a:buClr>
              <a:buFont typeface="Verdana"/>
              <a:buChar char="◦"/>
            </a:pPr>
            <a:r>
              <a:rPr lang="en-US" sz="2000" b="0" strike="noStrike" spc="-1">
                <a:solidFill>
                  <a:srgbClr val="000000"/>
                </a:solidFill>
                <a:latin typeface="Cambria"/>
              </a:rPr>
              <a:t>To win, continue rolling until you “make your point.” </a:t>
            </a:r>
            <a:endParaRPr lang="en-US" sz="2000" b="0" strike="noStrike" spc="-1">
              <a:solidFill>
                <a:srgbClr val="000000"/>
              </a:solidFill>
              <a:latin typeface="Lucida Sans Unicode"/>
            </a:endParaRPr>
          </a:p>
          <a:p>
            <a:pPr marL="620640" lvl="1" indent="-228240">
              <a:lnSpc>
                <a:spcPct val="100000"/>
              </a:lnSpc>
              <a:spcBef>
                <a:spcPts val="326"/>
              </a:spcBef>
              <a:buClr>
                <a:srgbClr val="2DA2BF"/>
              </a:buClr>
              <a:buFont typeface="Verdana"/>
              <a:buChar char="◦"/>
            </a:pPr>
            <a:r>
              <a:rPr lang="en-US" sz="2000" b="0" strike="noStrike" spc="-1">
                <a:solidFill>
                  <a:srgbClr val="000000"/>
                </a:solidFill>
                <a:latin typeface="Cambria"/>
              </a:rPr>
              <a:t>You lose by rolling a 7 before making the point. </a:t>
            </a:r>
            <a:endParaRPr lang="en-US" sz="20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400" b="0" strike="noStrike" spc="-1">
                <a:solidFill>
                  <a:srgbClr val="000000"/>
                </a:solidFill>
                <a:latin typeface="Cambria"/>
              </a:rPr>
              <a:t>The program in Fig. 6.9 simulates the game.</a:t>
            </a:r>
            <a:endParaRPr lang="en-US" sz="2400" b="0" strike="noStrike" spc="-1">
              <a:solidFill>
                <a:srgbClr val="000000"/>
              </a:solidFill>
              <a:latin typeface="Lucida Sans Unicode"/>
            </a:endParaRPr>
          </a:p>
        </p:txBody>
      </p:sp>
      <p:sp>
        <p:nvSpPr>
          <p:cNvPr id="312"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13" name="Picture 1"/>
          <p:cNvPicPr/>
          <p:nvPr/>
        </p:nvPicPr>
        <p:blipFill>
          <a:blip r:embed="rId2"/>
          <a:stretch/>
        </p:blipFill>
        <p:spPr>
          <a:xfrm>
            <a:off x="0" y="551520"/>
            <a:ext cx="9143640" cy="5754600"/>
          </a:xfrm>
          <a:prstGeom prst="rect">
            <a:avLst/>
          </a:prstGeom>
          <a:ln>
            <a:noFill/>
          </a:ln>
        </p:spPr>
      </p:pic>
      <p:sp>
        <p:nvSpPr>
          <p:cNvPr id="314"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15" name="Picture 1"/>
          <p:cNvPicPr/>
          <p:nvPr/>
        </p:nvPicPr>
        <p:blipFill>
          <a:blip r:embed="rId2"/>
          <a:stretch/>
        </p:blipFill>
        <p:spPr>
          <a:xfrm>
            <a:off x="151200" y="857160"/>
            <a:ext cx="8840160" cy="5143320"/>
          </a:xfrm>
          <a:prstGeom prst="rect">
            <a:avLst/>
          </a:prstGeom>
          <a:ln>
            <a:noFill/>
          </a:ln>
        </p:spPr>
      </p:pic>
      <p:sp>
        <p:nvSpPr>
          <p:cNvPr id="316"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17" name="Picture 1"/>
          <p:cNvPicPr/>
          <p:nvPr/>
        </p:nvPicPr>
        <p:blipFill>
          <a:blip r:embed="rId2"/>
          <a:stretch/>
        </p:blipFill>
        <p:spPr>
          <a:xfrm>
            <a:off x="0" y="117000"/>
            <a:ext cx="9143640" cy="6624000"/>
          </a:xfrm>
          <a:prstGeom prst="rect">
            <a:avLst/>
          </a:prstGeom>
          <a:ln>
            <a:noFill/>
          </a:ln>
        </p:spPr>
      </p:pic>
      <p:sp>
        <p:nvSpPr>
          <p:cNvPr id="318"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19" name="Picture 1"/>
          <p:cNvPicPr/>
          <p:nvPr/>
        </p:nvPicPr>
        <p:blipFill>
          <a:blip r:embed="rId2"/>
          <a:stretch/>
        </p:blipFill>
        <p:spPr>
          <a:xfrm>
            <a:off x="0" y="594360"/>
            <a:ext cx="9143640" cy="5669640"/>
          </a:xfrm>
          <a:prstGeom prst="rect">
            <a:avLst/>
          </a:prstGeom>
          <a:ln>
            <a:noFill/>
          </a:ln>
        </p:spPr>
      </p:pic>
      <p:sp>
        <p:nvSpPr>
          <p:cNvPr id="320"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1" name="Picture 1"/>
          <p:cNvPicPr/>
          <p:nvPr/>
        </p:nvPicPr>
        <p:blipFill>
          <a:blip r:embed="rId2"/>
          <a:stretch/>
        </p:blipFill>
        <p:spPr>
          <a:xfrm>
            <a:off x="0" y="490680"/>
            <a:ext cx="9077400" cy="5833440"/>
          </a:xfrm>
          <a:prstGeom prst="rect">
            <a:avLst/>
          </a:prstGeom>
          <a:ln>
            <a:noFill/>
          </a:ln>
        </p:spPr>
      </p:pic>
      <p:sp>
        <p:nvSpPr>
          <p:cNvPr id="322"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Picture 1"/>
          <p:cNvPicPr/>
          <p:nvPr/>
        </p:nvPicPr>
        <p:blipFill>
          <a:blip r:embed="rId2"/>
          <a:stretch/>
        </p:blipFill>
        <p:spPr>
          <a:xfrm>
            <a:off x="0" y="1983600"/>
            <a:ext cx="9143640" cy="2889360"/>
          </a:xfrm>
          <a:prstGeom prst="rect">
            <a:avLst/>
          </a:prstGeom>
          <a:ln>
            <a:noFill/>
          </a:ln>
        </p:spPr>
      </p:pic>
      <p:sp>
        <p:nvSpPr>
          <p:cNvPr id="165"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3" name="TextShape 1"/>
          <p:cNvSpPr txBox="1"/>
          <p:nvPr/>
        </p:nvSpPr>
        <p:spPr>
          <a:xfrm>
            <a:off x="457200" y="274680"/>
            <a:ext cx="8229240" cy="1142640"/>
          </a:xfrm>
          <a:prstGeom prst="rect">
            <a:avLst/>
          </a:prstGeom>
          <a:noFill/>
          <a:ln>
            <a:noFill/>
          </a:ln>
        </p:spPr>
        <p:txBody>
          <a:bodyPr lIns="90000" tIns="45000" rIns="90000" bIns="45000" anchor="ctr">
            <a:normAutofit lnSpcReduction="10000"/>
          </a:bodyPr>
          <a:lstStyle/>
          <a:p>
            <a:pPr>
              <a:lnSpc>
                <a:spcPct val="100000"/>
              </a:lnSpc>
            </a:pPr>
            <a:r>
              <a:rPr lang="en-US" sz="3600" b="1" strike="noStrike" spc="-1">
                <a:solidFill>
                  <a:srgbClr val="24B5A1"/>
                </a:solidFill>
                <a:latin typeface="Arial"/>
              </a:rPr>
              <a:t>6.8  </a:t>
            </a:r>
            <a:r>
              <a:rPr lang="en-US" sz="3600" b="1" strike="noStrike" spc="-1">
                <a:solidFill>
                  <a:srgbClr val="3380E6"/>
                </a:solidFill>
                <a:latin typeface="Arial"/>
              </a:rPr>
              <a:t>Case Study: Game of Chance; Introducing </a:t>
            </a:r>
            <a:r>
              <a:rPr lang="en-US" sz="3600" b="1" strike="noStrike" spc="-1">
                <a:solidFill>
                  <a:srgbClr val="3380E6"/>
                </a:solidFill>
                <a:latin typeface="Consolas"/>
              </a:rPr>
              <a:t>enum</a:t>
            </a:r>
            <a:r>
              <a:rPr lang="en-US" sz="3600" b="1" strike="noStrike" spc="-1">
                <a:solidFill>
                  <a:srgbClr val="3380E6"/>
                </a:solidFill>
                <a:latin typeface="Arial"/>
              </a:rPr>
              <a:t> (cont.)</a:t>
            </a:r>
            <a:endParaRPr lang="en-US" sz="3600" b="0" strike="noStrike" spc="-1">
              <a:solidFill>
                <a:srgbClr val="000000"/>
              </a:solidFill>
              <a:latin typeface="Arial"/>
            </a:endParaRPr>
          </a:p>
        </p:txBody>
      </p:sp>
      <p:sp>
        <p:nvSpPr>
          <p:cNvPr id="324" name="TextShape 2"/>
          <p:cNvSpPr txBox="1"/>
          <p:nvPr/>
        </p:nvSpPr>
        <p:spPr>
          <a:xfrm>
            <a:off x="457200" y="1481040"/>
            <a:ext cx="8229240" cy="4525560"/>
          </a:xfrm>
          <a:prstGeom prst="rect">
            <a:avLst/>
          </a:prstGeom>
          <a:noFill/>
          <a:ln>
            <a:noFill/>
          </a:ln>
        </p:spPr>
        <p:txBody>
          <a:bodyPr/>
          <a:lstStyle/>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A scoped </a:t>
            </a:r>
            <a:r>
              <a:rPr lang="en-US" sz="2700" b="0" strike="noStrike" spc="-1">
                <a:solidFill>
                  <a:srgbClr val="0000FF"/>
                </a:solidFill>
                <a:latin typeface="Cambria"/>
              </a:rPr>
              <a:t>enumeration</a:t>
            </a:r>
            <a:r>
              <a:rPr lang="en-US" sz="2700" b="0" strike="noStrike" spc="-1">
                <a:solidFill>
                  <a:srgbClr val="000000"/>
                </a:solidFill>
                <a:latin typeface="Cambria"/>
              </a:rPr>
              <a:t> (C++11) introduced by </a:t>
            </a:r>
            <a:r>
              <a:rPr lang="en-US" sz="2700" b="0" strike="noStrike" spc="-1">
                <a:solidFill>
                  <a:srgbClr val="0000FF"/>
                </a:solidFill>
                <a:latin typeface="Consolas"/>
              </a:rPr>
              <a:t>enum</a:t>
            </a:r>
            <a:r>
              <a:rPr lang="en-US" sz="2700" b="0" strike="noStrike" spc="-1">
                <a:solidFill>
                  <a:srgbClr val="000000"/>
                </a:solidFill>
                <a:latin typeface="Cambria"/>
              </a:rPr>
              <a:t> </a:t>
            </a:r>
            <a:r>
              <a:rPr lang="en-US" sz="2700" b="0" strike="noStrike" spc="-1">
                <a:solidFill>
                  <a:srgbClr val="0000FF"/>
                </a:solidFill>
                <a:latin typeface="Consolas"/>
              </a:rPr>
              <a:t>class</a:t>
            </a:r>
            <a:r>
              <a:rPr lang="en-US" sz="2700" b="0" strike="noStrike" spc="-1">
                <a:solidFill>
                  <a:srgbClr val="000000"/>
                </a:solidFill>
                <a:latin typeface="Cambria"/>
              </a:rPr>
              <a:t> and followed by a </a:t>
            </a:r>
            <a:r>
              <a:rPr lang="en-US" sz="2700" b="0" strike="noStrike" spc="-1">
                <a:solidFill>
                  <a:srgbClr val="0000FF"/>
                </a:solidFill>
                <a:latin typeface="Cambria"/>
              </a:rPr>
              <a:t>type name</a:t>
            </a:r>
            <a:r>
              <a:rPr lang="en-US" sz="2700" b="0" strike="noStrike" spc="-1">
                <a:solidFill>
                  <a:srgbClr val="000000"/>
                </a:solidFill>
                <a:latin typeface="Cambria"/>
              </a:rPr>
              <a:t>, is a set of identifiers representing integer constants.</a:t>
            </a:r>
            <a:endParaRPr lang="en-US" sz="27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The values of these </a:t>
            </a:r>
            <a:r>
              <a:rPr lang="en-US" sz="2700" b="0" strike="noStrike" spc="-1">
                <a:solidFill>
                  <a:srgbClr val="0000FF"/>
                </a:solidFill>
                <a:latin typeface="Cambria"/>
              </a:rPr>
              <a:t>enumeration constants</a:t>
            </a:r>
            <a:r>
              <a:rPr lang="en-US" sz="2700" b="0" strike="noStrike" spc="-1">
                <a:solidFill>
                  <a:srgbClr val="000000"/>
                </a:solidFill>
                <a:latin typeface="Cambria"/>
              </a:rPr>
              <a:t> start at </a:t>
            </a:r>
            <a:r>
              <a:rPr lang="en-US" sz="2700" b="0" strike="noStrike" spc="-1">
                <a:solidFill>
                  <a:srgbClr val="000000"/>
                </a:solidFill>
                <a:latin typeface="Consolas"/>
              </a:rPr>
              <a:t>0</a:t>
            </a:r>
            <a:r>
              <a:rPr lang="en-US" sz="2700" b="0" strike="noStrike" spc="-1">
                <a:solidFill>
                  <a:srgbClr val="000000"/>
                </a:solidFill>
                <a:latin typeface="Cambria"/>
              </a:rPr>
              <a:t>, unless specified otherwise, and increment by </a:t>
            </a:r>
            <a:r>
              <a:rPr lang="en-US" sz="2700" b="0" strike="noStrike" spc="-1">
                <a:solidFill>
                  <a:srgbClr val="000000"/>
                </a:solidFill>
                <a:latin typeface="Consolas"/>
              </a:rPr>
              <a:t>1</a:t>
            </a:r>
            <a:r>
              <a:rPr lang="en-US" sz="2700" b="0" strike="noStrike" spc="-1">
                <a:solidFill>
                  <a:srgbClr val="000000"/>
                </a:solidFill>
                <a:latin typeface="Cambria"/>
              </a:rPr>
              <a:t>.</a:t>
            </a:r>
            <a:endParaRPr lang="en-US" sz="27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The identifiers must be unique, but separate enumeration constants can have the same value.</a:t>
            </a:r>
            <a:endParaRPr lang="en-US" sz="27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Variables of an </a:t>
            </a:r>
            <a:r>
              <a:rPr lang="en-US" sz="2700" b="0" strike="noStrike" spc="-1">
                <a:solidFill>
                  <a:srgbClr val="000000"/>
                </a:solidFill>
                <a:latin typeface="Consolas"/>
              </a:rPr>
              <a:t>enum</a:t>
            </a:r>
            <a:r>
              <a:rPr lang="en-US" sz="2700" b="0" strike="noStrike" spc="-1">
                <a:solidFill>
                  <a:srgbClr val="000000"/>
                </a:solidFill>
                <a:latin typeface="Cambria"/>
              </a:rPr>
              <a:t> </a:t>
            </a:r>
            <a:r>
              <a:rPr lang="en-US" sz="2700" b="0" strike="noStrike" spc="-1">
                <a:solidFill>
                  <a:srgbClr val="000000"/>
                </a:solidFill>
                <a:latin typeface="Consolas"/>
              </a:rPr>
              <a:t>class</a:t>
            </a:r>
            <a:r>
              <a:rPr lang="en-US" sz="2700" b="0" strike="noStrike" spc="-1">
                <a:solidFill>
                  <a:srgbClr val="000000"/>
                </a:solidFill>
                <a:latin typeface="Cambria"/>
              </a:rPr>
              <a:t> can be assigned only one of the values declared in the enumeration.</a:t>
            </a:r>
            <a:endParaRPr lang="en-US" sz="2700" b="0" strike="noStrike" spc="-1">
              <a:solidFill>
                <a:srgbClr val="000000"/>
              </a:solidFill>
              <a:latin typeface="Lucida Sans Unicode"/>
            </a:endParaRPr>
          </a:p>
        </p:txBody>
      </p:sp>
      <p:sp>
        <p:nvSpPr>
          <p:cNvPr id="325"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6" name="Picture 1"/>
          <p:cNvPicPr/>
          <p:nvPr/>
        </p:nvPicPr>
        <p:blipFill>
          <a:blip r:embed="rId2"/>
          <a:stretch/>
        </p:blipFill>
        <p:spPr>
          <a:xfrm>
            <a:off x="0" y="2436120"/>
            <a:ext cx="9143640" cy="1985760"/>
          </a:xfrm>
          <a:prstGeom prst="rect">
            <a:avLst/>
          </a:prstGeom>
          <a:ln>
            <a:noFill/>
          </a:ln>
        </p:spPr>
      </p:pic>
      <p:sp>
        <p:nvSpPr>
          <p:cNvPr id="327"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8" name="Picture 1"/>
          <p:cNvPicPr/>
          <p:nvPr/>
        </p:nvPicPr>
        <p:blipFill>
          <a:blip r:embed="rId2"/>
          <a:stretch/>
        </p:blipFill>
        <p:spPr>
          <a:xfrm>
            <a:off x="0" y="1999080"/>
            <a:ext cx="9143640" cy="2858400"/>
          </a:xfrm>
          <a:prstGeom prst="rect">
            <a:avLst/>
          </a:prstGeom>
          <a:ln>
            <a:noFill/>
          </a:ln>
        </p:spPr>
      </p:pic>
      <p:sp>
        <p:nvSpPr>
          <p:cNvPr id="329"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0" name="TextShape 1"/>
          <p:cNvSpPr txBox="1"/>
          <p:nvPr/>
        </p:nvSpPr>
        <p:spPr>
          <a:xfrm>
            <a:off x="457200" y="274680"/>
            <a:ext cx="8229240" cy="1142640"/>
          </a:xfrm>
          <a:prstGeom prst="rect">
            <a:avLst/>
          </a:prstGeom>
          <a:noFill/>
          <a:ln>
            <a:noFill/>
          </a:ln>
        </p:spPr>
        <p:txBody>
          <a:bodyPr lIns="90000" tIns="45000" rIns="90000" bIns="45000" anchor="ctr">
            <a:normAutofit lnSpcReduction="10000"/>
          </a:bodyPr>
          <a:lstStyle/>
          <a:p>
            <a:pPr>
              <a:lnSpc>
                <a:spcPct val="100000"/>
              </a:lnSpc>
            </a:pPr>
            <a:r>
              <a:rPr lang="en-US" sz="3600" b="1" strike="noStrike" spc="-1">
                <a:solidFill>
                  <a:srgbClr val="24B5A1"/>
                </a:solidFill>
                <a:latin typeface="Arial"/>
              </a:rPr>
              <a:t>6.8  </a:t>
            </a:r>
            <a:r>
              <a:rPr lang="en-US" sz="3600" b="1" strike="noStrike" spc="-1">
                <a:solidFill>
                  <a:srgbClr val="3380E6"/>
                </a:solidFill>
                <a:latin typeface="Arial"/>
              </a:rPr>
              <a:t>Case Study: Game of Chance; Introducing </a:t>
            </a:r>
            <a:r>
              <a:rPr lang="en-US" sz="3600" b="1" strike="noStrike" spc="-1">
                <a:solidFill>
                  <a:srgbClr val="3380E6"/>
                </a:solidFill>
                <a:latin typeface="Consolas"/>
              </a:rPr>
              <a:t>enum</a:t>
            </a:r>
            <a:r>
              <a:rPr lang="en-US" sz="3600" b="1" strike="noStrike" spc="-1">
                <a:solidFill>
                  <a:srgbClr val="3380E6"/>
                </a:solidFill>
                <a:latin typeface="Arial"/>
              </a:rPr>
              <a:t> (cont.)</a:t>
            </a:r>
            <a:endParaRPr lang="en-US" sz="3600" b="0" strike="noStrike" spc="-1">
              <a:solidFill>
                <a:srgbClr val="000000"/>
              </a:solidFill>
              <a:latin typeface="Arial"/>
            </a:endParaRPr>
          </a:p>
        </p:txBody>
      </p:sp>
      <p:sp>
        <p:nvSpPr>
          <p:cNvPr id="331" name="TextShape 2"/>
          <p:cNvSpPr txBox="1"/>
          <p:nvPr/>
        </p:nvSpPr>
        <p:spPr>
          <a:xfrm>
            <a:off x="457200" y="1481040"/>
            <a:ext cx="8229240" cy="4525560"/>
          </a:xfrm>
          <a:prstGeom prst="rect">
            <a:avLst/>
          </a:prstGeom>
          <a:noFill/>
          <a:ln>
            <a:noFill/>
          </a:ln>
        </p:spPr>
        <p:txBody>
          <a:bodyPr/>
          <a:lstStyle/>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To reference a scoped </a:t>
            </a:r>
            <a:r>
              <a:rPr lang="en-US" sz="2700" b="0" strike="noStrike" spc="-1">
                <a:solidFill>
                  <a:srgbClr val="000000"/>
                </a:solidFill>
                <a:latin typeface="Consolas"/>
              </a:rPr>
              <a:t>enum</a:t>
            </a:r>
            <a:r>
              <a:rPr lang="en-US" sz="2700" b="0" strike="noStrike" spc="-1">
                <a:solidFill>
                  <a:srgbClr val="000000"/>
                </a:solidFill>
                <a:latin typeface="Cambria"/>
              </a:rPr>
              <a:t> constant, qualify it with the type name and the scope-resolution operator (</a:t>
            </a:r>
            <a:r>
              <a:rPr lang="en-US" sz="2700" b="0" strike="noStrike" spc="-1">
                <a:solidFill>
                  <a:srgbClr val="000000"/>
                </a:solidFill>
                <a:latin typeface="Consolas"/>
              </a:rPr>
              <a:t>::</a:t>
            </a:r>
            <a:r>
              <a:rPr lang="en-US" sz="2700" b="0" strike="noStrike" spc="-1">
                <a:solidFill>
                  <a:srgbClr val="000000"/>
                </a:solidFill>
                <a:latin typeface="Cambria"/>
              </a:rPr>
              <a:t>), as in </a:t>
            </a:r>
            <a:r>
              <a:rPr lang="en-US" sz="2700" b="0" strike="noStrike" spc="-1">
                <a:solidFill>
                  <a:srgbClr val="000000"/>
                </a:solidFill>
                <a:latin typeface="Consolas"/>
              </a:rPr>
              <a:t>Status::CONTINUE</a:t>
            </a:r>
            <a:r>
              <a:rPr lang="en-US" sz="2700" b="0" strike="noStrike" spc="-1">
                <a:solidFill>
                  <a:srgbClr val="000000"/>
                </a:solidFill>
                <a:latin typeface="Cambria"/>
              </a:rPr>
              <a:t>.</a:t>
            </a:r>
            <a:endParaRPr lang="en-US" sz="2700" b="0" strike="noStrike" spc="-1">
              <a:solidFill>
                <a:srgbClr val="000000"/>
              </a:solidFill>
              <a:latin typeface="Lucida Sans Unicode"/>
            </a:endParaRPr>
          </a:p>
        </p:txBody>
      </p:sp>
      <p:sp>
        <p:nvSpPr>
          <p:cNvPr id="332"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33" name="Picture 1"/>
          <p:cNvPicPr/>
          <p:nvPr/>
        </p:nvPicPr>
        <p:blipFill>
          <a:blip r:embed="rId2"/>
          <a:stretch/>
        </p:blipFill>
        <p:spPr>
          <a:xfrm>
            <a:off x="0" y="1554840"/>
            <a:ext cx="9143640" cy="3747600"/>
          </a:xfrm>
          <a:prstGeom prst="rect">
            <a:avLst/>
          </a:prstGeom>
          <a:ln>
            <a:noFill/>
          </a:ln>
        </p:spPr>
      </p:pic>
      <p:sp>
        <p:nvSpPr>
          <p:cNvPr id="334"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5" name="TextShape 1"/>
          <p:cNvSpPr txBox="1"/>
          <p:nvPr/>
        </p:nvSpPr>
        <p:spPr>
          <a:xfrm>
            <a:off x="457200" y="274680"/>
            <a:ext cx="8229240" cy="1142640"/>
          </a:xfrm>
          <a:prstGeom prst="rect">
            <a:avLst/>
          </a:prstGeom>
          <a:noFill/>
          <a:ln>
            <a:noFill/>
          </a:ln>
        </p:spPr>
        <p:txBody>
          <a:bodyPr lIns="90000" tIns="45000" rIns="90000" bIns="45000" anchor="ctr">
            <a:normAutofit lnSpcReduction="10000"/>
          </a:bodyPr>
          <a:lstStyle/>
          <a:p>
            <a:pPr>
              <a:lnSpc>
                <a:spcPct val="100000"/>
              </a:lnSpc>
            </a:pPr>
            <a:r>
              <a:rPr lang="en-US" sz="3600" b="1" strike="noStrike" spc="-1">
                <a:solidFill>
                  <a:srgbClr val="24B5A1"/>
                </a:solidFill>
                <a:latin typeface="Arial"/>
              </a:rPr>
              <a:t>6.8  </a:t>
            </a:r>
            <a:r>
              <a:rPr lang="en-US" sz="3600" b="1" strike="noStrike" spc="-1">
                <a:solidFill>
                  <a:srgbClr val="3380E6"/>
                </a:solidFill>
                <a:latin typeface="Arial"/>
              </a:rPr>
              <a:t>Case Study: Game of Chance; Introducing </a:t>
            </a:r>
            <a:r>
              <a:rPr lang="en-US" sz="3600" b="1" strike="noStrike" spc="-1">
                <a:solidFill>
                  <a:srgbClr val="3380E6"/>
                </a:solidFill>
                <a:latin typeface="Consolas"/>
              </a:rPr>
              <a:t>enum</a:t>
            </a:r>
            <a:r>
              <a:rPr lang="en-US" sz="3600" b="1" strike="noStrike" spc="-1">
                <a:solidFill>
                  <a:srgbClr val="3380E6"/>
                </a:solidFill>
                <a:latin typeface="Arial"/>
              </a:rPr>
              <a:t> (cont.)</a:t>
            </a:r>
            <a:endParaRPr lang="en-US" sz="3600" b="0" strike="noStrike" spc="-1">
              <a:solidFill>
                <a:srgbClr val="000000"/>
              </a:solidFill>
              <a:latin typeface="Arial"/>
            </a:endParaRPr>
          </a:p>
        </p:txBody>
      </p:sp>
      <p:sp>
        <p:nvSpPr>
          <p:cNvPr id="336" name="TextShape 2"/>
          <p:cNvSpPr txBox="1"/>
          <p:nvPr/>
        </p:nvSpPr>
        <p:spPr>
          <a:xfrm>
            <a:off x="457200" y="1481040"/>
            <a:ext cx="8229240" cy="4525560"/>
          </a:xfrm>
          <a:prstGeom prst="rect">
            <a:avLst/>
          </a:prstGeom>
          <a:noFill/>
          <a:ln>
            <a:noFill/>
          </a:ln>
        </p:spPr>
        <p:txBody>
          <a:bodyPr/>
          <a:lstStyle/>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Another popular enumeration is</a:t>
            </a:r>
            <a:endParaRPr lang="en-US" sz="2700" b="0" strike="noStrike" spc="-1">
              <a:solidFill>
                <a:srgbClr val="000000"/>
              </a:solidFill>
              <a:latin typeface="Lucida Sans Unicode"/>
            </a:endParaRPr>
          </a:p>
          <a:p>
            <a:pPr marL="858960" lvl="2" indent="-228240">
              <a:lnSpc>
                <a:spcPct val="100000"/>
              </a:lnSpc>
              <a:spcBef>
                <a:spcPts val="349"/>
              </a:spcBef>
              <a:buClr>
                <a:srgbClr val="DA1F28"/>
              </a:buClr>
              <a:buFont typeface="Wingdings 2" charset="2"/>
              <a:buChar char=""/>
            </a:pPr>
            <a:r>
              <a:rPr lang="en-US" sz="2100" b="0" strike="noStrike" spc="-1">
                <a:solidFill>
                  <a:srgbClr val="0000FF"/>
                </a:solidFill>
                <a:latin typeface="Consolas"/>
              </a:rPr>
              <a:t>enum class</a:t>
            </a:r>
            <a:r>
              <a:rPr lang="en-US" sz="2100" b="0" strike="noStrike" spc="-1">
                <a:solidFill>
                  <a:srgbClr val="000000"/>
                </a:solidFill>
                <a:latin typeface="Consolas"/>
              </a:rPr>
              <a:t> Months { </a:t>
            </a:r>
            <a:r>
              <a:rPr lang="en-US" sz="2100" b="0" strike="noStrike" spc="-1">
                <a:solidFill>
                  <a:srgbClr val="128AFF"/>
                </a:solidFill>
                <a:latin typeface="Consolas"/>
              </a:rPr>
              <a:t>JAN</a:t>
            </a:r>
            <a:r>
              <a:rPr lang="en-US" sz="2100" b="0" strike="noStrike" spc="-1">
                <a:solidFill>
                  <a:srgbClr val="000000"/>
                </a:solidFill>
                <a:latin typeface="Consolas"/>
              </a:rPr>
              <a:t> = </a:t>
            </a:r>
            <a:r>
              <a:rPr lang="en-US" sz="2100" b="0" strike="noStrike" spc="-1">
                <a:solidFill>
                  <a:srgbClr val="128AFF"/>
                </a:solidFill>
                <a:latin typeface="Consolas"/>
              </a:rPr>
              <a:t>1</a:t>
            </a:r>
            <a:r>
              <a:rPr lang="en-US" sz="2100" b="0" strike="noStrike" spc="-1">
                <a:solidFill>
                  <a:srgbClr val="000000"/>
                </a:solidFill>
                <a:latin typeface="Consolas"/>
              </a:rPr>
              <a:t>, </a:t>
            </a:r>
            <a:r>
              <a:rPr lang="en-US" sz="2100" b="0" strike="noStrike" spc="-1">
                <a:solidFill>
                  <a:srgbClr val="128AFF"/>
                </a:solidFill>
                <a:latin typeface="Consolas"/>
              </a:rPr>
              <a:t>FEB</a:t>
            </a:r>
            <a:r>
              <a:rPr lang="en-US" sz="2100" b="0" strike="noStrike" spc="-1">
                <a:solidFill>
                  <a:srgbClr val="000000"/>
                </a:solidFill>
                <a:latin typeface="Consolas"/>
              </a:rPr>
              <a:t>, </a:t>
            </a:r>
            <a:r>
              <a:rPr lang="en-US" sz="2100" b="0" strike="noStrike" spc="-1">
                <a:solidFill>
                  <a:srgbClr val="128AFF"/>
                </a:solidFill>
                <a:latin typeface="Consolas"/>
              </a:rPr>
              <a:t>MAR</a:t>
            </a:r>
            <a:r>
              <a:rPr lang="en-US" sz="2100" b="0" strike="noStrike" spc="-1">
                <a:solidFill>
                  <a:srgbClr val="000000"/>
                </a:solidFill>
                <a:latin typeface="Consolas"/>
              </a:rPr>
              <a:t>, </a:t>
            </a:r>
            <a:r>
              <a:rPr lang="en-US" sz="2100" b="0" strike="noStrike" spc="-1">
                <a:solidFill>
                  <a:srgbClr val="128AFF"/>
                </a:solidFill>
                <a:latin typeface="Consolas"/>
              </a:rPr>
              <a:t>APR</a:t>
            </a:r>
            <a:r>
              <a:rPr lang="en-US" sz="2100" b="0" strike="noStrike" spc="-1">
                <a:solidFill>
                  <a:srgbClr val="000000"/>
                </a:solidFill>
                <a:latin typeface="Consolas"/>
              </a:rPr>
              <a:t>, </a:t>
            </a:r>
            <a:r>
              <a:rPr lang="en-US" sz="2100" b="0" strike="noStrike" spc="-1">
                <a:solidFill>
                  <a:srgbClr val="128AFF"/>
                </a:solidFill>
                <a:latin typeface="Consolas"/>
              </a:rPr>
              <a:t>MAY</a:t>
            </a:r>
            <a:r>
              <a:rPr lang="en-US" sz="2100" b="0" strike="noStrike" spc="-1">
                <a:solidFill>
                  <a:srgbClr val="000000"/>
                </a:solidFill>
                <a:latin typeface="Consolas"/>
              </a:rPr>
              <a:t>, </a:t>
            </a:r>
            <a:r>
              <a:rPr lang="en-US" sz="2100" b="0" strike="noStrike" spc="-1">
                <a:solidFill>
                  <a:srgbClr val="128AFF"/>
                </a:solidFill>
                <a:latin typeface="Consolas"/>
              </a:rPr>
              <a:t>JUN</a:t>
            </a:r>
            <a:r>
              <a:rPr lang="en-US" sz="2100" b="0" strike="noStrike" spc="-1">
                <a:solidFill>
                  <a:srgbClr val="000000"/>
                </a:solidFill>
                <a:latin typeface="Consolas"/>
              </a:rPr>
              <a:t>, </a:t>
            </a:r>
            <a:r>
              <a:rPr lang="en-US" sz="2100" b="0" strike="noStrike" spc="-1">
                <a:solidFill>
                  <a:srgbClr val="128AFF"/>
                </a:solidFill>
                <a:latin typeface="Consolas"/>
              </a:rPr>
              <a:t>JUL</a:t>
            </a:r>
            <a:r>
              <a:rPr lang="en-US" sz="2100" b="0" strike="noStrike" spc="-1">
                <a:solidFill>
                  <a:srgbClr val="000000"/>
                </a:solidFill>
                <a:latin typeface="Consolas"/>
              </a:rPr>
              <a:t>, </a:t>
            </a:r>
            <a:r>
              <a:rPr lang="en-US" sz="2100" b="0" strike="noStrike" spc="-1">
                <a:solidFill>
                  <a:srgbClr val="128AFF"/>
                </a:solidFill>
                <a:latin typeface="Consolas"/>
              </a:rPr>
              <a:t>AUG</a:t>
            </a:r>
            <a:r>
              <a:rPr lang="en-US" sz="2100" b="0" strike="noStrike" spc="-1">
                <a:solidFill>
                  <a:srgbClr val="000000"/>
                </a:solidFill>
                <a:latin typeface="Consolas"/>
              </a:rPr>
              <a:t>, </a:t>
            </a:r>
            <a:r>
              <a:rPr lang="en-US" sz="2100" b="0" strike="noStrike" spc="-1">
                <a:solidFill>
                  <a:srgbClr val="128AFF"/>
                </a:solidFill>
                <a:latin typeface="Consolas"/>
              </a:rPr>
              <a:t>SEP</a:t>
            </a:r>
            <a:r>
              <a:rPr lang="en-US" sz="2100" b="0" strike="noStrike" spc="-1">
                <a:solidFill>
                  <a:srgbClr val="000000"/>
                </a:solidFill>
                <a:latin typeface="Consolas"/>
              </a:rPr>
              <a:t>, </a:t>
            </a:r>
            <a:r>
              <a:rPr lang="en-US" sz="2100" b="0" strike="noStrike" spc="-1">
                <a:solidFill>
                  <a:srgbClr val="128AFF"/>
                </a:solidFill>
                <a:latin typeface="Consolas"/>
              </a:rPr>
              <a:t>OCT</a:t>
            </a:r>
            <a:r>
              <a:rPr lang="en-US" sz="2100" b="0" strike="noStrike" spc="-1">
                <a:solidFill>
                  <a:srgbClr val="000000"/>
                </a:solidFill>
                <a:latin typeface="Consolas"/>
              </a:rPr>
              <a:t>, </a:t>
            </a:r>
            <a:r>
              <a:rPr lang="en-US" sz="2100" b="0" strike="noStrike" spc="-1">
                <a:solidFill>
                  <a:srgbClr val="128AFF"/>
                </a:solidFill>
                <a:latin typeface="Consolas"/>
              </a:rPr>
              <a:t>NOV</a:t>
            </a:r>
            <a:r>
              <a:rPr lang="en-US" sz="2100" b="0" strike="noStrike" spc="-1">
                <a:solidFill>
                  <a:srgbClr val="000000"/>
                </a:solidFill>
                <a:latin typeface="Consolas"/>
              </a:rPr>
              <a:t>, </a:t>
            </a:r>
            <a:r>
              <a:rPr lang="en-US" sz="2100" b="0" strike="noStrike" spc="-1">
                <a:solidFill>
                  <a:srgbClr val="128AFF"/>
                </a:solidFill>
                <a:latin typeface="Consolas"/>
              </a:rPr>
              <a:t>DEC </a:t>
            </a:r>
            <a:r>
              <a:rPr lang="en-US" sz="2100" b="0" strike="noStrike" spc="-1">
                <a:solidFill>
                  <a:srgbClr val="000000"/>
                </a:solidFill>
                <a:latin typeface="Consolas"/>
              </a:rPr>
              <a:t>};</a:t>
            </a:r>
            <a:endParaRPr lang="en-US" sz="2100" b="0" strike="noStrike" spc="-1">
              <a:solidFill>
                <a:srgbClr val="000000"/>
              </a:solidFill>
              <a:latin typeface="Lucida Sans Unicode"/>
            </a:endParaRPr>
          </a:p>
          <a:p>
            <a:pPr marL="620640" lvl="1" indent="-228240">
              <a:lnSpc>
                <a:spcPct val="100000"/>
              </a:lnSpc>
              <a:spcBef>
                <a:spcPts val="326"/>
              </a:spcBef>
              <a:buClr>
                <a:srgbClr val="2DA2BF"/>
              </a:buClr>
              <a:buFont typeface="Verdana"/>
              <a:buChar char="◦"/>
            </a:pPr>
            <a:r>
              <a:rPr lang="en-US" sz="2300" b="0" strike="noStrike" spc="-1">
                <a:solidFill>
                  <a:srgbClr val="000000"/>
                </a:solidFill>
                <a:latin typeface="Cambria"/>
              </a:rPr>
              <a:t>creates user-defined type </a:t>
            </a:r>
            <a:r>
              <a:rPr lang="en-US" sz="2300" b="0" strike="noStrike" spc="-1">
                <a:solidFill>
                  <a:srgbClr val="000000"/>
                </a:solidFill>
                <a:latin typeface="Consolas"/>
              </a:rPr>
              <a:t>Months</a:t>
            </a:r>
            <a:r>
              <a:rPr lang="en-US" sz="2300" b="0" strike="noStrike" spc="-1">
                <a:solidFill>
                  <a:srgbClr val="000000"/>
                </a:solidFill>
                <a:latin typeface="Cambria"/>
              </a:rPr>
              <a:t> with enumeration constants representing the months of the year.</a:t>
            </a:r>
            <a:endParaRPr lang="en-US" sz="2300" b="0" strike="noStrike" spc="-1">
              <a:solidFill>
                <a:srgbClr val="000000"/>
              </a:solidFill>
              <a:latin typeface="Lucida Sans Unicode"/>
            </a:endParaRPr>
          </a:p>
          <a:p>
            <a:pPr marL="620640" lvl="1" indent="-228240">
              <a:lnSpc>
                <a:spcPct val="100000"/>
              </a:lnSpc>
              <a:spcBef>
                <a:spcPts val="326"/>
              </a:spcBef>
              <a:buClr>
                <a:srgbClr val="2DA2BF"/>
              </a:buClr>
              <a:buFont typeface="Verdana"/>
              <a:buChar char="◦"/>
            </a:pPr>
            <a:r>
              <a:rPr lang="en-US" sz="2300" b="0" strike="noStrike" spc="-1">
                <a:solidFill>
                  <a:srgbClr val="000000"/>
                </a:solidFill>
                <a:latin typeface="Cambria"/>
              </a:rPr>
              <a:t>The first value in the preceding enumeration is explicitly set to </a:t>
            </a:r>
            <a:r>
              <a:rPr lang="en-US" sz="2300" b="0" strike="noStrike" spc="-1">
                <a:solidFill>
                  <a:srgbClr val="000000"/>
                </a:solidFill>
                <a:latin typeface="Consolas"/>
              </a:rPr>
              <a:t>1</a:t>
            </a:r>
            <a:r>
              <a:rPr lang="en-US" sz="2300" b="0" strike="noStrike" spc="-1">
                <a:solidFill>
                  <a:srgbClr val="000000"/>
                </a:solidFill>
                <a:latin typeface="Cambria"/>
              </a:rPr>
              <a:t>, so the remaining values increment from </a:t>
            </a:r>
            <a:r>
              <a:rPr lang="en-US" sz="2300" b="0" strike="noStrike" spc="-1">
                <a:solidFill>
                  <a:srgbClr val="000000"/>
                </a:solidFill>
                <a:latin typeface="Consolas"/>
              </a:rPr>
              <a:t>1</a:t>
            </a:r>
            <a:r>
              <a:rPr lang="en-US" sz="2300" b="0" strike="noStrike" spc="-1">
                <a:solidFill>
                  <a:srgbClr val="000000"/>
                </a:solidFill>
                <a:latin typeface="Cambria"/>
              </a:rPr>
              <a:t>, resulting in the values </a:t>
            </a:r>
            <a:r>
              <a:rPr lang="en-US" sz="2300" b="0" strike="noStrike" spc="-1">
                <a:solidFill>
                  <a:srgbClr val="000000"/>
                </a:solidFill>
                <a:latin typeface="Consolas"/>
              </a:rPr>
              <a:t>1</a:t>
            </a:r>
            <a:r>
              <a:rPr lang="en-US" sz="2300" b="0" strike="noStrike" spc="-1">
                <a:solidFill>
                  <a:srgbClr val="000000"/>
                </a:solidFill>
                <a:latin typeface="Cambria"/>
              </a:rPr>
              <a:t> through </a:t>
            </a:r>
            <a:r>
              <a:rPr lang="en-US" sz="2300" b="0" strike="noStrike" spc="-1">
                <a:solidFill>
                  <a:srgbClr val="000000"/>
                </a:solidFill>
                <a:latin typeface="Consolas"/>
              </a:rPr>
              <a:t>12</a:t>
            </a:r>
            <a:r>
              <a:rPr lang="en-US" sz="2300" b="0" strike="noStrike" spc="-1">
                <a:solidFill>
                  <a:srgbClr val="000000"/>
                </a:solidFill>
                <a:latin typeface="Cambria"/>
              </a:rPr>
              <a:t>.</a:t>
            </a:r>
            <a:endParaRPr lang="en-US" sz="23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Any enumeration constant can be assigned an integer value in the enumeration definition.</a:t>
            </a:r>
            <a:endParaRPr lang="en-US" sz="2700" b="0" strike="noStrike" spc="-1">
              <a:solidFill>
                <a:srgbClr val="000000"/>
              </a:solidFill>
              <a:latin typeface="Lucida Sans Unicode"/>
            </a:endParaRPr>
          </a:p>
        </p:txBody>
      </p:sp>
      <p:sp>
        <p:nvSpPr>
          <p:cNvPr id="337"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38" name="Picture 1"/>
          <p:cNvPicPr/>
          <p:nvPr/>
        </p:nvPicPr>
        <p:blipFill>
          <a:blip r:embed="rId2"/>
          <a:stretch/>
        </p:blipFill>
        <p:spPr>
          <a:xfrm>
            <a:off x="0" y="2374200"/>
            <a:ext cx="9143640" cy="2108160"/>
          </a:xfrm>
          <a:prstGeom prst="rect">
            <a:avLst/>
          </a:prstGeom>
          <a:ln>
            <a:noFill/>
          </a:ln>
        </p:spPr>
      </p:pic>
      <p:sp>
        <p:nvSpPr>
          <p:cNvPr id="339"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0" name="TextShape 1"/>
          <p:cNvSpPr txBox="1"/>
          <p:nvPr/>
        </p:nvSpPr>
        <p:spPr>
          <a:xfrm>
            <a:off x="457200" y="274680"/>
            <a:ext cx="8229240" cy="1142640"/>
          </a:xfrm>
          <a:prstGeom prst="rect">
            <a:avLst/>
          </a:prstGeom>
          <a:noFill/>
          <a:ln>
            <a:noFill/>
          </a:ln>
        </p:spPr>
        <p:txBody>
          <a:bodyPr lIns="90000" tIns="45000" rIns="90000" bIns="45000" anchor="ctr">
            <a:normAutofit lnSpcReduction="10000"/>
          </a:bodyPr>
          <a:lstStyle/>
          <a:p>
            <a:pPr>
              <a:lnSpc>
                <a:spcPct val="100000"/>
              </a:lnSpc>
            </a:pPr>
            <a:r>
              <a:rPr lang="en-US" sz="3600" b="1" strike="noStrike" spc="-1">
                <a:solidFill>
                  <a:srgbClr val="24B5A1"/>
                </a:solidFill>
                <a:latin typeface="Arial"/>
              </a:rPr>
              <a:t>6.8  </a:t>
            </a:r>
            <a:r>
              <a:rPr lang="en-US" sz="3600" b="1" strike="noStrike" spc="-1">
                <a:solidFill>
                  <a:srgbClr val="3380E6"/>
                </a:solidFill>
                <a:latin typeface="Arial"/>
              </a:rPr>
              <a:t>Case Study: Game of Chance; Introducing </a:t>
            </a:r>
            <a:r>
              <a:rPr lang="en-US" sz="3600" b="1" strike="noStrike" spc="-1">
                <a:solidFill>
                  <a:srgbClr val="3380E6"/>
                </a:solidFill>
                <a:latin typeface="Consolas"/>
              </a:rPr>
              <a:t>enum</a:t>
            </a:r>
            <a:r>
              <a:rPr lang="en-US" sz="3600" b="1" strike="noStrike" spc="-1">
                <a:solidFill>
                  <a:srgbClr val="3380E6"/>
                </a:solidFill>
                <a:latin typeface="Arial"/>
              </a:rPr>
              <a:t> (cont.)</a:t>
            </a:r>
            <a:endParaRPr lang="en-US" sz="3600" b="0" strike="noStrike" spc="-1">
              <a:solidFill>
                <a:srgbClr val="000000"/>
              </a:solidFill>
              <a:latin typeface="Arial"/>
            </a:endParaRPr>
          </a:p>
        </p:txBody>
      </p:sp>
      <p:sp>
        <p:nvSpPr>
          <p:cNvPr id="341" name="TextShape 2"/>
          <p:cNvSpPr txBox="1"/>
          <p:nvPr/>
        </p:nvSpPr>
        <p:spPr>
          <a:xfrm>
            <a:off x="457200" y="1481040"/>
            <a:ext cx="8229240" cy="4525560"/>
          </a:xfrm>
          <a:prstGeom prst="rect">
            <a:avLst/>
          </a:prstGeom>
          <a:noFill/>
          <a:ln>
            <a:noFill/>
          </a:ln>
        </p:spPr>
        <p:txBody>
          <a:bodyPr/>
          <a:lstStyle/>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Prior to C++11, enumerations were defined with </a:t>
            </a:r>
            <a:r>
              <a:rPr lang="en-US" sz="2700" b="0" strike="noStrike" spc="-1">
                <a:solidFill>
                  <a:srgbClr val="000000"/>
                </a:solidFill>
                <a:latin typeface="Consolas"/>
              </a:rPr>
              <a:t>enum</a:t>
            </a:r>
            <a:r>
              <a:rPr lang="en-US" sz="2700" b="0" strike="noStrike" spc="-1">
                <a:solidFill>
                  <a:srgbClr val="000000"/>
                </a:solidFill>
                <a:latin typeface="Cambria"/>
              </a:rPr>
              <a:t> (unscoped </a:t>
            </a:r>
            <a:r>
              <a:rPr lang="en-US" sz="2700" b="0" strike="noStrike" spc="-1">
                <a:solidFill>
                  <a:srgbClr val="000000"/>
                </a:solidFill>
                <a:latin typeface="Consolas"/>
              </a:rPr>
              <a:t>enum</a:t>
            </a:r>
            <a:r>
              <a:rPr lang="en-US" sz="2700" b="0" strike="noStrike" spc="-1">
                <a:solidFill>
                  <a:srgbClr val="000000"/>
                </a:solidFill>
                <a:latin typeface="Cambria"/>
              </a:rPr>
              <a:t>s) </a:t>
            </a:r>
            <a:endParaRPr lang="en-US" sz="27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Problem: multiple </a:t>
            </a:r>
            <a:r>
              <a:rPr lang="en-US" sz="2700" b="0" strike="noStrike" spc="-1">
                <a:solidFill>
                  <a:srgbClr val="000000"/>
                </a:solidFill>
                <a:latin typeface="Consolas"/>
              </a:rPr>
              <a:t>enum</a:t>
            </a:r>
            <a:r>
              <a:rPr lang="en-US" sz="2700" b="0" strike="noStrike" spc="-1">
                <a:solidFill>
                  <a:srgbClr val="000000"/>
                </a:solidFill>
                <a:latin typeface="Cambria"/>
              </a:rPr>
              <a:t>s may contain the same identifiers. </a:t>
            </a:r>
            <a:endParaRPr lang="en-US" sz="27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Using such </a:t>
            </a:r>
            <a:r>
              <a:rPr lang="en-US" sz="2700" b="0" strike="noStrike" spc="-1">
                <a:solidFill>
                  <a:srgbClr val="000000"/>
                </a:solidFill>
                <a:latin typeface="Consolas"/>
              </a:rPr>
              <a:t>enum</a:t>
            </a:r>
            <a:r>
              <a:rPr lang="en-US" sz="2700" b="0" strike="noStrike" spc="-1">
                <a:solidFill>
                  <a:srgbClr val="000000"/>
                </a:solidFill>
                <a:latin typeface="Cambria"/>
              </a:rPr>
              <a:t>s in the same program can lead to naming collisions and logic errors. </a:t>
            </a:r>
            <a:endParaRPr lang="en-US" sz="2700" b="0" strike="noStrike" spc="-1">
              <a:solidFill>
                <a:srgbClr val="000000"/>
              </a:solidFill>
              <a:latin typeface="Lucida Sans Unicode"/>
            </a:endParaRPr>
          </a:p>
        </p:txBody>
      </p:sp>
      <p:sp>
        <p:nvSpPr>
          <p:cNvPr id="342"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43" name="Picture 1"/>
          <p:cNvPicPr/>
          <p:nvPr/>
        </p:nvPicPr>
        <p:blipFill>
          <a:blip r:embed="rId2"/>
          <a:stretch/>
        </p:blipFill>
        <p:spPr>
          <a:xfrm>
            <a:off x="0" y="2391840"/>
            <a:ext cx="9143640" cy="2073600"/>
          </a:xfrm>
          <a:prstGeom prst="rect">
            <a:avLst/>
          </a:prstGeom>
          <a:ln>
            <a:noFill/>
          </a:ln>
        </p:spPr>
      </p:pic>
      <p:sp>
        <p:nvSpPr>
          <p:cNvPr id="344"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5" name="TextShape 1"/>
          <p:cNvSpPr txBox="1"/>
          <p:nvPr/>
        </p:nvSpPr>
        <p:spPr>
          <a:xfrm>
            <a:off x="457200" y="274680"/>
            <a:ext cx="8229240" cy="1142640"/>
          </a:xfrm>
          <a:prstGeom prst="rect">
            <a:avLst/>
          </a:prstGeom>
          <a:noFill/>
          <a:ln>
            <a:noFill/>
          </a:ln>
        </p:spPr>
        <p:txBody>
          <a:bodyPr lIns="90000" tIns="45000" rIns="90000" bIns="45000" anchor="ctr">
            <a:normAutofit lnSpcReduction="10000"/>
          </a:bodyPr>
          <a:lstStyle/>
          <a:p>
            <a:pPr>
              <a:lnSpc>
                <a:spcPct val="100000"/>
              </a:lnSpc>
            </a:pPr>
            <a:r>
              <a:rPr lang="en-US" sz="3600" b="1" strike="noStrike" spc="-1">
                <a:solidFill>
                  <a:srgbClr val="24B5A1"/>
                </a:solidFill>
                <a:latin typeface="Arial"/>
              </a:rPr>
              <a:t>6.8  </a:t>
            </a:r>
            <a:r>
              <a:rPr lang="en-US" sz="3600" b="1" strike="noStrike" spc="-1">
                <a:solidFill>
                  <a:srgbClr val="3380E6"/>
                </a:solidFill>
                <a:latin typeface="Arial"/>
              </a:rPr>
              <a:t>Case Study: Game of Chance; Introducing </a:t>
            </a:r>
            <a:r>
              <a:rPr lang="en-US" sz="3600" b="1" strike="noStrike" spc="-1">
                <a:solidFill>
                  <a:srgbClr val="3380E6"/>
                </a:solidFill>
                <a:latin typeface="Consolas"/>
              </a:rPr>
              <a:t>enum</a:t>
            </a:r>
            <a:r>
              <a:rPr lang="en-US" sz="3600" b="1" strike="noStrike" spc="-1">
                <a:solidFill>
                  <a:srgbClr val="3380E6"/>
                </a:solidFill>
                <a:latin typeface="Arial"/>
              </a:rPr>
              <a:t> (cont.)</a:t>
            </a:r>
            <a:endParaRPr lang="en-US" sz="3600" b="0" strike="noStrike" spc="-1">
              <a:solidFill>
                <a:srgbClr val="000000"/>
              </a:solidFill>
              <a:latin typeface="Arial"/>
            </a:endParaRPr>
          </a:p>
        </p:txBody>
      </p:sp>
      <p:sp>
        <p:nvSpPr>
          <p:cNvPr id="346" name="TextShape 2"/>
          <p:cNvSpPr txBox="1"/>
          <p:nvPr/>
        </p:nvSpPr>
        <p:spPr>
          <a:xfrm>
            <a:off x="457200" y="1481040"/>
            <a:ext cx="8229240" cy="4525560"/>
          </a:xfrm>
          <a:prstGeom prst="rect">
            <a:avLst/>
          </a:prstGeom>
          <a:noFill/>
          <a:ln>
            <a:noFill/>
          </a:ln>
        </p:spPr>
        <p:txBody>
          <a:bodyPr/>
          <a:lstStyle/>
          <a:p>
            <a:pPr marL="365040" indent="-255240">
              <a:lnSpc>
                <a:spcPct val="100000"/>
              </a:lnSpc>
              <a:spcBef>
                <a:spcPts val="400"/>
              </a:spcBef>
              <a:buClr>
                <a:srgbClr val="2DA2BF"/>
              </a:buClr>
              <a:buSzPct val="68000"/>
              <a:buFont typeface="Wingdings 3" charset="2"/>
              <a:buChar char=""/>
            </a:pPr>
            <a:r>
              <a:rPr lang="en-US" sz="2400" b="0" strike="noStrike" spc="-1">
                <a:solidFill>
                  <a:srgbClr val="000000"/>
                </a:solidFill>
                <a:latin typeface="Cambria"/>
              </a:rPr>
              <a:t>Enumeration constants are represented as integers. </a:t>
            </a:r>
            <a:endParaRPr lang="en-US" sz="24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400" b="0" strike="noStrike" spc="-1">
                <a:solidFill>
                  <a:srgbClr val="000000"/>
                </a:solidFill>
                <a:latin typeface="Cambria"/>
              </a:rPr>
              <a:t>An unscoped </a:t>
            </a:r>
            <a:r>
              <a:rPr lang="en-US" sz="2400" b="0" strike="noStrike" spc="-1">
                <a:solidFill>
                  <a:srgbClr val="000000"/>
                </a:solidFill>
                <a:latin typeface="Consolas"/>
              </a:rPr>
              <a:t>enum</a:t>
            </a:r>
            <a:r>
              <a:rPr lang="en-US" sz="2400" b="0" strike="noStrike" spc="-1">
                <a:solidFill>
                  <a:srgbClr val="000000"/>
                </a:solidFill>
                <a:latin typeface="Cambria"/>
              </a:rPr>
              <a:t>’s underlying integral type depends on its constants’ values—the type is guaranteed to be large enough to store the constant values specified. </a:t>
            </a:r>
            <a:endParaRPr lang="en-US" sz="24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400" b="0" strike="noStrike" spc="-1">
                <a:solidFill>
                  <a:srgbClr val="000000"/>
                </a:solidFill>
                <a:latin typeface="Cambria"/>
              </a:rPr>
              <a:t>A scoped </a:t>
            </a:r>
            <a:r>
              <a:rPr lang="en-US" sz="2400" b="0" strike="noStrike" spc="-1">
                <a:solidFill>
                  <a:srgbClr val="000000"/>
                </a:solidFill>
                <a:latin typeface="Consolas"/>
              </a:rPr>
              <a:t>enum</a:t>
            </a:r>
            <a:r>
              <a:rPr lang="en-US" sz="2400" b="0" strike="noStrike" spc="-1">
                <a:solidFill>
                  <a:srgbClr val="000000"/>
                </a:solidFill>
                <a:latin typeface="Cambria"/>
              </a:rPr>
              <a:t>’s underlying integral type is </a:t>
            </a:r>
            <a:r>
              <a:rPr lang="en-US" sz="2400" b="0" strike="noStrike" spc="-1">
                <a:solidFill>
                  <a:srgbClr val="000000"/>
                </a:solidFill>
                <a:latin typeface="Consolas"/>
              </a:rPr>
              <a:t>int</a:t>
            </a:r>
            <a:r>
              <a:rPr lang="en-US" sz="2400" b="0" strike="noStrike" spc="-1">
                <a:solidFill>
                  <a:srgbClr val="000000"/>
                </a:solidFill>
                <a:latin typeface="Cambria"/>
              </a:rPr>
              <a:t>. </a:t>
            </a:r>
            <a:endParaRPr lang="en-US" sz="24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400" b="0" strike="noStrike" spc="-1">
                <a:solidFill>
                  <a:srgbClr val="000000"/>
                </a:solidFill>
                <a:latin typeface="Cambria"/>
              </a:rPr>
              <a:t>You to specify a scoped </a:t>
            </a:r>
            <a:r>
              <a:rPr lang="en-US" sz="2400" b="0" strike="noStrike" spc="-1">
                <a:solidFill>
                  <a:srgbClr val="000000"/>
                </a:solidFill>
                <a:latin typeface="Consolas"/>
              </a:rPr>
              <a:t>enum</a:t>
            </a:r>
            <a:r>
              <a:rPr lang="en-US" sz="2400" b="0" strike="noStrike" spc="-1">
                <a:solidFill>
                  <a:srgbClr val="000000"/>
                </a:solidFill>
                <a:latin typeface="Cambria"/>
              </a:rPr>
              <a:t>’s underlying integral type by following the </a:t>
            </a:r>
            <a:r>
              <a:rPr lang="en-US" sz="2400" b="0" strike="noStrike" spc="-1">
                <a:solidFill>
                  <a:srgbClr val="000000"/>
                </a:solidFill>
                <a:latin typeface="Consolas"/>
              </a:rPr>
              <a:t>enum</a:t>
            </a:r>
            <a:r>
              <a:rPr lang="en-US" sz="2400" b="0" strike="noStrike" spc="-1">
                <a:solidFill>
                  <a:srgbClr val="000000"/>
                </a:solidFill>
                <a:latin typeface="Cambria"/>
              </a:rPr>
              <a:t>’s type name with a colon (</a:t>
            </a:r>
            <a:r>
              <a:rPr lang="en-US" sz="2400" b="0" strike="noStrike" spc="-1">
                <a:solidFill>
                  <a:srgbClr val="000000"/>
                </a:solidFill>
                <a:latin typeface="Consolas"/>
              </a:rPr>
              <a:t>:</a:t>
            </a:r>
            <a:r>
              <a:rPr lang="en-US" sz="2400" b="0" strike="noStrike" spc="-1">
                <a:solidFill>
                  <a:srgbClr val="000000"/>
                </a:solidFill>
                <a:latin typeface="Cambria"/>
              </a:rPr>
              <a:t>) and the integral type. </a:t>
            </a:r>
            <a:endParaRPr lang="en-US" sz="24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400" b="0" strike="noStrike" spc="-1">
                <a:solidFill>
                  <a:srgbClr val="000000"/>
                </a:solidFill>
                <a:latin typeface="Cambria"/>
              </a:rPr>
              <a:t>We can specify that the constants in the </a:t>
            </a:r>
            <a:r>
              <a:rPr lang="en-US" sz="2400" b="0" strike="noStrike" spc="-1">
                <a:solidFill>
                  <a:srgbClr val="000000"/>
                </a:solidFill>
                <a:latin typeface="Consolas"/>
              </a:rPr>
              <a:t>enum</a:t>
            </a:r>
            <a:r>
              <a:rPr lang="en-US" sz="2400" b="0" strike="noStrike" spc="-1">
                <a:solidFill>
                  <a:srgbClr val="000000"/>
                </a:solidFill>
                <a:latin typeface="Cambria"/>
              </a:rPr>
              <a:t> </a:t>
            </a:r>
            <a:r>
              <a:rPr lang="en-US" sz="2400" b="0" strike="noStrike" spc="-1">
                <a:solidFill>
                  <a:srgbClr val="000000"/>
                </a:solidFill>
                <a:latin typeface="Consolas"/>
              </a:rPr>
              <a:t>class Status</a:t>
            </a:r>
            <a:r>
              <a:rPr lang="en-US" sz="2400" b="0" strike="noStrike" spc="-1">
                <a:solidFill>
                  <a:srgbClr val="000000"/>
                </a:solidFill>
                <a:latin typeface="Cambria"/>
              </a:rPr>
              <a:t> should have type </a:t>
            </a:r>
            <a:r>
              <a:rPr lang="en-US" sz="2400" b="0" strike="noStrike" spc="-1">
                <a:solidFill>
                  <a:srgbClr val="000000"/>
                </a:solidFill>
                <a:latin typeface="Consolas"/>
              </a:rPr>
              <a:t>unsigned int</a:t>
            </a:r>
            <a:r>
              <a:rPr lang="en-US" sz="2400" b="0" strike="noStrike" spc="-1">
                <a:solidFill>
                  <a:srgbClr val="000000"/>
                </a:solidFill>
                <a:latin typeface="Cambria"/>
              </a:rPr>
              <a:t>, as in</a:t>
            </a:r>
            <a:endParaRPr lang="en-US" sz="2400" b="0" strike="noStrike" spc="-1">
              <a:solidFill>
                <a:srgbClr val="000000"/>
              </a:solidFill>
              <a:latin typeface="Lucida Sans Unicode"/>
            </a:endParaRPr>
          </a:p>
          <a:p>
            <a:pPr marL="620640" lvl="1" indent="-228240">
              <a:lnSpc>
                <a:spcPct val="100000"/>
              </a:lnSpc>
              <a:spcBef>
                <a:spcPts val="326"/>
              </a:spcBef>
              <a:buClr>
                <a:srgbClr val="2DA2BF"/>
              </a:buClr>
              <a:buFont typeface="Verdana"/>
              <a:buChar char="◦"/>
            </a:pPr>
            <a:r>
              <a:rPr lang="en-US" sz="1400" b="0" strike="noStrike" spc="-1">
                <a:solidFill>
                  <a:srgbClr val="0000FF"/>
                </a:solidFill>
                <a:latin typeface="Consolas"/>
              </a:rPr>
              <a:t>enum class </a:t>
            </a:r>
            <a:r>
              <a:rPr lang="en-US" sz="1400" b="0" strike="noStrike" spc="-1">
                <a:solidFill>
                  <a:srgbClr val="000000"/>
                </a:solidFill>
                <a:latin typeface="Consolas"/>
              </a:rPr>
              <a:t>Status : </a:t>
            </a:r>
            <a:r>
              <a:rPr lang="en-US" sz="1400" b="0" strike="noStrike" spc="-1">
                <a:solidFill>
                  <a:srgbClr val="0000FF"/>
                </a:solidFill>
                <a:latin typeface="Consolas"/>
              </a:rPr>
              <a:t>unsigned int </a:t>
            </a:r>
            <a:r>
              <a:rPr lang="en-US" sz="1400" b="0" strike="noStrike" spc="-1">
                <a:solidFill>
                  <a:srgbClr val="000000"/>
                </a:solidFill>
                <a:latin typeface="Consolas"/>
              </a:rPr>
              <a:t>{</a:t>
            </a:r>
            <a:r>
              <a:rPr lang="en-US" sz="1400" b="0" strike="noStrike" spc="-1">
                <a:solidFill>
                  <a:srgbClr val="00B0F0"/>
                </a:solidFill>
                <a:latin typeface="Consolas"/>
              </a:rPr>
              <a:t>CONTINUE</a:t>
            </a:r>
            <a:r>
              <a:rPr lang="en-US" sz="1400" b="0" strike="noStrike" spc="-1">
                <a:solidFill>
                  <a:srgbClr val="000000"/>
                </a:solidFill>
                <a:latin typeface="Consolas"/>
              </a:rPr>
              <a:t>, </a:t>
            </a:r>
            <a:r>
              <a:rPr lang="en-US" sz="1400" b="0" strike="noStrike" spc="-1">
                <a:solidFill>
                  <a:srgbClr val="00B0F0"/>
                </a:solidFill>
                <a:latin typeface="Consolas"/>
              </a:rPr>
              <a:t>WON</a:t>
            </a:r>
            <a:r>
              <a:rPr lang="en-US" sz="1400" b="0" strike="noStrike" spc="-1">
                <a:solidFill>
                  <a:srgbClr val="000000"/>
                </a:solidFill>
                <a:latin typeface="Consolas"/>
              </a:rPr>
              <a:t>, </a:t>
            </a:r>
            <a:r>
              <a:rPr lang="en-US" sz="1400" b="0" strike="noStrike" spc="-1">
                <a:solidFill>
                  <a:srgbClr val="00B0F0"/>
                </a:solidFill>
                <a:latin typeface="Consolas"/>
              </a:rPr>
              <a:t>LOST</a:t>
            </a:r>
            <a:r>
              <a:rPr lang="en-US" sz="1400" b="0" strike="noStrike" spc="-1">
                <a:solidFill>
                  <a:srgbClr val="000000"/>
                </a:solidFill>
                <a:latin typeface="Consolas"/>
              </a:rPr>
              <a:t>};</a:t>
            </a:r>
            <a:endParaRPr lang="en-US" sz="1400" b="0" strike="noStrike" spc="-1">
              <a:solidFill>
                <a:srgbClr val="000000"/>
              </a:solidFill>
              <a:latin typeface="Lucida Sans Unicode"/>
            </a:endParaRPr>
          </a:p>
          <a:p>
            <a:pPr>
              <a:lnSpc>
                <a:spcPct val="100000"/>
              </a:lnSpc>
              <a:spcBef>
                <a:spcPts val="400"/>
              </a:spcBef>
            </a:pPr>
            <a:endParaRPr lang="en-US" sz="1400" b="0" strike="noStrike" spc="-1">
              <a:solidFill>
                <a:srgbClr val="000000"/>
              </a:solidFill>
              <a:latin typeface="Lucida Sans Unicode"/>
            </a:endParaRPr>
          </a:p>
        </p:txBody>
      </p:sp>
      <p:sp>
        <p:nvSpPr>
          <p:cNvPr id="347"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Shape 1"/>
          <p:cNvSpPr txBox="1"/>
          <p:nvPr/>
        </p:nvSpPr>
        <p:spPr>
          <a:xfrm>
            <a:off x="457200" y="274680"/>
            <a:ext cx="8229240" cy="1142640"/>
          </a:xfrm>
          <a:prstGeom prst="rect">
            <a:avLst/>
          </a:prstGeom>
          <a:noFill/>
          <a:ln>
            <a:noFill/>
          </a:ln>
        </p:spPr>
        <p:txBody>
          <a:bodyPr lIns="90000" tIns="45000" rIns="90000" bIns="45000" anchor="ctr">
            <a:normAutofit lnSpcReduction="10000"/>
          </a:bodyPr>
          <a:lstStyle/>
          <a:p>
            <a:pPr>
              <a:lnSpc>
                <a:spcPct val="100000"/>
              </a:lnSpc>
            </a:pPr>
            <a:r>
              <a:rPr lang="en-US" sz="3600" b="1" strike="noStrike" spc="-1">
                <a:solidFill>
                  <a:srgbClr val="24B5A1"/>
                </a:solidFill>
                <a:latin typeface="Arial"/>
              </a:rPr>
              <a:t>6.2  </a:t>
            </a:r>
            <a:r>
              <a:rPr lang="en-US" sz="3600" b="1" strike="noStrike" spc="-1">
                <a:solidFill>
                  <a:srgbClr val="3380E6"/>
                </a:solidFill>
                <a:latin typeface="Arial"/>
              </a:rPr>
              <a:t>Program Components in C++ (cont.)</a:t>
            </a:r>
            <a:endParaRPr lang="en-US" sz="3600" b="0" strike="noStrike" spc="-1">
              <a:solidFill>
                <a:srgbClr val="000000"/>
              </a:solidFill>
              <a:latin typeface="Arial"/>
            </a:endParaRPr>
          </a:p>
        </p:txBody>
      </p:sp>
      <p:sp>
        <p:nvSpPr>
          <p:cNvPr id="167" name="TextShape 2"/>
          <p:cNvSpPr txBox="1"/>
          <p:nvPr/>
        </p:nvSpPr>
        <p:spPr>
          <a:xfrm>
            <a:off x="457200" y="1481040"/>
            <a:ext cx="8229240" cy="4525560"/>
          </a:xfrm>
          <a:prstGeom prst="rect">
            <a:avLst/>
          </a:prstGeom>
          <a:noFill/>
          <a:ln>
            <a:noFill/>
          </a:ln>
        </p:spPr>
        <p:txBody>
          <a:bodyPr/>
          <a:lstStyle/>
          <a:p>
            <a:pPr marL="365040" indent="-255240">
              <a:lnSpc>
                <a:spcPct val="80000"/>
              </a:lnSpc>
              <a:spcBef>
                <a:spcPts val="400"/>
              </a:spcBef>
              <a:buClr>
                <a:srgbClr val="2DA2BF"/>
              </a:buClr>
              <a:buSzPct val="68000"/>
              <a:buFont typeface="Wingdings 3" charset="2"/>
              <a:buChar char=""/>
            </a:pPr>
            <a:r>
              <a:rPr lang="en-US" sz="2500" b="0" strike="noStrike" spc="-1">
                <a:solidFill>
                  <a:srgbClr val="000000"/>
                </a:solidFill>
                <a:latin typeface="Cambria"/>
              </a:rPr>
              <a:t>A function is invoked by a function call, and when the called function completes its task, it either returns a </a:t>
            </a:r>
            <a:r>
              <a:rPr lang="en-US" sz="2500" b="0" i="1" strike="noStrike" spc="-1">
                <a:solidFill>
                  <a:srgbClr val="000000"/>
                </a:solidFill>
                <a:latin typeface="Cambria"/>
              </a:rPr>
              <a:t>result</a:t>
            </a:r>
            <a:r>
              <a:rPr lang="en-US" sz="2500" b="0" strike="noStrike" spc="-1">
                <a:solidFill>
                  <a:srgbClr val="000000"/>
                </a:solidFill>
                <a:latin typeface="Cambria"/>
              </a:rPr>
              <a:t> or simply returns </a:t>
            </a:r>
            <a:r>
              <a:rPr lang="en-US" sz="2500" b="0" i="1" strike="noStrike" spc="-1">
                <a:solidFill>
                  <a:srgbClr val="000000"/>
                </a:solidFill>
                <a:latin typeface="Cambria"/>
              </a:rPr>
              <a:t>control</a:t>
            </a:r>
            <a:r>
              <a:rPr lang="en-US" sz="2500" b="0" strike="noStrike" spc="-1">
                <a:solidFill>
                  <a:srgbClr val="000000"/>
                </a:solidFill>
                <a:latin typeface="Cambria"/>
              </a:rPr>
              <a:t> to the caller.</a:t>
            </a:r>
            <a:endParaRPr lang="en-US" sz="2500" b="0" strike="noStrike" spc="-1">
              <a:solidFill>
                <a:srgbClr val="000000"/>
              </a:solidFill>
              <a:latin typeface="Lucida Sans Unicode"/>
            </a:endParaRPr>
          </a:p>
          <a:p>
            <a:pPr marL="365040" indent="-255240">
              <a:lnSpc>
                <a:spcPct val="80000"/>
              </a:lnSpc>
              <a:spcBef>
                <a:spcPts val="400"/>
              </a:spcBef>
              <a:buClr>
                <a:srgbClr val="2DA2BF"/>
              </a:buClr>
              <a:buSzPct val="68000"/>
              <a:buFont typeface="Wingdings 3" charset="2"/>
              <a:buChar char=""/>
            </a:pPr>
            <a:r>
              <a:rPr lang="en-US" sz="2500" b="0" strike="noStrike" spc="-1">
                <a:solidFill>
                  <a:srgbClr val="000000"/>
                </a:solidFill>
                <a:latin typeface="Cambria"/>
              </a:rPr>
              <a:t>An analogy is the hierarchical form of management (Figure 6.1).</a:t>
            </a:r>
            <a:endParaRPr lang="en-US" sz="2500" b="0" strike="noStrike" spc="-1">
              <a:solidFill>
                <a:srgbClr val="000000"/>
              </a:solidFill>
              <a:latin typeface="Lucida Sans Unicode"/>
            </a:endParaRPr>
          </a:p>
          <a:p>
            <a:pPr marL="620640" lvl="1" indent="-228240">
              <a:lnSpc>
                <a:spcPct val="80000"/>
              </a:lnSpc>
              <a:spcBef>
                <a:spcPts val="326"/>
              </a:spcBef>
              <a:buClr>
                <a:srgbClr val="2DA2BF"/>
              </a:buClr>
              <a:buFont typeface="Verdana"/>
              <a:buChar char="◦"/>
            </a:pPr>
            <a:r>
              <a:rPr lang="en-US" sz="2100" b="0" strike="noStrike" spc="-1">
                <a:solidFill>
                  <a:srgbClr val="000000"/>
                </a:solidFill>
                <a:latin typeface="Cambria"/>
              </a:rPr>
              <a:t>A boss (similar to the calling function) asks a worker (similar to the called function) to perform a task and report back (i.e., return) the results after completing the task.</a:t>
            </a:r>
            <a:endParaRPr lang="en-US" sz="2100" b="0" strike="noStrike" spc="-1">
              <a:solidFill>
                <a:srgbClr val="000000"/>
              </a:solidFill>
              <a:latin typeface="Lucida Sans Unicode"/>
            </a:endParaRPr>
          </a:p>
          <a:p>
            <a:pPr marL="620640" lvl="1" indent="-228240">
              <a:lnSpc>
                <a:spcPct val="80000"/>
              </a:lnSpc>
              <a:spcBef>
                <a:spcPts val="326"/>
              </a:spcBef>
              <a:buClr>
                <a:srgbClr val="2DA2BF"/>
              </a:buClr>
              <a:buFont typeface="Verdana"/>
              <a:buChar char="◦"/>
            </a:pPr>
            <a:r>
              <a:rPr lang="en-US" sz="2100" b="0" strike="noStrike" spc="-1">
                <a:solidFill>
                  <a:srgbClr val="000000"/>
                </a:solidFill>
                <a:latin typeface="Cambria"/>
              </a:rPr>
              <a:t>The boss does not know how the worker performs its tasks.</a:t>
            </a:r>
            <a:endParaRPr lang="en-US" sz="2100" b="0" strike="noStrike" spc="-1">
              <a:solidFill>
                <a:srgbClr val="000000"/>
              </a:solidFill>
              <a:latin typeface="Lucida Sans Unicode"/>
            </a:endParaRPr>
          </a:p>
          <a:p>
            <a:pPr marL="620640" lvl="1" indent="-228240">
              <a:lnSpc>
                <a:spcPct val="80000"/>
              </a:lnSpc>
              <a:spcBef>
                <a:spcPts val="326"/>
              </a:spcBef>
              <a:buClr>
                <a:srgbClr val="2DA2BF"/>
              </a:buClr>
              <a:buFont typeface="Verdana"/>
              <a:buChar char="◦"/>
            </a:pPr>
            <a:r>
              <a:rPr lang="en-US" sz="2100" b="0" strike="noStrike" spc="-1">
                <a:solidFill>
                  <a:srgbClr val="000000"/>
                </a:solidFill>
                <a:latin typeface="Cambria"/>
              </a:rPr>
              <a:t>The worker may also call other workers, unbeknownst to the boss.</a:t>
            </a:r>
            <a:endParaRPr lang="en-US" sz="2100" b="0" strike="noStrike" spc="-1">
              <a:solidFill>
                <a:srgbClr val="000000"/>
              </a:solidFill>
              <a:latin typeface="Lucida Sans Unicode"/>
            </a:endParaRPr>
          </a:p>
          <a:p>
            <a:pPr marL="365040" indent="-255240">
              <a:lnSpc>
                <a:spcPct val="80000"/>
              </a:lnSpc>
              <a:spcBef>
                <a:spcPts val="400"/>
              </a:spcBef>
              <a:buClr>
                <a:srgbClr val="2DA2BF"/>
              </a:buClr>
              <a:buSzPct val="68000"/>
              <a:buFont typeface="Wingdings 3" charset="2"/>
              <a:buChar char=""/>
            </a:pPr>
            <a:r>
              <a:rPr lang="en-US" sz="2500" b="0" strike="noStrike" spc="-1">
                <a:solidFill>
                  <a:srgbClr val="000000"/>
                </a:solidFill>
                <a:latin typeface="Cambria"/>
              </a:rPr>
              <a:t>This </a:t>
            </a:r>
            <a:r>
              <a:rPr lang="en-US" sz="2500" b="0" i="1" strike="noStrike" spc="-1">
                <a:solidFill>
                  <a:srgbClr val="000000"/>
                </a:solidFill>
                <a:latin typeface="Cambria"/>
              </a:rPr>
              <a:t>hiding of implementation details</a:t>
            </a:r>
            <a:r>
              <a:rPr lang="en-US" sz="2500" b="0" strike="noStrike" spc="-1">
                <a:solidFill>
                  <a:srgbClr val="000000"/>
                </a:solidFill>
                <a:latin typeface="Cambria"/>
              </a:rPr>
              <a:t> promotes good software engineering.</a:t>
            </a:r>
            <a:endParaRPr lang="en-US" sz="2500" b="0" strike="noStrike" spc="-1">
              <a:solidFill>
                <a:srgbClr val="000000"/>
              </a:solidFill>
              <a:latin typeface="Lucida Sans Unicode"/>
            </a:endParaRPr>
          </a:p>
          <a:p>
            <a:pPr marL="365040" indent="-255240">
              <a:lnSpc>
                <a:spcPct val="80000"/>
              </a:lnSpc>
              <a:spcBef>
                <a:spcPts val="400"/>
              </a:spcBef>
              <a:buClr>
                <a:srgbClr val="2DA2BF"/>
              </a:buClr>
              <a:buSzPct val="68000"/>
              <a:buFont typeface="Wingdings 3" charset="2"/>
              <a:buChar char=""/>
            </a:pPr>
            <a:r>
              <a:rPr lang="en-US" sz="2500" b="0" strike="noStrike" spc="-1">
                <a:solidFill>
                  <a:srgbClr val="000000"/>
                </a:solidFill>
                <a:latin typeface="Cambria"/>
              </a:rPr>
              <a:t> </a:t>
            </a:r>
            <a:endParaRPr lang="en-US" sz="2500" b="0" strike="noStrike" spc="-1">
              <a:solidFill>
                <a:srgbClr val="000000"/>
              </a:solidFill>
              <a:latin typeface="Lucida Sans Unicode"/>
            </a:endParaRPr>
          </a:p>
        </p:txBody>
      </p:sp>
      <p:sp>
        <p:nvSpPr>
          <p:cNvPr id="168"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48" name="Picture 1"/>
          <p:cNvPicPr/>
          <p:nvPr/>
        </p:nvPicPr>
        <p:blipFill>
          <a:blip r:embed="rId2"/>
          <a:stretch/>
        </p:blipFill>
        <p:spPr>
          <a:xfrm>
            <a:off x="0" y="2187000"/>
            <a:ext cx="9143640" cy="2482200"/>
          </a:xfrm>
          <a:prstGeom prst="rect">
            <a:avLst/>
          </a:prstGeom>
          <a:ln>
            <a:noFill/>
          </a:ln>
        </p:spPr>
      </p:pic>
      <p:sp>
        <p:nvSpPr>
          <p:cNvPr id="349"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TextShape 1"/>
          <p:cNvSpPr txBox="1"/>
          <p:nvPr/>
        </p:nvSpPr>
        <p:spPr>
          <a:xfrm>
            <a:off x="457200" y="274680"/>
            <a:ext cx="8229240" cy="1142640"/>
          </a:xfrm>
          <a:prstGeom prst="rect">
            <a:avLst/>
          </a:prstGeom>
          <a:noFill/>
          <a:ln>
            <a:noFill/>
          </a:ln>
        </p:spPr>
        <p:txBody>
          <a:bodyPr lIns="90000" tIns="45000" rIns="90000" bIns="45000" anchor="ctr"/>
          <a:lstStyle/>
          <a:p>
            <a:pPr>
              <a:lnSpc>
                <a:spcPct val="100000"/>
              </a:lnSpc>
            </a:pPr>
            <a:r>
              <a:rPr lang="en-US" sz="3600" b="1" strike="noStrike" spc="-1">
                <a:solidFill>
                  <a:srgbClr val="24B5A1"/>
                </a:solidFill>
                <a:latin typeface="Arial"/>
              </a:rPr>
              <a:t>6.9  </a:t>
            </a:r>
            <a:r>
              <a:rPr lang="en-US" sz="3600" b="1" strike="noStrike" spc="-1">
                <a:solidFill>
                  <a:srgbClr val="3380E6"/>
                </a:solidFill>
                <a:latin typeface="Arial"/>
              </a:rPr>
              <a:t>C++11 Random Numbers</a:t>
            </a:r>
            <a:endParaRPr lang="en-US" sz="3600" b="0" strike="noStrike" spc="-1">
              <a:solidFill>
                <a:srgbClr val="000000"/>
              </a:solidFill>
              <a:latin typeface="Arial"/>
            </a:endParaRPr>
          </a:p>
        </p:txBody>
      </p:sp>
      <p:sp>
        <p:nvSpPr>
          <p:cNvPr id="351" name="TextShape 2"/>
          <p:cNvSpPr txBox="1"/>
          <p:nvPr/>
        </p:nvSpPr>
        <p:spPr>
          <a:xfrm>
            <a:off x="457200" y="1481040"/>
            <a:ext cx="8229240" cy="4525560"/>
          </a:xfrm>
          <a:prstGeom prst="rect">
            <a:avLst/>
          </a:prstGeom>
          <a:noFill/>
          <a:ln>
            <a:noFill/>
          </a:ln>
        </p:spPr>
        <p:txBody>
          <a:bodyPr/>
          <a:lstStyle/>
          <a:p>
            <a:pPr marL="365040" indent="-255240">
              <a:lnSpc>
                <a:spcPct val="80000"/>
              </a:lnSpc>
              <a:spcBef>
                <a:spcPts val="400"/>
              </a:spcBef>
              <a:buClr>
                <a:srgbClr val="2DA2BF"/>
              </a:buClr>
              <a:buSzPct val="68000"/>
              <a:buFont typeface="Wingdings 3" charset="2"/>
              <a:buChar char=""/>
            </a:pPr>
            <a:r>
              <a:rPr lang="en-US" sz="2800" b="0" strike="noStrike" spc="-1">
                <a:solidFill>
                  <a:srgbClr val="000000"/>
                </a:solidFill>
                <a:latin typeface="Cambria"/>
              </a:rPr>
              <a:t>According to CERT, function </a:t>
            </a:r>
            <a:r>
              <a:rPr lang="en-US" sz="2800" b="0" strike="noStrike" spc="-1">
                <a:solidFill>
                  <a:srgbClr val="000000"/>
                </a:solidFill>
                <a:latin typeface="Consolas"/>
              </a:rPr>
              <a:t>rand</a:t>
            </a:r>
            <a:r>
              <a:rPr lang="en-US" sz="2800" b="0" strike="noStrike" spc="-1">
                <a:solidFill>
                  <a:srgbClr val="000000"/>
                </a:solidFill>
                <a:latin typeface="Cambria"/>
              </a:rPr>
              <a:t> does not have “good statistical properties” and can be predictable, which makes programs that use rand less secure (CERT guideline MSC30-CPP). </a:t>
            </a:r>
            <a:endParaRPr lang="en-US" sz="2800" b="0" strike="noStrike" spc="-1">
              <a:solidFill>
                <a:srgbClr val="000000"/>
              </a:solidFill>
              <a:latin typeface="Lucida Sans Unicode"/>
            </a:endParaRPr>
          </a:p>
          <a:p>
            <a:pPr marL="365040" indent="-255240">
              <a:lnSpc>
                <a:spcPct val="80000"/>
              </a:lnSpc>
              <a:spcBef>
                <a:spcPts val="400"/>
              </a:spcBef>
              <a:buClr>
                <a:srgbClr val="2DA2BF"/>
              </a:buClr>
              <a:buSzPct val="68000"/>
              <a:buFont typeface="Wingdings 3" charset="2"/>
              <a:buChar char=""/>
            </a:pPr>
            <a:r>
              <a:rPr lang="en-US" sz="2800" b="0" strike="noStrike" spc="-1">
                <a:solidFill>
                  <a:srgbClr val="000000"/>
                </a:solidFill>
                <a:latin typeface="Cambria"/>
              </a:rPr>
              <a:t>C++11 provides a new, </a:t>
            </a:r>
            <a:r>
              <a:rPr lang="en-US" sz="2800" b="0" i="1" strike="noStrike" spc="-1">
                <a:solidFill>
                  <a:srgbClr val="000000"/>
                </a:solidFill>
                <a:latin typeface="Cambria"/>
              </a:rPr>
              <a:t>more secure </a:t>
            </a:r>
            <a:r>
              <a:rPr lang="en-US" sz="2800" b="0" strike="noStrike" spc="-1">
                <a:solidFill>
                  <a:srgbClr val="000000"/>
                </a:solidFill>
                <a:latin typeface="Cambria"/>
              </a:rPr>
              <a:t>library of random-number capabilities that can produce nondeterministic random numbers that can’t be predicted. </a:t>
            </a:r>
            <a:endParaRPr lang="en-US" sz="2800" b="0" strike="noStrike" spc="-1">
              <a:solidFill>
                <a:srgbClr val="000000"/>
              </a:solidFill>
              <a:latin typeface="Lucida Sans Unicode"/>
            </a:endParaRPr>
          </a:p>
          <a:p>
            <a:pPr marL="365040" indent="-255240">
              <a:lnSpc>
                <a:spcPct val="80000"/>
              </a:lnSpc>
              <a:spcBef>
                <a:spcPts val="400"/>
              </a:spcBef>
              <a:buClr>
                <a:srgbClr val="2DA2BF"/>
              </a:buClr>
              <a:buSzPct val="68000"/>
              <a:buFont typeface="Wingdings 3" charset="2"/>
              <a:buChar char=""/>
            </a:pPr>
            <a:r>
              <a:rPr lang="en-US" sz="2800" b="0" strike="noStrike" spc="-1">
                <a:solidFill>
                  <a:srgbClr val="000000"/>
                </a:solidFill>
                <a:latin typeface="Cambria"/>
              </a:rPr>
              <a:t>Such random-number generators are used in simulations and security scenarios where predictability is undesirable. </a:t>
            </a:r>
            <a:endParaRPr lang="en-US" sz="2800" b="0" strike="noStrike" spc="-1">
              <a:solidFill>
                <a:srgbClr val="000000"/>
              </a:solidFill>
              <a:latin typeface="Lucida Sans Unicode"/>
            </a:endParaRPr>
          </a:p>
          <a:p>
            <a:pPr marL="620640" lvl="1" indent="-228240">
              <a:lnSpc>
                <a:spcPct val="80000"/>
              </a:lnSpc>
              <a:spcBef>
                <a:spcPts val="326"/>
              </a:spcBef>
              <a:buClr>
                <a:srgbClr val="2DA2BF"/>
              </a:buClr>
              <a:buFont typeface="Verdana"/>
              <a:buChar char="◦"/>
            </a:pPr>
            <a:r>
              <a:rPr lang="en-US" sz="2400" b="0" strike="noStrike" spc="-1">
                <a:solidFill>
                  <a:srgbClr val="000000"/>
                </a:solidFill>
                <a:latin typeface="Cambria"/>
              </a:rPr>
              <a:t>New capabilities are located in the C++ Standard Library’s </a:t>
            </a:r>
            <a:r>
              <a:rPr lang="en-US" sz="2400" b="0" strike="noStrike" spc="-1">
                <a:solidFill>
                  <a:srgbClr val="000000"/>
                </a:solidFill>
                <a:latin typeface="Consolas"/>
              </a:rPr>
              <a:t>&lt;random&gt;</a:t>
            </a:r>
            <a:r>
              <a:rPr lang="en-US" sz="2400" b="0" strike="noStrike" spc="-1">
                <a:solidFill>
                  <a:srgbClr val="000000"/>
                </a:solidFill>
                <a:latin typeface="Cambria"/>
              </a:rPr>
              <a:t> header. </a:t>
            </a:r>
            <a:endParaRPr lang="en-US" sz="2400" b="0" strike="noStrike" spc="-1">
              <a:solidFill>
                <a:srgbClr val="000000"/>
              </a:solidFill>
              <a:latin typeface="Lucida Sans Unicode"/>
            </a:endParaRPr>
          </a:p>
        </p:txBody>
      </p:sp>
      <p:sp>
        <p:nvSpPr>
          <p:cNvPr id="352"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3" name="TextShape 1"/>
          <p:cNvSpPr txBox="1"/>
          <p:nvPr/>
        </p:nvSpPr>
        <p:spPr>
          <a:xfrm>
            <a:off x="457200" y="274680"/>
            <a:ext cx="8229240" cy="1142640"/>
          </a:xfrm>
          <a:prstGeom prst="rect">
            <a:avLst/>
          </a:prstGeom>
          <a:noFill/>
          <a:ln>
            <a:noFill/>
          </a:ln>
        </p:spPr>
        <p:txBody>
          <a:bodyPr lIns="90000" tIns="45000" rIns="90000" bIns="45000" anchor="ctr"/>
          <a:lstStyle/>
          <a:p>
            <a:pPr>
              <a:lnSpc>
                <a:spcPct val="100000"/>
              </a:lnSpc>
            </a:pPr>
            <a:r>
              <a:rPr lang="en-US" sz="3600" b="1" strike="noStrike" spc="-1">
                <a:solidFill>
                  <a:srgbClr val="24B5A1"/>
                </a:solidFill>
                <a:latin typeface="Arial"/>
              </a:rPr>
              <a:t>6.9  </a:t>
            </a:r>
            <a:r>
              <a:rPr lang="en-US" sz="3600" b="1" strike="noStrike" spc="-1">
                <a:solidFill>
                  <a:srgbClr val="3380E6"/>
                </a:solidFill>
                <a:latin typeface="Arial"/>
              </a:rPr>
              <a:t>C++11 Random Numbers (cont.)</a:t>
            </a:r>
            <a:endParaRPr lang="en-US" sz="3600" b="0" strike="noStrike" spc="-1">
              <a:solidFill>
                <a:srgbClr val="000000"/>
              </a:solidFill>
              <a:latin typeface="Arial"/>
            </a:endParaRPr>
          </a:p>
        </p:txBody>
      </p:sp>
      <p:sp>
        <p:nvSpPr>
          <p:cNvPr id="354" name="TextShape 2"/>
          <p:cNvSpPr txBox="1"/>
          <p:nvPr/>
        </p:nvSpPr>
        <p:spPr>
          <a:xfrm>
            <a:off x="457200" y="1481040"/>
            <a:ext cx="8229240" cy="4525560"/>
          </a:xfrm>
          <a:prstGeom prst="rect">
            <a:avLst/>
          </a:prstGeom>
          <a:noFill/>
          <a:ln>
            <a:noFill/>
          </a:ln>
        </p:spPr>
        <p:txBody>
          <a:bodyPr/>
          <a:lstStyle/>
          <a:p>
            <a:pPr marL="365040" indent="-255240">
              <a:lnSpc>
                <a:spcPct val="80000"/>
              </a:lnSpc>
              <a:spcBef>
                <a:spcPts val="400"/>
              </a:spcBef>
              <a:buClr>
                <a:srgbClr val="2DA2BF"/>
              </a:buClr>
              <a:buSzPct val="68000"/>
              <a:buFont typeface="Wingdings 3" charset="2"/>
              <a:buChar char=""/>
            </a:pPr>
            <a:r>
              <a:rPr lang="en-US" sz="2800" b="0" strike="noStrike" spc="-1">
                <a:solidFill>
                  <a:srgbClr val="000000"/>
                </a:solidFill>
                <a:latin typeface="Cambria"/>
              </a:rPr>
              <a:t>For flexibility based on how random numbers are used in programs, C++11 provides many classes that represent various random-number generation </a:t>
            </a:r>
            <a:r>
              <a:rPr lang="en-US" sz="2800" b="0" i="1" strike="noStrike" spc="-1">
                <a:solidFill>
                  <a:srgbClr val="000000"/>
                </a:solidFill>
                <a:latin typeface="Cambria"/>
              </a:rPr>
              <a:t>engines</a:t>
            </a:r>
            <a:r>
              <a:rPr lang="en-US" sz="2800" b="0" strike="noStrike" spc="-1">
                <a:solidFill>
                  <a:srgbClr val="000000"/>
                </a:solidFill>
                <a:latin typeface="Cambria"/>
              </a:rPr>
              <a:t> and </a:t>
            </a:r>
            <a:r>
              <a:rPr lang="en-US" sz="2800" b="0" i="1" strike="noStrike" spc="-1">
                <a:solidFill>
                  <a:srgbClr val="000000"/>
                </a:solidFill>
                <a:latin typeface="Cambria"/>
              </a:rPr>
              <a:t>distributions</a:t>
            </a:r>
            <a:r>
              <a:rPr lang="en-US" sz="2800" b="0" strike="noStrike" spc="-1">
                <a:solidFill>
                  <a:srgbClr val="000000"/>
                </a:solidFill>
                <a:latin typeface="Cambria"/>
              </a:rPr>
              <a:t>. </a:t>
            </a:r>
            <a:endParaRPr lang="en-US" sz="2800" b="0" strike="noStrike" spc="-1">
              <a:solidFill>
                <a:srgbClr val="000000"/>
              </a:solidFill>
              <a:latin typeface="Lucida Sans Unicode"/>
            </a:endParaRPr>
          </a:p>
          <a:p>
            <a:pPr marL="620640" lvl="1" indent="-228240">
              <a:lnSpc>
                <a:spcPct val="80000"/>
              </a:lnSpc>
              <a:spcBef>
                <a:spcPts val="326"/>
              </a:spcBef>
              <a:buClr>
                <a:srgbClr val="2DA2BF"/>
              </a:buClr>
              <a:buFont typeface="Verdana"/>
              <a:buChar char="◦"/>
            </a:pPr>
            <a:r>
              <a:rPr lang="en-US" sz="2400" b="0" strike="noStrike" spc="-1">
                <a:solidFill>
                  <a:srgbClr val="000000"/>
                </a:solidFill>
                <a:latin typeface="Cambria"/>
              </a:rPr>
              <a:t>An engine implements a random-number generation algorithm that produce pseudorandom numbers. </a:t>
            </a:r>
            <a:endParaRPr lang="en-US" sz="2400" b="0" strike="noStrike" spc="-1">
              <a:solidFill>
                <a:srgbClr val="000000"/>
              </a:solidFill>
              <a:latin typeface="Lucida Sans Unicode"/>
            </a:endParaRPr>
          </a:p>
          <a:p>
            <a:pPr marL="620640" lvl="1" indent="-228240">
              <a:lnSpc>
                <a:spcPct val="80000"/>
              </a:lnSpc>
              <a:spcBef>
                <a:spcPts val="326"/>
              </a:spcBef>
              <a:buClr>
                <a:srgbClr val="2DA2BF"/>
              </a:buClr>
              <a:buFont typeface="Verdana"/>
              <a:buChar char="◦"/>
            </a:pPr>
            <a:r>
              <a:rPr lang="en-US" sz="2400" b="0" strike="noStrike" spc="-1">
                <a:solidFill>
                  <a:srgbClr val="000000"/>
                </a:solidFill>
                <a:latin typeface="Cambria"/>
              </a:rPr>
              <a:t>A distribution controls the range of values produced by an engine, the types of those values (e.g., int, double, etc.) and the statistical properties of the values. </a:t>
            </a:r>
            <a:endParaRPr lang="en-US" sz="2400" b="0" strike="noStrike" spc="-1">
              <a:solidFill>
                <a:srgbClr val="000000"/>
              </a:solidFill>
              <a:latin typeface="Lucida Sans Unicode"/>
            </a:endParaRPr>
          </a:p>
          <a:p>
            <a:pPr marL="365040" indent="-255240">
              <a:lnSpc>
                <a:spcPct val="80000"/>
              </a:lnSpc>
              <a:spcBef>
                <a:spcPts val="400"/>
              </a:spcBef>
              <a:buClr>
                <a:srgbClr val="2DA2BF"/>
              </a:buClr>
              <a:buSzPct val="68000"/>
              <a:buFont typeface="Wingdings 3" charset="2"/>
              <a:buChar char=""/>
            </a:pPr>
            <a:r>
              <a:rPr lang="en-US" sz="2400" b="0" strike="noStrike" spc="-1">
                <a:solidFill>
                  <a:srgbClr val="000000"/>
                </a:solidFill>
                <a:latin typeface="Consolas"/>
              </a:rPr>
              <a:t>uniform_int_distribution</a:t>
            </a:r>
            <a:r>
              <a:rPr lang="en-US" sz="2400" b="0" strike="noStrike" spc="-1">
                <a:solidFill>
                  <a:srgbClr val="000000"/>
                </a:solidFill>
                <a:latin typeface="Cambria"/>
              </a:rPr>
              <a:t> </a:t>
            </a:r>
            <a:r>
              <a:rPr lang="en-US" sz="2800" b="0" strike="noStrike" spc="-1">
                <a:solidFill>
                  <a:srgbClr val="000000"/>
                </a:solidFill>
                <a:latin typeface="Cambria"/>
              </a:rPr>
              <a:t>evenly distributes pseudorandom integers over a specified range of values. </a:t>
            </a:r>
            <a:endParaRPr lang="en-US" sz="2800" b="0" strike="noStrike" spc="-1">
              <a:solidFill>
                <a:srgbClr val="000000"/>
              </a:solidFill>
              <a:latin typeface="Lucida Sans Unicode"/>
            </a:endParaRPr>
          </a:p>
        </p:txBody>
      </p:sp>
      <p:sp>
        <p:nvSpPr>
          <p:cNvPr id="355"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6" name="TextShape 1"/>
          <p:cNvSpPr txBox="1"/>
          <p:nvPr/>
        </p:nvSpPr>
        <p:spPr>
          <a:xfrm>
            <a:off x="457200" y="274680"/>
            <a:ext cx="8229240" cy="1142640"/>
          </a:xfrm>
          <a:prstGeom prst="rect">
            <a:avLst/>
          </a:prstGeom>
          <a:noFill/>
          <a:ln>
            <a:noFill/>
          </a:ln>
        </p:spPr>
        <p:txBody>
          <a:bodyPr lIns="90000" tIns="45000" rIns="90000" bIns="45000" anchor="ctr"/>
          <a:lstStyle/>
          <a:p>
            <a:pPr>
              <a:lnSpc>
                <a:spcPct val="100000"/>
              </a:lnSpc>
            </a:pPr>
            <a:r>
              <a:rPr lang="en-US" sz="3600" b="1" strike="noStrike" spc="-1">
                <a:solidFill>
                  <a:srgbClr val="24B5A1"/>
                </a:solidFill>
                <a:latin typeface="Arial"/>
              </a:rPr>
              <a:t>6.9  </a:t>
            </a:r>
            <a:r>
              <a:rPr lang="en-US" sz="3600" b="1" strike="noStrike" spc="-1">
                <a:solidFill>
                  <a:srgbClr val="3380E6"/>
                </a:solidFill>
                <a:latin typeface="Arial"/>
              </a:rPr>
              <a:t>C++11 Random Numbers (cont.)</a:t>
            </a:r>
            <a:endParaRPr lang="en-US" sz="3600" b="0" strike="noStrike" spc="-1">
              <a:solidFill>
                <a:srgbClr val="000000"/>
              </a:solidFill>
              <a:latin typeface="Arial"/>
            </a:endParaRPr>
          </a:p>
        </p:txBody>
      </p:sp>
      <p:sp>
        <p:nvSpPr>
          <p:cNvPr id="357" name="TextShape 2"/>
          <p:cNvSpPr txBox="1"/>
          <p:nvPr/>
        </p:nvSpPr>
        <p:spPr>
          <a:xfrm>
            <a:off x="457200" y="1341360"/>
            <a:ext cx="8229240" cy="4525560"/>
          </a:xfrm>
          <a:prstGeom prst="rect">
            <a:avLst/>
          </a:prstGeom>
          <a:noFill/>
          <a:ln>
            <a:noFill/>
          </a:ln>
        </p:spPr>
        <p:txBody>
          <a:bodyPr/>
          <a:lstStyle/>
          <a:p>
            <a:pPr marL="109440">
              <a:lnSpc>
                <a:spcPct val="80000"/>
              </a:lnSpc>
              <a:spcBef>
                <a:spcPts val="400"/>
              </a:spcBef>
            </a:pPr>
            <a:r>
              <a:rPr lang="en-US" sz="2400" b="1" i="1" strike="noStrike" spc="-1">
                <a:solidFill>
                  <a:srgbClr val="000000"/>
                </a:solidFill>
                <a:latin typeface="Cambria"/>
              </a:rPr>
              <a:t>Rolling a Six-Sided Die</a:t>
            </a:r>
            <a:endParaRPr lang="en-US" sz="2400" b="0" strike="noStrike" spc="-1">
              <a:solidFill>
                <a:srgbClr val="000000"/>
              </a:solidFill>
              <a:latin typeface="Lucida Sans Unicode"/>
            </a:endParaRPr>
          </a:p>
          <a:p>
            <a:pPr marL="365040" indent="-255240">
              <a:lnSpc>
                <a:spcPct val="80000"/>
              </a:lnSpc>
              <a:spcBef>
                <a:spcPts val="400"/>
              </a:spcBef>
              <a:buClr>
                <a:srgbClr val="2DA2BF"/>
              </a:buClr>
              <a:buSzPct val="68000"/>
              <a:buFont typeface="Wingdings 3" charset="2"/>
              <a:buChar char=""/>
            </a:pPr>
            <a:r>
              <a:rPr lang="en-US" sz="2400" b="0" strike="noStrike" spc="-1">
                <a:solidFill>
                  <a:srgbClr val="000000"/>
                </a:solidFill>
                <a:latin typeface="Cambria"/>
              </a:rPr>
              <a:t>Figure 6.10 uses the </a:t>
            </a:r>
            <a:r>
              <a:rPr lang="en-US" sz="2000" b="0" strike="noStrike" spc="-1">
                <a:solidFill>
                  <a:srgbClr val="000000"/>
                </a:solidFill>
                <a:latin typeface="Consolas"/>
              </a:rPr>
              <a:t>default_random_engine</a:t>
            </a:r>
            <a:r>
              <a:rPr lang="en-US" sz="2400" b="0" strike="noStrike" spc="-1">
                <a:solidFill>
                  <a:srgbClr val="000000"/>
                </a:solidFill>
                <a:latin typeface="Cambria"/>
              </a:rPr>
              <a:t> and the </a:t>
            </a:r>
            <a:r>
              <a:rPr lang="en-US" sz="2000" b="0" strike="noStrike" spc="-1">
                <a:solidFill>
                  <a:srgbClr val="000000"/>
                </a:solidFill>
                <a:latin typeface="Consolas"/>
              </a:rPr>
              <a:t>uniform_int_distribution</a:t>
            </a:r>
            <a:r>
              <a:rPr lang="en-US" sz="2400" b="0" strike="noStrike" spc="-1">
                <a:solidFill>
                  <a:srgbClr val="000000"/>
                </a:solidFill>
                <a:latin typeface="Cambria"/>
              </a:rPr>
              <a:t> to roll a six-sided die. </a:t>
            </a:r>
            <a:endParaRPr lang="en-US" sz="2400" b="0" strike="noStrike" spc="-1">
              <a:solidFill>
                <a:srgbClr val="000000"/>
              </a:solidFill>
              <a:latin typeface="Lucida Sans Unicode"/>
            </a:endParaRPr>
          </a:p>
          <a:p>
            <a:pPr marL="620640" lvl="1" indent="-228240">
              <a:lnSpc>
                <a:spcPct val="80000"/>
              </a:lnSpc>
              <a:spcBef>
                <a:spcPts val="326"/>
              </a:spcBef>
              <a:buClr>
                <a:srgbClr val="2DA2BF"/>
              </a:buClr>
              <a:buFont typeface="Verdana"/>
              <a:buChar char="◦"/>
            </a:pPr>
            <a:r>
              <a:rPr lang="en-US" sz="1800" b="0" strike="noStrike" spc="-1">
                <a:solidFill>
                  <a:srgbClr val="000000"/>
                </a:solidFill>
                <a:latin typeface="Consolas"/>
              </a:rPr>
              <a:t>default_random_engine</a:t>
            </a:r>
            <a:r>
              <a:rPr lang="en-US" sz="2400" b="0" strike="noStrike" spc="-1">
                <a:solidFill>
                  <a:srgbClr val="000000"/>
                </a:solidFill>
                <a:latin typeface="Cambria"/>
              </a:rPr>
              <a:t> object named </a:t>
            </a:r>
            <a:r>
              <a:rPr lang="en-US" sz="1800" b="0" strike="noStrike" spc="-1">
                <a:solidFill>
                  <a:srgbClr val="000000"/>
                </a:solidFill>
                <a:latin typeface="Consolas"/>
              </a:rPr>
              <a:t>engine.</a:t>
            </a:r>
            <a:r>
              <a:rPr lang="en-US" sz="2400" b="0" strike="noStrike" spc="-1">
                <a:solidFill>
                  <a:srgbClr val="000000"/>
                </a:solidFill>
                <a:latin typeface="Cambria"/>
              </a:rPr>
              <a:t>  </a:t>
            </a:r>
            <a:endParaRPr lang="en-US" sz="2400" b="0" strike="noStrike" spc="-1">
              <a:solidFill>
                <a:srgbClr val="000000"/>
              </a:solidFill>
              <a:latin typeface="Lucida Sans Unicode"/>
            </a:endParaRPr>
          </a:p>
          <a:p>
            <a:pPr marL="620640" lvl="1" indent="-228240">
              <a:lnSpc>
                <a:spcPct val="80000"/>
              </a:lnSpc>
              <a:spcBef>
                <a:spcPts val="326"/>
              </a:spcBef>
              <a:buClr>
                <a:srgbClr val="2DA2BF"/>
              </a:buClr>
              <a:buFont typeface="Verdana"/>
              <a:buChar char="◦"/>
            </a:pPr>
            <a:r>
              <a:rPr lang="en-US" sz="2400" b="0" strike="noStrike" spc="-1">
                <a:solidFill>
                  <a:srgbClr val="000000"/>
                </a:solidFill>
                <a:latin typeface="Cambria"/>
              </a:rPr>
              <a:t>Its constructor argument </a:t>
            </a:r>
            <a:r>
              <a:rPr lang="en-US" sz="2400" b="0" i="1" strike="noStrike" spc="-1">
                <a:solidFill>
                  <a:srgbClr val="000000"/>
                </a:solidFill>
                <a:latin typeface="Cambria"/>
              </a:rPr>
              <a:t>seeds</a:t>
            </a:r>
            <a:r>
              <a:rPr lang="en-US" sz="2400" b="0" strike="noStrike" spc="-1">
                <a:solidFill>
                  <a:srgbClr val="000000"/>
                </a:solidFill>
                <a:latin typeface="Cambria"/>
              </a:rPr>
              <a:t> the random-number generation engine with the current time. </a:t>
            </a:r>
            <a:endParaRPr lang="en-US" sz="2400" b="0" strike="noStrike" spc="-1">
              <a:solidFill>
                <a:srgbClr val="000000"/>
              </a:solidFill>
              <a:latin typeface="Lucida Sans Unicode"/>
            </a:endParaRPr>
          </a:p>
          <a:p>
            <a:pPr marL="620640" lvl="1" indent="-228240">
              <a:lnSpc>
                <a:spcPct val="80000"/>
              </a:lnSpc>
              <a:spcBef>
                <a:spcPts val="326"/>
              </a:spcBef>
              <a:buClr>
                <a:srgbClr val="2DA2BF"/>
              </a:buClr>
              <a:buFont typeface="Verdana"/>
              <a:buChar char="◦"/>
            </a:pPr>
            <a:r>
              <a:rPr lang="en-US" sz="2400" b="0" strike="noStrike" spc="-1">
                <a:solidFill>
                  <a:srgbClr val="000000"/>
                </a:solidFill>
                <a:latin typeface="Cambria"/>
              </a:rPr>
              <a:t>If you don’t pass a value to the constructor, the default seed will be used and the program will produce the </a:t>
            </a:r>
            <a:r>
              <a:rPr lang="en-US" sz="2400" b="0" i="1" strike="noStrike" spc="-1">
                <a:solidFill>
                  <a:srgbClr val="000000"/>
                </a:solidFill>
                <a:latin typeface="Cambria"/>
              </a:rPr>
              <a:t>same</a:t>
            </a:r>
            <a:r>
              <a:rPr lang="en-US" sz="2400" b="0" strike="noStrike" spc="-1">
                <a:solidFill>
                  <a:srgbClr val="000000"/>
                </a:solidFill>
                <a:latin typeface="Cambria"/>
              </a:rPr>
              <a:t> sequence of numbers each time it executes. </a:t>
            </a:r>
            <a:endParaRPr lang="en-US" sz="2400" b="0" strike="noStrike" spc="-1">
              <a:solidFill>
                <a:srgbClr val="000000"/>
              </a:solidFill>
              <a:latin typeface="Lucida Sans Unicode"/>
            </a:endParaRPr>
          </a:p>
          <a:p>
            <a:pPr marL="620640" lvl="1" indent="-228240">
              <a:lnSpc>
                <a:spcPct val="80000"/>
              </a:lnSpc>
              <a:spcBef>
                <a:spcPts val="326"/>
              </a:spcBef>
              <a:buClr>
                <a:srgbClr val="2DA2BF"/>
              </a:buClr>
              <a:buFont typeface="Verdana"/>
              <a:buChar char="◦"/>
            </a:pPr>
            <a:r>
              <a:rPr lang="en-US" sz="2000" b="0" strike="noStrike" spc="-1">
                <a:solidFill>
                  <a:srgbClr val="000000"/>
                </a:solidFill>
                <a:latin typeface="Consolas"/>
              </a:rPr>
              <a:t>randomInt</a:t>
            </a:r>
            <a:r>
              <a:rPr lang="en-US" sz="2400" b="0" strike="noStrike" spc="-1">
                <a:solidFill>
                  <a:srgbClr val="000000"/>
                </a:solidFill>
                <a:latin typeface="Cambria"/>
              </a:rPr>
              <a:t>—a </a:t>
            </a:r>
            <a:r>
              <a:rPr lang="en-US" sz="2000" b="0" strike="noStrike" spc="-1">
                <a:solidFill>
                  <a:srgbClr val="000000"/>
                </a:solidFill>
                <a:latin typeface="Consolas"/>
              </a:rPr>
              <a:t>uniform_int_distribution</a:t>
            </a:r>
            <a:r>
              <a:rPr lang="en-US" sz="2400" b="0" strike="noStrike" spc="-1">
                <a:solidFill>
                  <a:srgbClr val="000000"/>
                </a:solidFill>
                <a:latin typeface="Cambria"/>
              </a:rPr>
              <a:t> object that produces </a:t>
            </a:r>
            <a:r>
              <a:rPr lang="en-US" sz="2000" b="0" strike="noStrike" spc="-1">
                <a:solidFill>
                  <a:srgbClr val="000000"/>
                </a:solidFill>
                <a:latin typeface="Consolas"/>
              </a:rPr>
              <a:t>unsigned int</a:t>
            </a:r>
            <a:r>
              <a:rPr lang="en-US" sz="2400" b="0" strike="noStrike" spc="-1">
                <a:solidFill>
                  <a:srgbClr val="000000"/>
                </a:solidFill>
                <a:latin typeface="Cambria"/>
              </a:rPr>
              <a:t> values (as specified by </a:t>
            </a:r>
            <a:r>
              <a:rPr lang="en-US" sz="2000" b="0" strike="noStrike" spc="-1">
                <a:solidFill>
                  <a:srgbClr val="000000"/>
                </a:solidFill>
                <a:latin typeface="Consolas"/>
              </a:rPr>
              <a:t>&lt;unsigned int&gt;</a:t>
            </a:r>
            <a:r>
              <a:rPr lang="en-US" sz="2400" b="0" strike="noStrike" spc="-1">
                <a:solidFill>
                  <a:srgbClr val="000000"/>
                </a:solidFill>
                <a:latin typeface="Cambria"/>
              </a:rPr>
              <a:t>) in the range 1 to 6 (as specified by the constructor arguments). </a:t>
            </a:r>
            <a:endParaRPr lang="en-US" sz="2400" b="0" strike="noStrike" spc="-1">
              <a:solidFill>
                <a:srgbClr val="000000"/>
              </a:solidFill>
              <a:latin typeface="Lucida Sans Unicode"/>
            </a:endParaRPr>
          </a:p>
          <a:p>
            <a:pPr marL="620640" lvl="1" indent="-228240">
              <a:lnSpc>
                <a:spcPct val="80000"/>
              </a:lnSpc>
              <a:spcBef>
                <a:spcPts val="326"/>
              </a:spcBef>
              <a:buClr>
                <a:srgbClr val="2DA2BF"/>
              </a:buClr>
              <a:buFont typeface="Verdana"/>
              <a:buChar char="◦"/>
            </a:pPr>
            <a:r>
              <a:rPr lang="en-US" sz="2400" b="0" strike="noStrike" spc="-1">
                <a:solidFill>
                  <a:srgbClr val="000000"/>
                </a:solidFill>
                <a:latin typeface="Cambria"/>
              </a:rPr>
              <a:t>The expression </a:t>
            </a:r>
            <a:r>
              <a:rPr lang="en-US" sz="2000" b="0" strike="noStrike" spc="-1">
                <a:solidFill>
                  <a:srgbClr val="000000"/>
                </a:solidFill>
                <a:latin typeface="Consolas"/>
              </a:rPr>
              <a:t>randomInt(engine)</a:t>
            </a:r>
            <a:r>
              <a:rPr lang="en-US" sz="2400" b="0" strike="noStrike" spc="-1">
                <a:solidFill>
                  <a:srgbClr val="000000"/>
                </a:solidFill>
                <a:latin typeface="Cambria"/>
              </a:rPr>
              <a:t> returns one </a:t>
            </a:r>
            <a:r>
              <a:rPr lang="en-US" sz="2000" b="0" strike="noStrike" spc="-1">
                <a:solidFill>
                  <a:srgbClr val="000000"/>
                </a:solidFill>
                <a:latin typeface="Consolas"/>
              </a:rPr>
              <a:t>unsigned int</a:t>
            </a:r>
            <a:r>
              <a:rPr lang="en-US" sz="2400" b="0" strike="noStrike" spc="-1">
                <a:solidFill>
                  <a:srgbClr val="000000"/>
                </a:solidFill>
                <a:latin typeface="Cambria"/>
              </a:rPr>
              <a:t> value in the range 1 to 6. </a:t>
            </a:r>
            <a:endParaRPr lang="en-US" sz="2400" b="0" strike="noStrike" spc="-1">
              <a:solidFill>
                <a:srgbClr val="000000"/>
              </a:solidFill>
              <a:latin typeface="Lucida Sans Unicode"/>
            </a:endParaRPr>
          </a:p>
        </p:txBody>
      </p:sp>
      <p:sp>
        <p:nvSpPr>
          <p:cNvPr id="358"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9" name="TextShape 1"/>
          <p:cNvSpPr txBox="1"/>
          <p:nvPr/>
        </p:nvSpPr>
        <p:spPr>
          <a:xfrm>
            <a:off x="457200" y="274680"/>
            <a:ext cx="8229240" cy="1142640"/>
          </a:xfrm>
          <a:prstGeom prst="rect">
            <a:avLst/>
          </a:prstGeom>
          <a:noFill/>
          <a:ln>
            <a:noFill/>
          </a:ln>
        </p:spPr>
        <p:txBody>
          <a:bodyPr lIns="90000" tIns="45000" rIns="90000" bIns="45000" anchor="ctr"/>
          <a:lstStyle/>
          <a:p>
            <a:pPr>
              <a:lnSpc>
                <a:spcPct val="100000"/>
              </a:lnSpc>
            </a:pPr>
            <a:r>
              <a:rPr lang="en-US" sz="3600" b="1" strike="noStrike" spc="-1">
                <a:solidFill>
                  <a:srgbClr val="24B5A1"/>
                </a:solidFill>
                <a:latin typeface="Arial"/>
              </a:rPr>
              <a:t>6.9  </a:t>
            </a:r>
            <a:r>
              <a:rPr lang="en-US" sz="3600" b="1" strike="noStrike" spc="-1">
                <a:solidFill>
                  <a:srgbClr val="3380E6"/>
                </a:solidFill>
                <a:latin typeface="Arial"/>
              </a:rPr>
              <a:t>C++11 Random Numbers (cont.)</a:t>
            </a:r>
            <a:endParaRPr lang="en-US" sz="3600" b="0" strike="noStrike" spc="-1">
              <a:solidFill>
                <a:srgbClr val="000000"/>
              </a:solidFill>
              <a:latin typeface="Arial"/>
            </a:endParaRPr>
          </a:p>
        </p:txBody>
      </p:sp>
      <p:sp>
        <p:nvSpPr>
          <p:cNvPr id="360" name="TextShape 2"/>
          <p:cNvSpPr txBox="1"/>
          <p:nvPr/>
        </p:nvSpPr>
        <p:spPr>
          <a:xfrm>
            <a:off x="457200" y="1341360"/>
            <a:ext cx="8229240" cy="4525560"/>
          </a:xfrm>
          <a:prstGeom prst="rect">
            <a:avLst/>
          </a:prstGeom>
          <a:noFill/>
          <a:ln>
            <a:noFill/>
          </a:ln>
        </p:spPr>
        <p:txBody>
          <a:bodyPr/>
          <a:lstStyle/>
          <a:p>
            <a:pPr marL="365040" indent="-255240">
              <a:lnSpc>
                <a:spcPct val="80000"/>
              </a:lnSpc>
              <a:spcBef>
                <a:spcPts val="400"/>
              </a:spcBef>
              <a:buClr>
                <a:srgbClr val="2DA2BF"/>
              </a:buClr>
              <a:buSzPct val="68000"/>
              <a:buFont typeface="Wingdings 3" charset="2"/>
              <a:buChar char=""/>
            </a:pPr>
            <a:r>
              <a:rPr lang="en-US" sz="2400" b="0" strike="noStrike" spc="-1">
                <a:solidFill>
                  <a:srgbClr val="000000"/>
                </a:solidFill>
                <a:latin typeface="Cambria"/>
              </a:rPr>
              <a:t>The notation </a:t>
            </a:r>
            <a:r>
              <a:rPr lang="en-US" sz="2000" b="0" strike="noStrike" spc="-1">
                <a:solidFill>
                  <a:srgbClr val="000000"/>
                </a:solidFill>
                <a:latin typeface="Consolas"/>
              </a:rPr>
              <a:t>&lt;unsigned int&gt;</a:t>
            </a:r>
            <a:r>
              <a:rPr lang="en-US" sz="2400" b="0" strike="noStrike" spc="-1">
                <a:solidFill>
                  <a:srgbClr val="000000"/>
                </a:solidFill>
                <a:latin typeface="Cambria"/>
              </a:rPr>
              <a:t> indicates that </a:t>
            </a:r>
            <a:r>
              <a:rPr lang="en-US" sz="2000" b="0" strike="noStrike" spc="-1">
                <a:solidFill>
                  <a:srgbClr val="000000"/>
                </a:solidFill>
                <a:latin typeface="Consolas"/>
              </a:rPr>
              <a:t>uniform_int_distribution</a:t>
            </a:r>
            <a:r>
              <a:rPr lang="en-US" sz="2400" b="0" strike="noStrike" spc="-1">
                <a:solidFill>
                  <a:srgbClr val="000000"/>
                </a:solidFill>
                <a:latin typeface="Cambria"/>
              </a:rPr>
              <a:t> is a </a:t>
            </a:r>
            <a:r>
              <a:rPr lang="en-US" sz="2400" b="0" i="1" strike="noStrike" spc="-1">
                <a:solidFill>
                  <a:srgbClr val="000000"/>
                </a:solidFill>
                <a:latin typeface="Cambria"/>
              </a:rPr>
              <a:t>class template</a:t>
            </a:r>
            <a:r>
              <a:rPr lang="en-US" sz="2400" b="0" strike="noStrike" spc="-1">
                <a:solidFill>
                  <a:srgbClr val="000000"/>
                </a:solidFill>
                <a:latin typeface="Cambria"/>
              </a:rPr>
              <a:t>. </a:t>
            </a:r>
            <a:endParaRPr lang="en-US" sz="2400" b="0" strike="noStrike" spc="-1">
              <a:solidFill>
                <a:srgbClr val="000000"/>
              </a:solidFill>
              <a:latin typeface="Lucida Sans Unicode"/>
            </a:endParaRPr>
          </a:p>
          <a:p>
            <a:pPr marL="365040" indent="-255240">
              <a:lnSpc>
                <a:spcPct val="80000"/>
              </a:lnSpc>
              <a:spcBef>
                <a:spcPts val="400"/>
              </a:spcBef>
              <a:buClr>
                <a:srgbClr val="2DA2BF"/>
              </a:buClr>
              <a:buSzPct val="68000"/>
              <a:buFont typeface="Wingdings 3" charset="2"/>
              <a:buChar char=""/>
            </a:pPr>
            <a:r>
              <a:rPr lang="en-US" sz="2400" b="0" strike="noStrike" spc="-1">
                <a:solidFill>
                  <a:srgbClr val="000000"/>
                </a:solidFill>
                <a:latin typeface="Cambria"/>
              </a:rPr>
              <a:t>In this case, any integer type can be specified in the angle brackets (&lt; and &gt;). </a:t>
            </a:r>
            <a:endParaRPr lang="en-US" sz="2400" b="0" strike="noStrike" spc="-1">
              <a:solidFill>
                <a:srgbClr val="000000"/>
              </a:solidFill>
              <a:latin typeface="Lucida Sans Unicode"/>
            </a:endParaRPr>
          </a:p>
          <a:p>
            <a:pPr marL="365040" indent="-255240">
              <a:lnSpc>
                <a:spcPct val="80000"/>
              </a:lnSpc>
              <a:spcBef>
                <a:spcPts val="400"/>
              </a:spcBef>
              <a:buClr>
                <a:srgbClr val="2DA2BF"/>
              </a:buClr>
              <a:buSzPct val="68000"/>
              <a:buFont typeface="Wingdings 3" charset="2"/>
              <a:buChar char=""/>
            </a:pPr>
            <a:r>
              <a:rPr lang="en-US" sz="2400" b="0" strike="noStrike" spc="-1">
                <a:solidFill>
                  <a:srgbClr val="000000"/>
                </a:solidFill>
                <a:latin typeface="Cambria"/>
              </a:rPr>
              <a:t>In Chapter 18, we discuss how to create class templates and various other chapters show how to use existing class templates from the C++ Standard Library. </a:t>
            </a:r>
            <a:endParaRPr lang="en-US" sz="2400" b="0" strike="noStrike" spc="-1">
              <a:solidFill>
                <a:srgbClr val="000000"/>
              </a:solidFill>
              <a:latin typeface="Lucida Sans Unicode"/>
            </a:endParaRPr>
          </a:p>
          <a:p>
            <a:pPr marL="365040" indent="-255240">
              <a:lnSpc>
                <a:spcPct val="80000"/>
              </a:lnSpc>
              <a:spcBef>
                <a:spcPts val="400"/>
              </a:spcBef>
              <a:buClr>
                <a:srgbClr val="2DA2BF"/>
              </a:buClr>
              <a:buSzPct val="68000"/>
              <a:buFont typeface="Wingdings 3" charset="2"/>
              <a:buChar char=""/>
            </a:pPr>
            <a:r>
              <a:rPr lang="en-US" sz="2400" b="0" strike="noStrike" spc="-1">
                <a:solidFill>
                  <a:srgbClr val="000000"/>
                </a:solidFill>
                <a:latin typeface="Cambria"/>
              </a:rPr>
              <a:t>For now, you should feel comfortable using class template </a:t>
            </a:r>
            <a:r>
              <a:rPr lang="en-US" sz="2000" b="0" strike="noStrike" spc="-1">
                <a:solidFill>
                  <a:srgbClr val="000000"/>
                </a:solidFill>
                <a:latin typeface="Consolas"/>
              </a:rPr>
              <a:t>uniform_int_distribution</a:t>
            </a:r>
            <a:r>
              <a:rPr lang="en-US" sz="2400" b="0" strike="noStrike" spc="-1">
                <a:solidFill>
                  <a:srgbClr val="000000"/>
                </a:solidFill>
                <a:latin typeface="Cambria"/>
              </a:rPr>
              <a:t> by mimicking the syntax shown in the example. </a:t>
            </a:r>
            <a:endParaRPr lang="en-US" sz="2400" b="0" strike="noStrike" spc="-1">
              <a:solidFill>
                <a:srgbClr val="000000"/>
              </a:solidFill>
              <a:latin typeface="Lucida Sans Unicode"/>
            </a:endParaRPr>
          </a:p>
        </p:txBody>
      </p:sp>
      <p:sp>
        <p:nvSpPr>
          <p:cNvPr id="361"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62" name="Picture 1"/>
          <p:cNvPicPr/>
          <p:nvPr/>
        </p:nvPicPr>
        <p:blipFill>
          <a:blip r:embed="rId2"/>
          <a:stretch/>
        </p:blipFill>
        <p:spPr>
          <a:xfrm>
            <a:off x="0" y="970200"/>
            <a:ext cx="9143640" cy="4916880"/>
          </a:xfrm>
          <a:prstGeom prst="rect">
            <a:avLst/>
          </a:prstGeom>
          <a:ln>
            <a:noFill/>
          </a:ln>
        </p:spPr>
      </p:pic>
      <p:sp>
        <p:nvSpPr>
          <p:cNvPr id="363"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64" name="Picture 1"/>
          <p:cNvPicPr/>
          <p:nvPr/>
        </p:nvPicPr>
        <p:blipFill>
          <a:blip r:embed="rId2"/>
          <a:stretch/>
        </p:blipFill>
        <p:spPr>
          <a:xfrm>
            <a:off x="0" y="992880"/>
            <a:ext cx="9143640" cy="4870440"/>
          </a:xfrm>
          <a:prstGeom prst="rect">
            <a:avLst/>
          </a:prstGeom>
          <a:ln>
            <a:noFill/>
          </a:ln>
        </p:spPr>
      </p:pic>
      <p:sp>
        <p:nvSpPr>
          <p:cNvPr id="365"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6" name="TextShape 1"/>
          <p:cNvSpPr txBox="1"/>
          <p:nvPr/>
        </p:nvSpPr>
        <p:spPr>
          <a:xfrm>
            <a:off x="457200" y="274680"/>
            <a:ext cx="8229240" cy="1142640"/>
          </a:xfrm>
          <a:prstGeom prst="rect">
            <a:avLst/>
          </a:prstGeom>
          <a:noFill/>
          <a:ln>
            <a:noFill/>
          </a:ln>
        </p:spPr>
        <p:txBody>
          <a:bodyPr lIns="90000" tIns="45000" rIns="90000" bIns="45000" anchor="ctr"/>
          <a:lstStyle/>
          <a:p>
            <a:pPr>
              <a:lnSpc>
                <a:spcPct val="100000"/>
              </a:lnSpc>
            </a:pPr>
            <a:r>
              <a:rPr lang="en-US" sz="3600" b="1" strike="noStrike" spc="-1">
                <a:solidFill>
                  <a:srgbClr val="24B5A1"/>
                </a:solidFill>
                <a:latin typeface="Arial"/>
              </a:rPr>
              <a:t>6.10  </a:t>
            </a:r>
            <a:r>
              <a:rPr lang="en-US" sz="3600" b="1" strike="noStrike" spc="-1">
                <a:solidFill>
                  <a:srgbClr val="3380E6"/>
                </a:solidFill>
                <a:latin typeface="Arial"/>
              </a:rPr>
              <a:t>Scope Rules</a:t>
            </a:r>
            <a:endParaRPr lang="en-US" sz="3600" b="0" strike="noStrike" spc="-1">
              <a:solidFill>
                <a:srgbClr val="000000"/>
              </a:solidFill>
              <a:latin typeface="Arial"/>
            </a:endParaRPr>
          </a:p>
        </p:txBody>
      </p:sp>
      <p:sp>
        <p:nvSpPr>
          <p:cNvPr id="367" name="TextShape 2"/>
          <p:cNvSpPr txBox="1"/>
          <p:nvPr/>
        </p:nvSpPr>
        <p:spPr>
          <a:xfrm>
            <a:off x="457200" y="1481040"/>
            <a:ext cx="8229240" cy="4525560"/>
          </a:xfrm>
          <a:prstGeom prst="rect">
            <a:avLst/>
          </a:prstGeom>
          <a:noFill/>
          <a:ln>
            <a:noFill/>
          </a:ln>
        </p:spPr>
        <p:txBody>
          <a:bodyPr/>
          <a:lstStyle/>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The portion of the program where an identifier can be used is known as its </a:t>
            </a:r>
            <a:r>
              <a:rPr lang="en-US" sz="2700" b="0" i="1" strike="noStrike" spc="-1">
                <a:solidFill>
                  <a:srgbClr val="000000"/>
                </a:solidFill>
                <a:latin typeface="Cambria"/>
              </a:rPr>
              <a:t>scope</a:t>
            </a:r>
            <a:r>
              <a:rPr lang="en-US" sz="2700" b="0" strike="noStrike" spc="-1">
                <a:solidFill>
                  <a:srgbClr val="000000"/>
                </a:solidFill>
                <a:latin typeface="Cambria"/>
              </a:rPr>
              <a:t>.</a:t>
            </a:r>
            <a:endParaRPr lang="en-US" sz="27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700" b="0" strike="noStrike" spc="-1">
                <a:solidFill>
                  <a:srgbClr val="000000"/>
                </a:solidFill>
                <a:latin typeface="Cambria"/>
              </a:rPr>
              <a:t>This section discusses</a:t>
            </a:r>
            <a:endParaRPr lang="en-US" sz="2700" b="0" strike="noStrike" spc="-1">
              <a:solidFill>
                <a:srgbClr val="000000"/>
              </a:solidFill>
              <a:latin typeface="Lucida Sans Unicode"/>
            </a:endParaRPr>
          </a:p>
          <a:p>
            <a:pPr marL="620640" lvl="1" indent="-228240">
              <a:lnSpc>
                <a:spcPct val="100000"/>
              </a:lnSpc>
              <a:spcBef>
                <a:spcPts val="326"/>
              </a:spcBef>
              <a:buClr>
                <a:srgbClr val="2DA2BF"/>
              </a:buClr>
              <a:buFont typeface="Verdana"/>
              <a:buChar char="◦"/>
            </a:pPr>
            <a:r>
              <a:rPr lang="en-US" sz="2300" b="0" strike="noStrike" spc="-1">
                <a:solidFill>
                  <a:srgbClr val="0000FF"/>
                </a:solidFill>
                <a:latin typeface="Cambria"/>
              </a:rPr>
              <a:t>block</a:t>
            </a:r>
            <a:r>
              <a:rPr lang="en-US" sz="2300" b="0" strike="noStrike" spc="-1">
                <a:solidFill>
                  <a:srgbClr val="000000"/>
                </a:solidFill>
                <a:latin typeface="Cambria"/>
              </a:rPr>
              <a:t> </a:t>
            </a:r>
            <a:r>
              <a:rPr lang="en-US" sz="2300" b="0" strike="noStrike" spc="-1">
                <a:solidFill>
                  <a:srgbClr val="0000FF"/>
                </a:solidFill>
                <a:latin typeface="Cambria"/>
              </a:rPr>
              <a:t>scope</a:t>
            </a:r>
            <a:r>
              <a:rPr lang="en-US" sz="2300" b="0" strike="noStrike" spc="-1">
                <a:solidFill>
                  <a:srgbClr val="000000"/>
                </a:solidFill>
                <a:latin typeface="Cambria"/>
              </a:rPr>
              <a:t> </a:t>
            </a:r>
            <a:endParaRPr lang="en-US" sz="2300" b="0" strike="noStrike" spc="-1">
              <a:solidFill>
                <a:srgbClr val="000000"/>
              </a:solidFill>
              <a:latin typeface="Lucida Sans Unicode"/>
            </a:endParaRPr>
          </a:p>
          <a:p>
            <a:pPr marL="620640" lvl="1" indent="-228240">
              <a:lnSpc>
                <a:spcPct val="100000"/>
              </a:lnSpc>
              <a:spcBef>
                <a:spcPts val="326"/>
              </a:spcBef>
              <a:buClr>
                <a:srgbClr val="2DA2BF"/>
              </a:buClr>
              <a:buFont typeface="Verdana"/>
              <a:buChar char="◦"/>
            </a:pPr>
            <a:r>
              <a:rPr lang="en-US" sz="2300" b="0" strike="noStrike" spc="-1">
                <a:solidFill>
                  <a:srgbClr val="0000FF"/>
                </a:solidFill>
                <a:latin typeface="Cambria"/>
              </a:rPr>
              <a:t>global namespace scope</a:t>
            </a:r>
            <a:endParaRPr lang="en-US" sz="2300" b="0" strike="noStrike" spc="-1">
              <a:solidFill>
                <a:srgbClr val="000000"/>
              </a:solidFill>
              <a:latin typeface="Lucida Sans Unicode"/>
            </a:endParaRPr>
          </a:p>
        </p:txBody>
      </p:sp>
      <p:sp>
        <p:nvSpPr>
          <p:cNvPr id="368"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9" name="TextShape 1"/>
          <p:cNvSpPr txBox="1"/>
          <p:nvPr/>
        </p:nvSpPr>
        <p:spPr>
          <a:xfrm>
            <a:off x="457200" y="274680"/>
            <a:ext cx="8229240" cy="1142640"/>
          </a:xfrm>
          <a:prstGeom prst="rect">
            <a:avLst/>
          </a:prstGeom>
          <a:noFill/>
          <a:ln>
            <a:noFill/>
          </a:ln>
        </p:spPr>
        <p:txBody>
          <a:bodyPr lIns="90000" tIns="45000" rIns="90000" bIns="45000" anchor="ctr"/>
          <a:lstStyle/>
          <a:p>
            <a:pPr>
              <a:lnSpc>
                <a:spcPct val="100000"/>
              </a:lnSpc>
            </a:pPr>
            <a:r>
              <a:rPr lang="en-US" sz="3600" b="1" strike="noStrike" spc="-1">
                <a:solidFill>
                  <a:srgbClr val="24B5A1"/>
                </a:solidFill>
                <a:latin typeface="Arial"/>
              </a:rPr>
              <a:t>6.10  </a:t>
            </a:r>
            <a:r>
              <a:rPr lang="en-US" sz="3600" b="1" strike="noStrike" spc="-1">
                <a:solidFill>
                  <a:srgbClr val="3380E6"/>
                </a:solidFill>
                <a:latin typeface="Arial"/>
              </a:rPr>
              <a:t>Scope Rules (cont.)</a:t>
            </a:r>
            <a:endParaRPr lang="en-US" sz="3600" b="0" strike="noStrike" spc="-1">
              <a:solidFill>
                <a:srgbClr val="000000"/>
              </a:solidFill>
              <a:latin typeface="Arial"/>
            </a:endParaRPr>
          </a:p>
        </p:txBody>
      </p:sp>
      <p:sp>
        <p:nvSpPr>
          <p:cNvPr id="370" name="TextShape 2"/>
          <p:cNvSpPr txBox="1"/>
          <p:nvPr/>
        </p:nvSpPr>
        <p:spPr>
          <a:xfrm>
            <a:off x="457200" y="1481040"/>
            <a:ext cx="8229240" cy="4525560"/>
          </a:xfrm>
          <a:prstGeom prst="rect">
            <a:avLst/>
          </a:prstGeom>
          <a:noFill/>
          <a:ln>
            <a:noFill/>
          </a:ln>
        </p:spPr>
        <p:txBody>
          <a:bodyPr/>
          <a:lstStyle/>
          <a:p>
            <a:pPr marL="365040" indent="-255240">
              <a:lnSpc>
                <a:spcPct val="100000"/>
              </a:lnSpc>
              <a:spcBef>
                <a:spcPts val="400"/>
              </a:spcBef>
              <a:buClr>
                <a:srgbClr val="2DA2BF"/>
              </a:buClr>
              <a:buSzPct val="68000"/>
              <a:buFont typeface="Wingdings 3" charset="2"/>
              <a:buChar char=""/>
            </a:pPr>
            <a:r>
              <a:rPr lang="en-US" sz="2400" b="0" strike="noStrike" spc="-1">
                <a:solidFill>
                  <a:srgbClr val="000000"/>
                </a:solidFill>
                <a:latin typeface="Cambria"/>
              </a:rPr>
              <a:t>Identifiers declared </a:t>
            </a:r>
            <a:r>
              <a:rPr lang="en-US" sz="2400" b="0" i="1" strike="noStrike" spc="-1">
                <a:solidFill>
                  <a:srgbClr val="000000"/>
                </a:solidFill>
                <a:latin typeface="Cambria"/>
              </a:rPr>
              <a:t>inside</a:t>
            </a:r>
            <a:r>
              <a:rPr lang="en-US" sz="2400" b="0" strike="noStrike" spc="-1">
                <a:solidFill>
                  <a:srgbClr val="000000"/>
                </a:solidFill>
                <a:latin typeface="Cambria"/>
              </a:rPr>
              <a:t> a block have </a:t>
            </a:r>
            <a:r>
              <a:rPr lang="en-US" sz="2400" b="0" i="1" strike="noStrike" spc="-1">
                <a:solidFill>
                  <a:srgbClr val="000000"/>
                </a:solidFill>
                <a:latin typeface="Cambria"/>
              </a:rPr>
              <a:t>block scope</a:t>
            </a:r>
            <a:r>
              <a:rPr lang="en-US" sz="2400" b="0" strike="noStrike" spc="-1">
                <a:solidFill>
                  <a:srgbClr val="000000"/>
                </a:solidFill>
                <a:latin typeface="Cambria"/>
              </a:rPr>
              <a:t>, which begins at the identifier’s declaration and ends at the terminating right brace (</a:t>
            </a:r>
            <a:r>
              <a:rPr lang="en-US" sz="2400" b="0" strike="noStrike" spc="-1">
                <a:solidFill>
                  <a:srgbClr val="000000"/>
                </a:solidFill>
                <a:latin typeface="Consolas"/>
              </a:rPr>
              <a:t>}</a:t>
            </a:r>
            <a:r>
              <a:rPr lang="en-US" sz="2400" b="0" strike="noStrike" spc="-1">
                <a:solidFill>
                  <a:srgbClr val="000000"/>
                </a:solidFill>
                <a:latin typeface="Cambria"/>
              </a:rPr>
              <a:t>) of the enclosing block. </a:t>
            </a:r>
            <a:endParaRPr lang="en-US" sz="2400" b="0" strike="noStrike" spc="-1">
              <a:solidFill>
                <a:srgbClr val="000000"/>
              </a:solidFill>
              <a:latin typeface="Lucida Sans Unicode"/>
            </a:endParaRPr>
          </a:p>
          <a:p>
            <a:pPr marL="620640" lvl="1" indent="-228240">
              <a:lnSpc>
                <a:spcPct val="100000"/>
              </a:lnSpc>
              <a:spcBef>
                <a:spcPts val="326"/>
              </a:spcBef>
              <a:buClr>
                <a:srgbClr val="2DA2BF"/>
              </a:buClr>
              <a:buFont typeface="Verdana"/>
              <a:buChar char="◦"/>
            </a:pPr>
            <a:r>
              <a:rPr lang="en-US" sz="2000" b="0" strike="noStrike" spc="-1">
                <a:solidFill>
                  <a:srgbClr val="000000"/>
                </a:solidFill>
                <a:latin typeface="Cambria"/>
              </a:rPr>
              <a:t>Local variables have block scope, as do function parameters. </a:t>
            </a:r>
            <a:endParaRPr lang="en-US" sz="20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400" b="0" strike="noStrike" spc="-1">
                <a:solidFill>
                  <a:srgbClr val="000000"/>
                </a:solidFill>
                <a:latin typeface="Cambria"/>
              </a:rPr>
              <a:t>Any block can contain variable declarations. </a:t>
            </a:r>
            <a:endParaRPr lang="en-US" sz="24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400" b="0" strike="noStrike" spc="-1">
                <a:solidFill>
                  <a:srgbClr val="000000"/>
                </a:solidFill>
                <a:latin typeface="Cambria"/>
              </a:rPr>
              <a:t>In nested blocks, if an identifier in an outer block has the same name as an identifier in an inner block, the one in the outer block is “hidden” until the inner block terminates. </a:t>
            </a:r>
            <a:endParaRPr lang="en-US" sz="2400" b="0" strike="noStrike" spc="-1">
              <a:solidFill>
                <a:srgbClr val="000000"/>
              </a:solidFill>
              <a:latin typeface="Lucida Sans Unicode"/>
            </a:endParaRPr>
          </a:p>
          <a:p>
            <a:pPr marL="365040" indent="-255240">
              <a:lnSpc>
                <a:spcPct val="100000"/>
              </a:lnSpc>
              <a:spcBef>
                <a:spcPts val="400"/>
              </a:spcBef>
              <a:buClr>
                <a:srgbClr val="2DA2BF"/>
              </a:buClr>
              <a:buSzPct val="68000"/>
              <a:buFont typeface="Wingdings 3" charset="2"/>
              <a:buChar char=""/>
            </a:pPr>
            <a:r>
              <a:rPr lang="en-US" sz="2400" b="0" strike="noStrike" spc="-1">
                <a:solidFill>
                  <a:srgbClr val="000000"/>
                </a:solidFill>
                <a:latin typeface="Cambria"/>
              </a:rPr>
              <a:t>The inner block “sees” its own local variable’s value and not that of the enclosing block’s identically named variable. </a:t>
            </a:r>
            <a:endParaRPr lang="en-US" sz="2400" b="0" strike="noStrike" spc="-1">
              <a:solidFill>
                <a:srgbClr val="000000"/>
              </a:solidFill>
              <a:latin typeface="Lucida Sans Unicode"/>
            </a:endParaRPr>
          </a:p>
        </p:txBody>
      </p:sp>
      <p:sp>
        <p:nvSpPr>
          <p:cNvPr id="371" name="TextShape 3"/>
          <p:cNvSpPr txBox="1"/>
          <p:nvPr/>
        </p:nvSpPr>
        <p:spPr>
          <a:xfrm>
            <a:off x="3962520" y="6408720"/>
            <a:ext cx="2768400" cy="364680"/>
          </a:xfrm>
          <a:prstGeom prst="rect">
            <a:avLst/>
          </a:prstGeom>
          <a:noFill/>
          <a:ln>
            <a:noFill/>
          </a:ln>
        </p:spPr>
        <p:txBody>
          <a:bodyPr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72" name="Picture 3"/>
          <p:cNvPicPr/>
          <p:nvPr/>
        </p:nvPicPr>
        <p:blipFill>
          <a:blip r:embed="rId2"/>
          <a:stretch/>
        </p:blipFill>
        <p:spPr>
          <a:xfrm>
            <a:off x="0" y="1821600"/>
            <a:ext cx="9143640" cy="3214440"/>
          </a:xfrm>
          <a:prstGeom prst="rect">
            <a:avLst/>
          </a:prstGeom>
          <a:ln>
            <a:noFill/>
          </a:ln>
        </p:spPr>
      </p:pic>
      <p:sp>
        <p:nvSpPr>
          <p:cNvPr id="373" name="TextShape 1"/>
          <p:cNvSpPr txBox="1"/>
          <p:nvPr/>
        </p:nvSpPr>
        <p:spPr>
          <a:xfrm>
            <a:off x="3962520" y="6408720"/>
            <a:ext cx="4684320" cy="364680"/>
          </a:xfrm>
          <a:prstGeom prst="rect">
            <a:avLst/>
          </a:prstGeom>
          <a:noFill/>
          <a:ln>
            <a:noFill/>
          </a:ln>
        </p:spPr>
        <p:txBody>
          <a:bodyPr lIns="90000" tIns="45000" rIns="90000" bIns="45000" anchor="b"/>
          <a:lstStyle/>
          <a:p>
            <a:pPr algn="r">
              <a:lnSpc>
                <a:spcPct val="100000"/>
              </a:lnSpc>
            </a:pPr>
            <a:r>
              <a:rPr lang="en-US" sz="1000" b="0" strike="noStrike" spc="-1">
                <a:solidFill>
                  <a:srgbClr val="000000"/>
                </a:solidFill>
                <a:latin typeface="Lucida Sans Unicode"/>
              </a:rPr>
              <a:t>©1992-2017 by Pearson Education, Inc. All Rights Reserved.</a:t>
            </a:r>
            <a:endParaRPr lang="en-US" sz="1000" b="0" strike="noStrike" spc="-1">
              <a:latin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cpphtp10_04</Template>
  <TotalTime>7311</TotalTime>
  <Words>9328</Words>
  <Application>Microsoft Macintosh PowerPoint</Application>
  <PresentationFormat>On-screen Show (4:3)</PresentationFormat>
  <Paragraphs>624</Paragraphs>
  <Slides>195</Slides>
  <Notes>1</Notes>
  <HiddenSlides>52</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195</vt:i4>
      </vt:variant>
    </vt:vector>
  </HeadingPairs>
  <TitlesOfParts>
    <vt:vector size="212" baseType="lpstr">
      <vt:lpstr>AGaramond</vt:lpstr>
      <vt:lpstr>Arial</vt:lpstr>
      <vt:lpstr>Calibri</vt:lpstr>
      <vt:lpstr>Cambria</vt:lpstr>
      <vt:lpstr>Consolas</vt:lpstr>
      <vt:lpstr>Courier</vt:lpstr>
      <vt:lpstr>Goudy Sans Medium</vt:lpstr>
      <vt:lpstr>Lucida Sans Unicode</vt:lpstr>
      <vt:lpstr>Symbol</vt:lpstr>
      <vt:lpstr>Times New Roman</vt:lpstr>
      <vt:lpstr>Verdana</vt:lpstr>
      <vt:lpstr>Wingdings</vt:lpstr>
      <vt:lpstr>Wingdings 2</vt:lpstr>
      <vt:lpstr>Wingdings 3</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Functions and an Introduction to Recursion</dc:title>
  <dc:subject/>
  <dc:creator>Windows User</dc:creator>
  <dc:description/>
  <cp:lastModifiedBy>Luis Fernandez</cp:lastModifiedBy>
  <cp:revision>105</cp:revision>
  <dcterms:created xsi:type="dcterms:W3CDTF">2009-09-14T16:00:56Z</dcterms:created>
  <dcterms:modified xsi:type="dcterms:W3CDTF">2020-02-20T02:28:04Z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13</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193</vt:i4>
  </property>
</Properties>
</file>