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77"/>
  </p:notesMasterIdLst>
  <p:handoutMasterIdLst>
    <p:handoutMasterId r:id="rId78"/>
  </p:handoutMasterIdLst>
  <p:sldIdLst>
    <p:sldId id="256" r:id="rId2"/>
    <p:sldId id="257" r:id="rId3"/>
    <p:sldId id="258" r:id="rId4"/>
    <p:sldId id="517" r:id="rId5"/>
    <p:sldId id="518" r:id="rId6"/>
    <p:sldId id="259" r:id="rId7"/>
    <p:sldId id="519" r:id="rId8"/>
    <p:sldId id="523" r:id="rId9"/>
    <p:sldId id="261" r:id="rId10"/>
    <p:sldId id="263" r:id="rId11"/>
    <p:sldId id="525" r:id="rId12"/>
    <p:sldId id="265" r:id="rId13"/>
    <p:sldId id="528" r:id="rId14"/>
    <p:sldId id="267" r:id="rId15"/>
    <p:sldId id="529" r:id="rId16"/>
    <p:sldId id="268" r:id="rId17"/>
    <p:sldId id="269" r:id="rId18"/>
    <p:sldId id="271" r:id="rId19"/>
    <p:sldId id="272" r:id="rId20"/>
    <p:sldId id="273" r:id="rId21"/>
    <p:sldId id="586" r:id="rId22"/>
    <p:sldId id="587" r:id="rId23"/>
    <p:sldId id="585" r:id="rId24"/>
    <p:sldId id="536" r:id="rId25"/>
    <p:sldId id="589" r:id="rId26"/>
    <p:sldId id="537" r:id="rId27"/>
    <p:sldId id="274" r:id="rId28"/>
    <p:sldId id="548" r:id="rId29"/>
    <p:sldId id="275" r:id="rId30"/>
    <p:sldId id="546" r:id="rId31"/>
    <p:sldId id="276" r:id="rId32"/>
    <p:sldId id="549" r:id="rId33"/>
    <p:sldId id="550" r:id="rId34"/>
    <p:sldId id="551" r:id="rId35"/>
    <p:sldId id="552" r:id="rId36"/>
    <p:sldId id="553" r:id="rId37"/>
    <p:sldId id="616" r:id="rId38"/>
    <p:sldId id="613" r:id="rId39"/>
    <p:sldId id="279" r:id="rId40"/>
    <p:sldId id="280" r:id="rId41"/>
    <p:sldId id="555" r:id="rId42"/>
    <p:sldId id="281" r:id="rId43"/>
    <p:sldId id="556" r:id="rId44"/>
    <p:sldId id="557" r:id="rId45"/>
    <p:sldId id="558" r:id="rId46"/>
    <p:sldId id="559" r:id="rId47"/>
    <p:sldId id="614" r:id="rId48"/>
    <p:sldId id="286" r:id="rId49"/>
    <p:sldId id="560" r:id="rId50"/>
    <p:sldId id="561" r:id="rId51"/>
    <p:sldId id="287" r:id="rId52"/>
    <p:sldId id="562" r:id="rId53"/>
    <p:sldId id="288" r:id="rId54"/>
    <p:sldId id="617" r:id="rId55"/>
    <p:sldId id="289" r:id="rId56"/>
    <p:sldId id="291" r:id="rId57"/>
    <p:sldId id="292" r:id="rId58"/>
    <p:sldId id="293" r:id="rId59"/>
    <p:sldId id="570" r:id="rId60"/>
    <p:sldId id="571" r:id="rId61"/>
    <p:sldId id="450" r:id="rId62"/>
    <p:sldId id="572" r:id="rId63"/>
    <p:sldId id="295" r:id="rId64"/>
    <p:sldId id="296" r:id="rId65"/>
    <p:sldId id="573" r:id="rId66"/>
    <p:sldId id="574" r:id="rId67"/>
    <p:sldId id="297" r:id="rId68"/>
    <p:sldId id="576" r:id="rId69"/>
    <p:sldId id="577" r:id="rId70"/>
    <p:sldId id="298" r:id="rId71"/>
    <p:sldId id="578" r:id="rId72"/>
    <p:sldId id="579" r:id="rId73"/>
    <p:sldId id="580" r:id="rId74"/>
    <p:sldId id="581" r:id="rId75"/>
    <p:sldId id="582"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2" autoAdjust="0"/>
    <p:restoredTop sz="94663"/>
  </p:normalViewPr>
  <p:slideViewPr>
    <p:cSldViewPr>
      <p:cViewPr varScale="1">
        <p:scale>
          <a:sx n="110" d="100"/>
          <a:sy n="110" d="100"/>
        </p:scale>
        <p:origin x="192"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CFF6AB1-BBD3-4D95-BBC7-4295DC781FAA}" type="datetimeFigureOut">
              <a:rPr lang="en-US">
                <a:latin typeface="Calibri" panose="020F0502020204030204" pitchFamily="34" charset="0"/>
              </a:rPr>
              <a:pPr>
                <a:defRPr/>
              </a:pPr>
              <a:t>2/10/20</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51CA64-4CC8-4CF3-8877-6C85BDBDF959}"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1850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0ABD730-DE03-44E3-BA97-9CA28F31A039}" type="datetimeFigureOut">
              <a:rPr lang="en-US"/>
              <a:pPr>
                <a:defRPr/>
              </a:pPr>
              <a:t>2/10/20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2CD90E1-F6BE-4BDC-A85A-06B9D5539EF6}" type="slidenum">
              <a:rPr lang="en-US" altLang="en-US" smtClean="0"/>
              <a:pPr/>
              <a:t>‹#›</a:t>
            </a:fld>
            <a:endParaRPr lang="en-US" altLang="en-US" dirty="0"/>
          </a:p>
        </p:txBody>
      </p:sp>
    </p:spTree>
    <p:extLst>
      <p:ext uri="{BB962C8B-B14F-4D97-AF65-F5344CB8AC3E}">
        <p14:creationId xmlns:p14="http://schemas.microsoft.com/office/powerpoint/2010/main" val="2337120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90E1-F6BE-4BDC-A85A-06B9D5539EF6}" type="slidenum">
              <a:rPr lang="en-US" altLang="en-US" smtClean="0"/>
              <a:pPr/>
              <a:t>47</a:t>
            </a:fld>
            <a:endParaRPr lang="en-US" altLang="en-US" dirty="0"/>
          </a:p>
        </p:txBody>
      </p:sp>
    </p:spTree>
    <p:extLst>
      <p:ext uri="{BB962C8B-B14F-4D97-AF65-F5344CB8AC3E}">
        <p14:creationId xmlns:p14="http://schemas.microsoft.com/office/powerpoint/2010/main" val="1982030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endParaRPr lang="en-US" dirty="0"/>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07523829-F474-4DED-A262-DB8C4EB1CA3B}" type="slidenum">
              <a:rPr lang="en-US" altLang="en-US" smtClean="0"/>
              <a:pPr/>
              <a:t>‹#›</a:t>
            </a:fld>
            <a:endParaRPr lang="en-US" altLang="en-US" dirty="0"/>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a:t>©1992-2017 by Pearson Education, Inc. All Rights Reserved.</a:t>
            </a:r>
          </a:p>
        </p:txBody>
      </p:sp>
    </p:spTree>
    <p:extLst>
      <p:ext uri="{BB962C8B-B14F-4D97-AF65-F5344CB8AC3E}">
        <p14:creationId xmlns:p14="http://schemas.microsoft.com/office/powerpoint/2010/main" val="92838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©1992-2017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10204611-1945-4382-B6EC-1524D23B9B25}" type="slidenum">
              <a:rPr lang="en-US" altLang="en-US" smtClean="0"/>
              <a:pPr/>
              <a:t>‹#›</a:t>
            </a:fld>
            <a:endParaRPr lang="en-US" altLang="en-US" dirty="0"/>
          </a:p>
        </p:txBody>
      </p:sp>
    </p:spTree>
    <p:extLst>
      <p:ext uri="{BB962C8B-B14F-4D97-AF65-F5344CB8AC3E}">
        <p14:creationId xmlns:p14="http://schemas.microsoft.com/office/powerpoint/2010/main" val="112179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©1992-2017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6BB653D5-9960-44F7-B733-807B5BA11DE0}" type="slidenum">
              <a:rPr lang="en-US" altLang="en-US" smtClean="0"/>
              <a:pPr/>
              <a:t>‹#›</a:t>
            </a:fld>
            <a:endParaRPr lang="en-US" altLang="en-US" dirty="0"/>
          </a:p>
        </p:txBody>
      </p:sp>
    </p:spTree>
    <p:extLst>
      <p:ext uri="{BB962C8B-B14F-4D97-AF65-F5344CB8AC3E}">
        <p14:creationId xmlns:p14="http://schemas.microsoft.com/office/powerpoint/2010/main" val="118914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3962399" y="6408738"/>
            <a:ext cx="4684713" cy="365125"/>
          </a:xfrm>
        </p:spPr>
        <p:txBody>
          <a:bodyPr/>
          <a:lstStyle>
            <a:lvl1pPr>
              <a:defRPr/>
            </a:lvl1pPr>
          </a:lstStyle>
          <a:p>
            <a:pPr>
              <a:defRPr/>
            </a:pPr>
            <a:r>
              <a:rPr lang="en-US"/>
              <a:t>©1992-2017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0BDC31F8-D9D3-4D64-A70F-2CAE98A56525}" type="slidenum">
              <a:rPr lang="en-US" altLang="en-US" smtClean="0"/>
              <a:pPr/>
              <a:t>‹#›</a:t>
            </a:fld>
            <a:endParaRPr lang="en-US" altLang="en-US" dirty="0"/>
          </a:p>
        </p:txBody>
      </p:sp>
    </p:spTree>
    <p:extLst>
      <p:ext uri="{BB962C8B-B14F-4D97-AF65-F5344CB8AC3E}">
        <p14:creationId xmlns:p14="http://schemas.microsoft.com/office/powerpoint/2010/main" val="295660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smtClean="0"/>
            </a:lvl1pPr>
            <a:extLst/>
          </a:lstStyle>
          <a:p>
            <a:pPr>
              <a:defRPr/>
            </a:pPr>
            <a:endParaRPr lang="en-US" dirty="0"/>
          </a:p>
        </p:txBody>
      </p:sp>
      <p:sp>
        <p:nvSpPr>
          <p:cNvPr id="8" name="Footer Placeholder 4"/>
          <p:cNvSpPr>
            <a:spLocks noGrp="1"/>
          </p:cNvSpPr>
          <p:nvPr>
            <p:ph type="ftr" sz="quarter" idx="11"/>
          </p:nvPr>
        </p:nvSpPr>
        <p:spPr>
          <a:xfrm>
            <a:off x="4114800" y="6408738"/>
            <a:ext cx="2616200" cy="365125"/>
          </a:xfrm>
        </p:spPr>
        <p:txBody>
          <a:bodyPr/>
          <a:lstStyle>
            <a:lvl1pPr>
              <a:defRPr smtClean="0"/>
            </a:lvl1pPr>
            <a:extLst/>
          </a:lstStyle>
          <a:p>
            <a:pPr>
              <a:defRPr/>
            </a:pPr>
            <a:r>
              <a:rPr lang="en-US"/>
              <a:t>©1992-2017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887AA591-7026-4E60-AEC4-860D7CD6B57D}" type="slidenum">
              <a:rPr lang="en-US" altLang="en-US" smtClean="0"/>
              <a:pPr/>
              <a:t>‹#›</a:t>
            </a:fld>
            <a:endParaRPr lang="en-US" altLang="en-US" dirty="0"/>
          </a:p>
        </p:txBody>
      </p:sp>
    </p:spTree>
    <p:extLst>
      <p:ext uri="{BB962C8B-B14F-4D97-AF65-F5344CB8AC3E}">
        <p14:creationId xmlns:p14="http://schemas.microsoft.com/office/powerpoint/2010/main" val="334806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endParaRPr lang="en-US" dirty="0"/>
          </a:p>
        </p:txBody>
      </p:sp>
      <p:sp>
        <p:nvSpPr>
          <p:cNvPr id="7" name="Footer Placeholder 4"/>
          <p:cNvSpPr>
            <a:spLocks noGrp="1"/>
          </p:cNvSpPr>
          <p:nvPr>
            <p:ph type="ftr" sz="quarter" idx="11"/>
          </p:nvPr>
        </p:nvSpPr>
        <p:spPr/>
        <p:txBody>
          <a:bodyPr/>
          <a:lstStyle>
            <a:lvl1pPr>
              <a:defRPr smtClean="0"/>
            </a:lvl1pPr>
            <a:extLst/>
          </a:lstStyle>
          <a:p>
            <a:pPr>
              <a:defRPr/>
            </a:pPr>
            <a:r>
              <a:rPr lang="en-US"/>
              <a:t>©1992-2017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46268E59-4141-49A6-94C8-70A95A260295}" type="slidenum">
              <a:rPr lang="en-US" altLang="en-US" smtClean="0"/>
              <a:pPr/>
              <a:t>‹#›</a:t>
            </a:fld>
            <a:endParaRPr lang="en-US" altLang="en-US" dirty="0"/>
          </a:p>
        </p:txBody>
      </p:sp>
    </p:spTree>
    <p:extLst>
      <p:ext uri="{BB962C8B-B14F-4D97-AF65-F5344CB8AC3E}">
        <p14:creationId xmlns:p14="http://schemas.microsoft.com/office/powerpoint/2010/main" val="6535599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extLst/>
          </a:lstStyle>
          <a:p>
            <a:pPr>
              <a:defRPr/>
            </a:pPr>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a:t>©1992-2017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10C6B4C3-FC7A-4BB5-9C24-081B9BD9A98C}" type="slidenum">
              <a:rPr lang="en-US" altLang="en-US" smtClean="0"/>
              <a:pPr/>
              <a:t>‹#›</a:t>
            </a:fld>
            <a:endParaRPr lang="en-US" altLang="en-US" dirty="0"/>
          </a:p>
        </p:txBody>
      </p:sp>
    </p:spTree>
    <p:extLst>
      <p:ext uri="{BB962C8B-B14F-4D97-AF65-F5344CB8AC3E}">
        <p14:creationId xmlns:p14="http://schemas.microsoft.com/office/powerpoint/2010/main" val="131007254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extLst/>
          </a:lstStyle>
          <a:p>
            <a:pPr>
              <a:defRPr/>
            </a:pPr>
            <a:endParaRPr lang="en-US" dirty="0"/>
          </a:p>
        </p:txBody>
      </p:sp>
      <p:sp>
        <p:nvSpPr>
          <p:cNvPr id="8" name="Footer Placeholder 7"/>
          <p:cNvSpPr>
            <a:spLocks noGrp="1"/>
          </p:cNvSpPr>
          <p:nvPr>
            <p:ph type="ftr" sz="quarter" idx="11"/>
          </p:nvPr>
        </p:nvSpPr>
        <p:spPr/>
        <p:txBody>
          <a:bodyPr/>
          <a:lstStyle>
            <a:lvl1pPr>
              <a:defRPr smtClean="0"/>
            </a:lvl1pPr>
            <a:extLst/>
          </a:lstStyle>
          <a:p>
            <a:pPr>
              <a:defRPr/>
            </a:pPr>
            <a:r>
              <a:rPr lang="en-US"/>
              <a:t>©1992-2017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E0D480C4-0C31-4611-A56A-752755926C13}" type="slidenum">
              <a:rPr lang="en-US" altLang="en-US" smtClean="0"/>
              <a:pPr/>
              <a:t>‹#›</a:t>
            </a:fld>
            <a:endParaRPr lang="en-US" altLang="en-US" dirty="0"/>
          </a:p>
        </p:txBody>
      </p:sp>
    </p:spTree>
    <p:extLst>
      <p:ext uri="{BB962C8B-B14F-4D97-AF65-F5344CB8AC3E}">
        <p14:creationId xmlns:p14="http://schemas.microsoft.com/office/powerpoint/2010/main" val="25130034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extLst/>
          </a:lstStyle>
          <a:p>
            <a:pPr>
              <a:defRPr/>
            </a:pPr>
            <a:endParaRPr lang="en-US" dirty="0"/>
          </a:p>
        </p:txBody>
      </p:sp>
      <p:sp>
        <p:nvSpPr>
          <p:cNvPr id="4" name="Footer Placeholder 3"/>
          <p:cNvSpPr>
            <a:spLocks noGrp="1"/>
          </p:cNvSpPr>
          <p:nvPr>
            <p:ph type="ftr" sz="quarter" idx="11"/>
          </p:nvPr>
        </p:nvSpPr>
        <p:spPr/>
        <p:txBody>
          <a:bodyPr/>
          <a:lstStyle>
            <a:lvl1pPr>
              <a:defRPr smtClean="0"/>
            </a:lvl1pPr>
            <a:extLst/>
          </a:lstStyle>
          <a:p>
            <a:pPr>
              <a:defRPr/>
            </a:pPr>
            <a:r>
              <a:rPr lang="en-US"/>
              <a:t>©1992-2017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502B4595-A6C1-4917-99F9-CD7D72BE80D9}" type="slidenum">
              <a:rPr lang="en-US" altLang="en-US" smtClean="0"/>
              <a:pPr/>
              <a:t>‹#›</a:t>
            </a:fld>
            <a:endParaRPr lang="en-US" altLang="en-US" dirty="0"/>
          </a:p>
        </p:txBody>
      </p:sp>
    </p:spTree>
    <p:extLst>
      <p:ext uri="{BB962C8B-B14F-4D97-AF65-F5344CB8AC3E}">
        <p14:creationId xmlns:p14="http://schemas.microsoft.com/office/powerpoint/2010/main" val="347892115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1"/>
          <p:cNvSpPr>
            <a:spLocks noGrp="1"/>
          </p:cNvSpPr>
          <p:nvPr>
            <p:ph type="ftr" sz="quarter" idx="11"/>
          </p:nvPr>
        </p:nvSpPr>
        <p:spPr>
          <a:xfrm>
            <a:off x="3962399" y="6408738"/>
            <a:ext cx="4684713" cy="365125"/>
          </a:xfrm>
        </p:spPr>
        <p:txBody>
          <a:bodyPr/>
          <a:lstStyle>
            <a:lvl1pPr>
              <a:defRPr/>
            </a:lvl1pPr>
          </a:lstStyle>
          <a:p>
            <a:pPr>
              <a:defRPr/>
            </a:pPr>
            <a:r>
              <a:rPr lang="en-US"/>
              <a:t>©1992-2017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09E097DF-2559-4E55-BCA3-40801671CAB1}" type="slidenum">
              <a:rPr lang="en-US" altLang="en-US" smtClean="0"/>
              <a:pPr/>
              <a:t>‹#›</a:t>
            </a:fld>
            <a:endParaRPr lang="en-US" altLang="en-US" dirty="0"/>
          </a:p>
        </p:txBody>
      </p:sp>
    </p:spTree>
    <p:extLst>
      <p:ext uri="{BB962C8B-B14F-4D97-AF65-F5344CB8AC3E}">
        <p14:creationId xmlns:p14="http://schemas.microsoft.com/office/powerpoint/2010/main" val="44940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extLst/>
          </a:lstStyle>
          <a:p>
            <a:pPr>
              <a:defRPr/>
            </a:pPr>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a:t>©1992-2017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5729F625-9E7C-424A-BBA2-ECD70A239501}" type="slidenum">
              <a:rPr lang="en-US" altLang="en-US" smtClean="0"/>
              <a:pPr/>
              <a:t>‹#›</a:t>
            </a:fld>
            <a:endParaRPr lang="en-US" altLang="en-US" dirty="0"/>
          </a:p>
        </p:txBody>
      </p:sp>
    </p:spTree>
    <p:extLst>
      <p:ext uri="{BB962C8B-B14F-4D97-AF65-F5344CB8AC3E}">
        <p14:creationId xmlns:p14="http://schemas.microsoft.com/office/powerpoint/2010/main" val="20222996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endParaRPr lang="en-US" dirty="0"/>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a:t>©1992-2017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0CDBEF1C-9FF4-4B30-88D4-770744EB0EBE}" type="slidenum">
              <a:rPr lang="en-US" altLang="en-US" smtClean="0"/>
              <a:pPr/>
              <a:t>‹#›</a:t>
            </a:fld>
            <a:endParaRPr lang="en-US" altLang="en-US" dirty="0"/>
          </a:p>
        </p:txBody>
      </p:sp>
    </p:spTree>
    <p:extLst>
      <p:ext uri="{BB962C8B-B14F-4D97-AF65-F5344CB8AC3E}">
        <p14:creationId xmlns:p14="http://schemas.microsoft.com/office/powerpoint/2010/main" val="26575302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endParaRPr lang="en-US" dirty="0"/>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a:t>©1992-2017 by Pearson Education,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FBF6B096-BFA9-4C20-BE6B-14199D58B1DE}" type="slidenum">
              <a:rPr lang="en-US" altLang="en-US" smtClean="0"/>
              <a:pPr/>
              <a:t>‹#›</a:t>
            </a:fld>
            <a:endParaRPr lang="en-US" altLang="en-US" dirty="0"/>
          </a:p>
        </p:txBody>
      </p:sp>
    </p:spTree>
    <p:extLst>
      <p:ext uri="{BB962C8B-B14F-4D97-AF65-F5344CB8AC3E}">
        <p14:creationId xmlns:p14="http://schemas.microsoft.com/office/powerpoint/2010/main" val="378119343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a:solidFill>
                  <a:srgbClr val="3380E6"/>
                </a:solidFill>
                <a:latin typeface="Goudy Sans Medium"/>
              </a:rPr>
              <a:t>Control </a:t>
            </a:r>
            <a:r>
              <a:rPr lang="en-US" dirty="0">
                <a:solidFill>
                  <a:srgbClr val="3380E6"/>
                </a:solidFill>
                <a:latin typeface="Goudy Sans Medium"/>
              </a:rPr>
              <a:t>Statements: Part 2; Logical Operators</a:t>
            </a:r>
          </a:p>
        </p:txBody>
      </p:sp>
      <p:sp>
        <p:nvSpPr>
          <p:cNvPr id="10243" name="Subtitle 3"/>
          <p:cNvSpPr>
            <a:spLocks noGrp="1"/>
          </p:cNvSpPr>
          <p:nvPr>
            <p:ph type="subTitle" idx="1"/>
          </p:nvPr>
        </p:nvSpPr>
        <p:spPr/>
        <p:txBody>
          <a:bodyPr/>
          <a:lstStyle/>
          <a:p>
            <a:pPr marR="0" eaLnBrk="1" hangingPunct="1"/>
            <a:r>
              <a:rPr lang="en-US" altLang="en-US" dirty="0"/>
              <a:t>Chapter 5 of C++ How to Program, 10/e</a:t>
            </a:r>
          </a:p>
        </p:txBody>
      </p:sp>
      <p:sp>
        <p:nvSpPr>
          <p:cNvPr id="5" name="Footer Placeholder 4"/>
          <p:cNvSpPr>
            <a:spLocks noGrp="1"/>
          </p:cNvSpPr>
          <p:nvPr>
            <p:ph type="ftr" sz="quarter" idx="12"/>
          </p:nvPr>
        </p:nvSpPr>
        <p:spPr/>
        <p:txBody>
          <a:bodyPr/>
          <a:lstStyle/>
          <a:p>
            <a:pPr>
              <a:defRPr/>
            </a:pPr>
            <a:r>
              <a:rPr lang="en-US"/>
              <a:t>©1992-2017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5.3  </a:t>
            </a:r>
            <a:r>
              <a:rPr lang="en-US" dirty="0">
                <a:solidFill>
                  <a:srgbClr val="3380E6"/>
                </a:solidFill>
                <a:latin typeface="Lucida Console"/>
              </a:rPr>
              <a:t>for</a:t>
            </a:r>
            <a:r>
              <a:rPr lang="en-US" dirty="0">
                <a:solidFill>
                  <a:srgbClr val="3380E6"/>
                </a:solidFill>
                <a:latin typeface="Calibri" panose="020F0502020204030204" pitchFamily="34" charset="0"/>
              </a:rPr>
              <a:t> Iteration Statement (cont.)</a:t>
            </a:r>
          </a:p>
        </p:txBody>
      </p:sp>
      <p:sp>
        <p:nvSpPr>
          <p:cNvPr id="27651" name="Text Placeholder 2"/>
          <p:cNvSpPr>
            <a:spLocks noGrp="1"/>
          </p:cNvSpPr>
          <p:nvPr>
            <p:ph type="body" idx="1"/>
          </p:nvPr>
        </p:nvSpPr>
        <p:spPr/>
        <p:txBody>
          <a:bodyPr/>
          <a:lstStyle/>
          <a:p>
            <a:pPr eaLnBrk="1" hangingPunct="1">
              <a:lnSpc>
                <a:spcPct val="90000"/>
              </a:lnSpc>
              <a:defRPr/>
            </a:pPr>
            <a:r>
              <a:rPr lang="en-US" dirty="0">
                <a:solidFill>
                  <a:srgbClr val="000000"/>
                </a:solidFill>
                <a:latin typeface="Cambria" panose="02040503050406030204" pitchFamily="18" charset="0"/>
              </a:rPr>
              <a:t>The three expressions in the </a:t>
            </a:r>
            <a:r>
              <a:rPr lang="en-US" dirty="0">
                <a:solidFill>
                  <a:srgbClr val="000000"/>
                </a:solidFill>
                <a:latin typeface="Lucida Console" pitchFamily="49" charset="0"/>
              </a:rPr>
              <a:t>for</a:t>
            </a:r>
            <a:r>
              <a:rPr lang="en-US" dirty="0">
                <a:solidFill>
                  <a:srgbClr val="000000"/>
                </a:solidFill>
                <a:latin typeface="Cambria" panose="02040503050406030204" pitchFamily="18" charset="0"/>
              </a:rPr>
              <a:t> statement header are optional (but the two semicolon separators are </a:t>
            </a:r>
            <a:r>
              <a:rPr lang="en-US" i="1" dirty="0">
                <a:solidFill>
                  <a:srgbClr val="000000"/>
                </a:solidFill>
                <a:latin typeface="Cambria" panose="02040503050406030204" pitchFamily="18" charset="0"/>
              </a:rPr>
              <a:t>required</a:t>
            </a:r>
            <a:r>
              <a:rPr lang="en-US" dirty="0">
                <a:solidFill>
                  <a:srgbClr val="000000"/>
                </a:solidFill>
                <a:latin typeface="Cambria" panose="02040503050406030204" pitchFamily="18" charset="0"/>
              </a:rPr>
              <a:t>).</a:t>
            </a:r>
          </a:p>
          <a:p>
            <a:pPr eaLnBrk="1" hangingPunct="1">
              <a:lnSpc>
                <a:spcPct val="90000"/>
              </a:lnSpc>
              <a:defRPr/>
            </a:pPr>
            <a:r>
              <a:rPr lang="en-US" dirty="0">
                <a:solidFill>
                  <a:srgbClr val="000000"/>
                </a:solidFill>
                <a:latin typeface="Cambria" panose="02040503050406030204" pitchFamily="18" charset="0"/>
              </a:rPr>
              <a:t>If the </a:t>
            </a:r>
            <a:r>
              <a:rPr lang="en-US" i="1" dirty="0">
                <a:solidFill>
                  <a:srgbClr val="000000"/>
                </a:solidFill>
                <a:latin typeface="Cambria" panose="02040503050406030204" pitchFamily="18" charset="0"/>
              </a:rPr>
              <a:t>loopContinuationCondition </a:t>
            </a:r>
            <a:r>
              <a:rPr lang="en-US" dirty="0">
                <a:solidFill>
                  <a:srgbClr val="000000"/>
                </a:solidFill>
                <a:latin typeface="Cambria" panose="02040503050406030204" pitchFamily="18" charset="0"/>
              </a:rPr>
              <a:t>is omitted, C++ assumes that the condition is true, thus creating an </a:t>
            </a:r>
            <a:r>
              <a:rPr lang="en-US" i="1" dirty="0">
                <a:solidFill>
                  <a:srgbClr val="000000"/>
                </a:solidFill>
                <a:latin typeface="Cambria" panose="02040503050406030204" pitchFamily="18" charset="0"/>
              </a:rPr>
              <a:t>infinite loop.</a:t>
            </a:r>
          </a:p>
          <a:p>
            <a:pPr eaLnBrk="1" hangingPunct="1">
              <a:lnSpc>
                <a:spcPct val="90000"/>
              </a:lnSpc>
              <a:defRPr/>
            </a:pPr>
            <a:r>
              <a:rPr lang="en-US" dirty="0">
                <a:solidFill>
                  <a:srgbClr val="000000"/>
                </a:solidFill>
                <a:latin typeface="Cambria" panose="02040503050406030204" pitchFamily="18" charset="0"/>
              </a:rPr>
              <a:t>One might omit the </a:t>
            </a:r>
            <a:r>
              <a:rPr lang="en-US" i="1" dirty="0">
                <a:solidFill>
                  <a:srgbClr val="000000"/>
                </a:solidFill>
                <a:latin typeface="Cambria" panose="02040503050406030204" pitchFamily="18" charset="0"/>
              </a:rPr>
              <a:t>initialization </a:t>
            </a:r>
            <a:r>
              <a:rPr lang="en-US" dirty="0">
                <a:solidFill>
                  <a:srgbClr val="000000"/>
                </a:solidFill>
                <a:latin typeface="Cambria" panose="02040503050406030204" pitchFamily="18" charset="0"/>
              </a:rPr>
              <a:t>expression if the control variable is initialized earlier in the program.</a:t>
            </a:r>
          </a:p>
          <a:p>
            <a:pPr eaLnBrk="1" hangingPunct="1">
              <a:lnSpc>
                <a:spcPct val="90000"/>
              </a:lnSpc>
              <a:defRPr/>
            </a:pPr>
            <a:r>
              <a:rPr lang="en-US" dirty="0">
                <a:solidFill>
                  <a:srgbClr val="000000"/>
                </a:solidFill>
                <a:latin typeface="Cambria" panose="02040503050406030204" pitchFamily="18" charset="0"/>
              </a:rPr>
              <a:t>One might omit the </a:t>
            </a:r>
            <a:r>
              <a:rPr lang="en-US" i="1" dirty="0">
                <a:solidFill>
                  <a:srgbClr val="000000"/>
                </a:solidFill>
                <a:latin typeface="Cambria" panose="02040503050406030204" pitchFamily="18" charset="0"/>
              </a:rPr>
              <a:t>increment </a:t>
            </a:r>
            <a:r>
              <a:rPr lang="en-US" dirty="0">
                <a:solidFill>
                  <a:srgbClr val="000000"/>
                </a:solidFill>
                <a:latin typeface="Cambria" panose="02040503050406030204" pitchFamily="18" charset="0"/>
              </a:rPr>
              <a:t>expression if the increment is calculated by statements in the body of the </a:t>
            </a:r>
            <a:r>
              <a:rPr lang="en-US" dirty="0">
                <a:solidFill>
                  <a:srgbClr val="000000"/>
                </a:solidFill>
                <a:latin typeface="Lucida Console" pitchFamily="49" charset="0"/>
              </a:rPr>
              <a:t>for</a:t>
            </a:r>
            <a:r>
              <a:rPr lang="en-US" dirty="0">
                <a:solidFill>
                  <a:srgbClr val="000000"/>
                </a:solidFill>
                <a:latin typeface="Cambria" panose="02040503050406030204" pitchFamily="18" charset="0"/>
              </a:rPr>
              <a:t> or if no increment is needed.</a:t>
            </a:r>
          </a:p>
        </p:txBody>
      </p:sp>
      <p:sp>
        <p:nvSpPr>
          <p:cNvPr id="3174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89560"/>
            <a:ext cx="9144000" cy="2478881"/>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2270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5.3  </a:t>
            </a:r>
            <a:r>
              <a:rPr lang="en-US" dirty="0">
                <a:solidFill>
                  <a:srgbClr val="3380E6"/>
                </a:solidFill>
                <a:latin typeface="Lucida Console"/>
              </a:rPr>
              <a:t>for</a:t>
            </a:r>
            <a:r>
              <a:rPr lang="en-US" dirty="0">
                <a:solidFill>
                  <a:srgbClr val="3380E6"/>
                </a:solidFill>
                <a:latin typeface="Calibri" panose="020F0502020204030204" pitchFamily="34" charset="0"/>
              </a:rPr>
              <a:t> Iteration Statement (cont.)</a:t>
            </a:r>
          </a:p>
        </p:txBody>
      </p:sp>
      <p:sp>
        <p:nvSpPr>
          <p:cNvPr id="30723" name="Text Placeholder 2"/>
          <p:cNvSpPr>
            <a:spLocks noGrp="1"/>
          </p:cNvSpPr>
          <p:nvPr>
            <p:ph type="body" idx="1"/>
          </p:nvPr>
        </p:nvSpPr>
        <p:spPr/>
        <p:txBody>
          <a:bodyPr/>
          <a:lstStyle/>
          <a:p>
            <a:pPr eaLnBrk="1" hangingPunct="1">
              <a:defRPr/>
            </a:pPr>
            <a:r>
              <a:rPr lang="en-US" dirty="0">
                <a:solidFill>
                  <a:srgbClr val="000000"/>
                </a:solidFill>
                <a:latin typeface="Cambria" panose="02040503050406030204" pitchFamily="18" charset="0"/>
              </a:rPr>
              <a:t>The “increment” of a </a:t>
            </a:r>
            <a:r>
              <a:rPr lang="en-US" dirty="0">
                <a:solidFill>
                  <a:srgbClr val="000000"/>
                </a:solidFill>
                <a:latin typeface="Lucida Console" pitchFamily="49" charset="0"/>
              </a:rPr>
              <a:t>for</a:t>
            </a:r>
            <a:r>
              <a:rPr lang="en-US" dirty="0">
                <a:solidFill>
                  <a:srgbClr val="000000"/>
                </a:solidFill>
                <a:latin typeface="Cambria" panose="02040503050406030204" pitchFamily="18" charset="0"/>
              </a:rPr>
              <a:t> statement can be negative, in which case it’s really a </a:t>
            </a:r>
            <a:r>
              <a:rPr lang="en-US" i="1" dirty="0">
                <a:solidFill>
                  <a:srgbClr val="000000"/>
                </a:solidFill>
                <a:latin typeface="Cambria" panose="02040503050406030204" pitchFamily="18" charset="0"/>
              </a:rPr>
              <a:t>decrement</a:t>
            </a:r>
            <a:r>
              <a:rPr lang="en-US" dirty="0">
                <a:solidFill>
                  <a:srgbClr val="000000"/>
                </a:solidFill>
                <a:latin typeface="Cambria" panose="02040503050406030204" pitchFamily="18" charset="0"/>
              </a:rPr>
              <a:t> and the loop actually counts </a:t>
            </a:r>
            <a:r>
              <a:rPr lang="en-US" i="1" dirty="0">
                <a:solidFill>
                  <a:srgbClr val="000000"/>
                </a:solidFill>
                <a:latin typeface="Cambria" panose="02040503050406030204" pitchFamily="18" charset="0"/>
              </a:rPr>
              <a:t>downward</a:t>
            </a:r>
            <a:r>
              <a:rPr lang="en-US" dirty="0">
                <a:solidFill>
                  <a:srgbClr val="000000"/>
                </a:solidFill>
                <a:latin typeface="Cambria" panose="02040503050406030204" pitchFamily="18" charset="0"/>
              </a:rPr>
              <a:t>.</a:t>
            </a:r>
          </a:p>
          <a:p>
            <a:pPr eaLnBrk="1" hangingPunct="1">
              <a:defRPr/>
            </a:pPr>
            <a:r>
              <a:rPr lang="en-US" dirty="0">
                <a:solidFill>
                  <a:srgbClr val="000000"/>
                </a:solidFill>
                <a:latin typeface="Cambria" panose="02040503050406030204" pitchFamily="18" charset="0"/>
              </a:rPr>
              <a:t>If the loop-continuation condition is </a:t>
            </a:r>
            <a:r>
              <a:rPr lang="en-US" i="1" dirty="0">
                <a:solidFill>
                  <a:srgbClr val="000000"/>
                </a:solidFill>
                <a:latin typeface="Cambria" panose="02040503050406030204" pitchFamily="18" charset="0"/>
              </a:rPr>
              <a:t>initially false</a:t>
            </a:r>
            <a:r>
              <a:rPr lang="en-US" dirty="0">
                <a:solidFill>
                  <a:srgbClr val="000000"/>
                </a:solidFill>
                <a:latin typeface="Cambria" panose="02040503050406030204" pitchFamily="18" charset="0"/>
              </a:rPr>
              <a:t>, the body of the </a:t>
            </a:r>
            <a:r>
              <a:rPr lang="en-US" dirty="0">
                <a:solidFill>
                  <a:srgbClr val="000000"/>
                </a:solidFill>
                <a:latin typeface="Lucida Console" pitchFamily="49" charset="0"/>
              </a:rPr>
              <a:t>for</a:t>
            </a:r>
            <a:r>
              <a:rPr lang="en-US" dirty="0">
                <a:solidFill>
                  <a:srgbClr val="000000"/>
                </a:solidFill>
                <a:latin typeface="Cambria" panose="02040503050406030204" pitchFamily="18" charset="0"/>
              </a:rPr>
              <a:t> statement is not performed.</a:t>
            </a:r>
          </a:p>
        </p:txBody>
      </p:sp>
      <p:sp>
        <p:nvSpPr>
          <p:cNvPr id="3584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50559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Examples Using the </a:t>
            </a:r>
            <a:r>
              <a:rPr lang="en-US" dirty="0">
                <a:solidFill>
                  <a:srgbClr val="3380E6"/>
                </a:solidFill>
                <a:latin typeface="Lucida Console"/>
              </a:rPr>
              <a:t>for</a:t>
            </a:r>
            <a:r>
              <a:rPr lang="en-US" dirty="0">
                <a:solidFill>
                  <a:srgbClr val="3380E6"/>
                </a:solidFill>
                <a:latin typeface="Calibri" panose="020F0502020204030204" pitchFamily="34" charset="0"/>
              </a:rPr>
              <a:t> Statement</a:t>
            </a:r>
          </a:p>
        </p:txBody>
      </p:sp>
      <p:sp>
        <p:nvSpPr>
          <p:cNvPr id="35843" name="Text Placeholder 2"/>
          <p:cNvSpPr>
            <a:spLocks noGrp="1"/>
          </p:cNvSpPr>
          <p:nvPr>
            <p:ph type="body" idx="1"/>
          </p:nvPr>
        </p:nvSpPr>
        <p:spPr/>
        <p:txBody>
          <a:bodyPr/>
          <a:lstStyle/>
          <a:p>
            <a:pPr eaLnBrk="1" hangingPunct="1">
              <a:lnSpc>
                <a:spcPct val="80000"/>
              </a:lnSpc>
            </a:pPr>
            <a:r>
              <a:rPr lang="en-US" altLang="en-US" sz="2000" dirty="0">
                <a:solidFill>
                  <a:srgbClr val="000000"/>
                </a:solidFill>
                <a:latin typeface="Cambria" panose="02040503050406030204" pitchFamily="18" charset="0"/>
              </a:rPr>
              <a:t>Count from </a:t>
            </a:r>
            <a:r>
              <a:rPr lang="en-US" altLang="en-US" sz="2000" dirty="0">
                <a:solidFill>
                  <a:srgbClr val="000000"/>
                </a:solidFill>
                <a:latin typeface="Lucida Console" panose="020B0609040504020204" pitchFamily="49" charset="0"/>
              </a:rPr>
              <a:t>1</a:t>
            </a:r>
            <a:r>
              <a:rPr lang="en-US" altLang="en-US" sz="2000" dirty="0">
                <a:solidFill>
                  <a:srgbClr val="000000"/>
                </a:solidFill>
                <a:latin typeface="Cambria" panose="02040503050406030204" pitchFamily="18" charset="0"/>
              </a:rPr>
              <a:t> to </a:t>
            </a:r>
            <a:r>
              <a:rPr lang="en-US" altLang="en-US" sz="2000" dirty="0">
                <a:solidFill>
                  <a:srgbClr val="000000"/>
                </a:solidFill>
                <a:latin typeface="Lucida Console" panose="020B0609040504020204" pitchFamily="49" charset="0"/>
              </a:rPr>
              <a:t>100</a:t>
            </a:r>
            <a:r>
              <a:rPr lang="en-US" altLang="en-US" sz="2000" dirty="0">
                <a:solidFill>
                  <a:srgbClr val="000000"/>
                </a:solidFill>
                <a:latin typeface="Cambria" panose="02040503050406030204" pitchFamily="18" charset="0"/>
              </a:rPr>
              <a:t> in increments of </a:t>
            </a:r>
            <a:r>
              <a:rPr lang="en-US" altLang="en-US" sz="2000" dirty="0">
                <a:solidFill>
                  <a:srgbClr val="000000"/>
                </a:solidFill>
                <a:latin typeface="Lucida Console" panose="020B0609040504020204" pitchFamily="49" charset="0"/>
              </a:rPr>
              <a:t>1</a:t>
            </a:r>
            <a:r>
              <a:rPr lang="en-US" altLang="en-US" sz="2000" dirty="0">
                <a:solidFill>
                  <a:srgbClr val="000000"/>
                </a:solidFill>
                <a:latin typeface="Cambria" panose="02040503050406030204" pitchFamily="18" charset="0"/>
              </a:rPr>
              <a:t>.</a:t>
            </a:r>
          </a:p>
          <a:p>
            <a:pPr lvl="2" eaLnBrk="1" hangingPunct="1">
              <a:lnSpc>
                <a:spcPct val="80000"/>
              </a:lnSpc>
            </a:pPr>
            <a:r>
              <a:rPr lang="nn-NO" altLang="en-US" sz="1600" dirty="0">
                <a:solidFill>
                  <a:srgbClr val="0000FF"/>
                </a:solidFill>
                <a:latin typeface="Lucida Console" panose="020B0609040504020204" pitchFamily="49" charset="0"/>
              </a:rPr>
              <a:t>for</a:t>
            </a:r>
            <a:r>
              <a:rPr lang="nn-NO" altLang="en-US" sz="1600" dirty="0">
                <a:solidFill>
                  <a:srgbClr val="000000"/>
                </a:solidFill>
                <a:latin typeface="Lucida Console" panose="020B0609040504020204" pitchFamily="49" charset="0"/>
              </a:rPr>
              <a:t> (</a:t>
            </a:r>
            <a:r>
              <a:rPr lang="nn-NO" altLang="en-US" sz="1600" dirty="0">
                <a:solidFill>
                  <a:srgbClr val="0000FF"/>
                </a:solidFill>
                <a:latin typeface="Lucida Console" panose="020B0609040504020204" pitchFamily="49" charset="0"/>
              </a:rPr>
              <a:t>unsigned int</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1</a:t>
            </a:r>
            <a:r>
              <a:rPr lang="nn-NO" altLang="en-US" sz="1600" dirty="0">
                <a:solidFill>
                  <a:srgbClr val="000000"/>
                </a:solidFill>
                <a:latin typeface="Lucida Console" panose="020B0609040504020204" pitchFamily="49" charset="0"/>
              </a:rPr>
              <a:t>; i &lt;= </a:t>
            </a:r>
            <a:r>
              <a:rPr lang="nn-NO" altLang="en-US" sz="1600" dirty="0">
                <a:solidFill>
                  <a:srgbClr val="128AFF"/>
                </a:solidFill>
                <a:latin typeface="Lucida Console" panose="020B0609040504020204" pitchFamily="49" charset="0"/>
              </a:rPr>
              <a:t>100</a:t>
            </a:r>
            <a:r>
              <a:rPr lang="nn-NO" altLang="en-US" sz="1600" dirty="0">
                <a:solidFill>
                  <a:srgbClr val="000000"/>
                </a:solidFill>
                <a:latin typeface="Lucida Console" panose="020B0609040504020204" pitchFamily="49" charset="0"/>
              </a:rPr>
              <a:t>; ++i)</a:t>
            </a:r>
          </a:p>
          <a:p>
            <a:pPr>
              <a:lnSpc>
                <a:spcPct val="80000"/>
              </a:lnSpc>
            </a:pPr>
            <a:r>
              <a:rPr lang="en-US" altLang="en-US" sz="2000" dirty="0">
                <a:solidFill>
                  <a:srgbClr val="000000"/>
                </a:solidFill>
                <a:latin typeface="Cambria" panose="02040503050406030204" pitchFamily="18" charset="0"/>
              </a:rPr>
              <a:t>Count from </a:t>
            </a:r>
            <a:r>
              <a:rPr lang="en-US" altLang="en-US" sz="2000" dirty="0">
                <a:solidFill>
                  <a:srgbClr val="000000"/>
                </a:solidFill>
                <a:latin typeface="Lucida Console" panose="020B0609040504020204" pitchFamily="49" charset="0"/>
              </a:rPr>
              <a:t>100</a:t>
            </a:r>
            <a:r>
              <a:rPr lang="en-US" altLang="en-US" sz="2000" dirty="0">
                <a:solidFill>
                  <a:srgbClr val="000000"/>
                </a:solidFill>
                <a:latin typeface="Cambria" panose="02040503050406030204" pitchFamily="18" charset="0"/>
              </a:rPr>
              <a:t> down to </a:t>
            </a:r>
            <a:r>
              <a:rPr lang="en-US" altLang="en-US" sz="2000" dirty="0">
                <a:solidFill>
                  <a:srgbClr val="000000"/>
                </a:solidFill>
                <a:latin typeface="Lucida Console" panose="020B0609040504020204" pitchFamily="49" charset="0"/>
              </a:rPr>
              <a:t>1</a:t>
            </a:r>
            <a:r>
              <a:rPr lang="en-US" altLang="en-US" sz="2000" dirty="0">
                <a:solidFill>
                  <a:srgbClr val="000000"/>
                </a:solidFill>
                <a:latin typeface="Cambria" panose="02040503050406030204" pitchFamily="18" charset="0"/>
              </a:rPr>
              <a:t> in decrements of </a:t>
            </a:r>
            <a:r>
              <a:rPr lang="en-US" altLang="en-US" sz="2000" dirty="0">
                <a:solidFill>
                  <a:srgbClr val="000000"/>
                </a:solidFill>
                <a:latin typeface="Lucida Console" panose="020B0609040504020204" pitchFamily="49" charset="0"/>
              </a:rPr>
              <a:t>1</a:t>
            </a:r>
            <a:r>
              <a:rPr lang="en-US" altLang="en-US" sz="2000" dirty="0">
                <a:solidFill>
                  <a:srgbClr val="000000"/>
                </a:solidFill>
                <a:latin typeface="Cambria" panose="02040503050406030204" pitchFamily="18" charset="0"/>
              </a:rPr>
              <a:t>.</a:t>
            </a:r>
          </a:p>
          <a:p>
            <a:pPr lvl="2">
              <a:lnSpc>
                <a:spcPct val="80000"/>
              </a:lnSpc>
            </a:pPr>
            <a:r>
              <a:rPr lang="nn-NO" altLang="en-US" sz="1600" dirty="0">
                <a:solidFill>
                  <a:srgbClr val="0000FF"/>
                </a:solidFill>
                <a:latin typeface="Lucida Console" panose="020B0609040504020204" pitchFamily="49" charset="0"/>
              </a:rPr>
              <a:t>for</a:t>
            </a:r>
            <a:r>
              <a:rPr lang="nn-NO" altLang="en-US" sz="1600" dirty="0">
                <a:solidFill>
                  <a:srgbClr val="000000"/>
                </a:solidFill>
                <a:latin typeface="Lucida Console" panose="020B0609040504020204" pitchFamily="49" charset="0"/>
              </a:rPr>
              <a:t> (</a:t>
            </a:r>
            <a:r>
              <a:rPr lang="nn-NO" altLang="en-US" sz="1600" dirty="0">
                <a:solidFill>
                  <a:srgbClr val="0000FF"/>
                </a:solidFill>
                <a:latin typeface="Lucida Console" panose="020B0609040504020204" pitchFamily="49" charset="0"/>
              </a:rPr>
              <a:t>unsigned int</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100</a:t>
            </a:r>
            <a:r>
              <a:rPr lang="nn-NO" altLang="en-US" sz="1600" dirty="0">
                <a:solidFill>
                  <a:srgbClr val="000000"/>
                </a:solidFill>
                <a:latin typeface="Lucida Console" panose="020B0609040504020204" pitchFamily="49" charset="0"/>
              </a:rPr>
              <a:t>; i &gt;= </a:t>
            </a:r>
            <a:r>
              <a:rPr lang="nn-NO" altLang="en-US" sz="1600" dirty="0">
                <a:solidFill>
                  <a:srgbClr val="128AFF"/>
                </a:solidFill>
                <a:latin typeface="Lucida Console" panose="020B0609040504020204" pitchFamily="49" charset="0"/>
              </a:rPr>
              <a:t>1</a:t>
            </a:r>
            <a:r>
              <a:rPr lang="nn-NO" altLang="en-US" sz="1600" dirty="0">
                <a:solidFill>
                  <a:srgbClr val="000000"/>
                </a:solidFill>
                <a:latin typeface="Lucida Console" panose="020B0609040504020204" pitchFamily="49" charset="0"/>
              </a:rPr>
              <a:t>; --i)</a:t>
            </a:r>
          </a:p>
          <a:p>
            <a:pPr>
              <a:lnSpc>
                <a:spcPct val="80000"/>
              </a:lnSpc>
            </a:pPr>
            <a:r>
              <a:rPr lang="en-US" altLang="en-US" sz="2000" dirty="0">
                <a:solidFill>
                  <a:srgbClr val="000000"/>
                </a:solidFill>
                <a:latin typeface="Cambria" panose="02040503050406030204" pitchFamily="18" charset="0"/>
              </a:rPr>
              <a:t>Count from </a:t>
            </a:r>
            <a:r>
              <a:rPr lang="en-US" altLang="en-US" sz="2000" dirty="0">
                <a:solidFill>
                  <a:srgbClr val="000000"/>
                </a:solidFill>
                <a:latin typeface="Lucida Console" panose="020B0609040504020204" pitchFamily="49" charset="0"/>
              </a:rPr>
              <a:t>7</a:t>
            </a:r>
            <a:r>
              <a:rPr lang="en-US" altLang="en-US" sz="2000" dirty="0">
                <a:solidFill>
                  <a:srgbClr val="000000"/>
                </a:solidFill>
                <a:latin typeface="Cambria" panose="02040503050406030204" pitchFamily="18" charset="0"/>
              </a:rPr>
              <a:t> to </a:t>
            </a:r>
            <a:r>
              <a:rPr lang="en-US" altLang="en-US" sz="2000" dirty="0">
                <a:solidFill>
                  <a:srgbClr val="000000"/>
                </a:solidFill>
                <a:latin typeface="Lucida Console" panose="020B0609040504020204" pitchFamily="49" charset="0"/>
              </a:rPr>
              <a:t>77</a:t>
            </a:r>
            <a:r>
              <a:rPr lang="en-US" altLang="en-US" sz="2000" dirty="0">
                <a:solidFill>
                  <a:srgbClr val="000000"/>
                </a:solidFill>
                <a:latin typeface="Cambria" panose="02040503050406030204" pitchFamily="18" charset="0"/>
              </a:rPr>
              <a:t> in steps of </a:t>
            </a:r>
            <a:r>
              <a:rPr lang="en-US" altLang="en-US" sz="2000" dirty="0">
                <a:solidFill>
                  <a:srgbClr val="000000"/>
                </a:solidFill>
                <a:latin typeface="Lucida Console" panose="020B0609040504020204" pitchFamily="49" charset="0"/>
              </a:rPr>
              <a:t>7</a:t>
            </a:r>
            <a:r>
              <a:rPr lang="en-US" altLang="en-US" sz="2000" dirty="0">
                <a:solidFill>
                  <a:srgbClr val="000000"/>
                </a:solidFill>
                <a:latin typeface="Cambria" panose="02040503050406030204" pitchFamily="18" charset="0"/>
              </a:rPr>
              <a:t>.</a:t>
            </a:r>
          </a:p>
          <a:p>
            <a:pPr lvl="2" eaLnBrk="1" hangingPunct="1">
              <a:lnSpc>
                <a:spcPct val="80000"/>
              </a:lnSpc>
            </a:pPr>
            <a:r>
              <a:rPr lang="nn-NO" altLang="en-US" sz="1600" dirty="0">
                <a:solidFill>
                  <a:srgbClr val="0000FF"/>
                </a:solidFill>
                <a:latin typeface="Lucida Console" panose="020B0609040504020204" pitchFamily="49" charset="0"/>
              </a:rPr>
              <a:t>for</a:t>
            </a:r>
            <a:r>
              <a:rPr lang="nn-NO" altLang="en-US" sz="1600" dirty="0">
                <a:solidFill>
                  <a:srgbClr val="000000"/>
                </a:solidFill>
                <a:latin typeface="Lucida Console" panose="020B0609040504020204" pitchFamily="49" charset="0"/>
              </a:rPr>
              <a:t> (</a:t>
            </a:r>
            <a:r>
              <a:rPr lang="nn-NO" altLang="en-US" sz="1600" dirty="0">
                <a:solidFill>
                  <a:srgbClr val="0000FF"/>
                </a:solidFill>
                <a:latin typeface="Lucida Console" panose="020B0609040504020204" pitchFamily="49" charset="0"/>
              </a:rPr>
              <a:t>unsigned int</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7</a:t>
            </a:r>
            <a:r>
              <a:rPr lang="nn-NO" altLang="en-US" sz="1600" dirty="0">
                <a:solidFill>
                  <a:srgbClr val="000000"/>
                </a:solidFill>
                <a:latin typeface="Lucida Console" panose="020B0609040504020204" pitchFamily="49" charset="0"/>
              </a:rPr>
              <a:t>; i &lt;= </a:t>
            </a:r>
            <a:r>
              <a:rPr lang="nn-NO" altLang="en-US" sz="1600" dirty="0">
                <a:solidFill>
                  <a:srgbClr val="128AFF"/>
                </a:solidFill>
                <a:latin typeface="Lucida Console" panose="020B0609040504020204" pitchFamily="49" charset="0"/>
              </a:rPr>
              <a:t>77</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7</a:t>
            </a:r>
            <a:r>
              <a:rPr lang="nn-NO" altLang="en-US" sz="1600" dirty="0">
                <a:solidFill>
                  <a:srgbClr val="000000"/>
                </a:solidFill>
                <a:latin typeface="Lucida Console" panose="020B0609040504020204" pitchFamily="49" charset="0"/>
              </a:rPr>
              <a:t>)</a:t>
            </a:r>
          </a:p>
          <a:p>
            <a:pPr>
              <a:lnSpc>
                <a:spcPct val="80000"/>
              </a:lnSpc>
            </a:pPr>
            <a:r>
              <a:rPr lang="en-US" altLang="en-US" sz="2000" dirty="0">
                <a:solidFill>
                  <a:srgbClr val="000000"/>
                </a:solidFill>
                <a:latin typeface="Cambria" panose="02040503050406030204" pitchFamily="18" charset="0"/>
              </a:rPr>
              <a:t>Count from </a:t>
            </a:r>
            <a:r>
              <a:rPr lang="en-US" altLang="en-US" sz="2000" dirty="0">
                <a:solidFill>
                  <a:srgbClr val="000000"/>
                </a:solidFill>
                <a:latin typeface="Lucida Console" panose="020B0609040504020204" pitchFamily="49" charset="0"/>
              </a:rPr>
              <a:t>20</a:t>
            </a:r>
            <a:r>
              <a:rPr lang="en-US" altLang="en-US" sz="2000" dirty="0">
                <a:solidFill>
                  <a:srgbClr val="000000"/>
                </a:solidFill>
                <a:latin typeface="Cambria" panose="02040503050406030204" pitchFamily="18" charset="0"/>
              </a:rPr>
              <a:t> down to </a:t>
            </a:r>
            <a:r>
              <a:rPr lang="en-US" altLang="en-US" sz="2000" dirty="0">
                <a:solidFill>
                  <a:srgbClr val="000000"/>
                </a:solidFill>
                <a:latin typeface="Lucida Console" panose="020B0609040504020204" pitchFamily="49" charset="0"/>
              </a:rPr>
              <a:t>2</a:t>
            </a:r>
            <a:r>
              <a:rPr lang="en-US" altLang="en-US" sz="2000" dirty="0">
                <a:solidFill>
                  <a:srgbClr val="000000"/>
                </a:solidFill>
                <a:latin typeface="Cambria" panose="02040503050406030204" pitchFamily="18" charset="0"/>
              </a:rPr>
              <a:t> in steps of </a:t>
            </a:r>
            <a:r>
              <a:rPr lang="en-US" altLang="en-US" sz="2000" dirty="0">
                <a:solidFill>
                  <a:srgbClr val="000000"/>
                </a:solidFill>
                <a:latin typeface="Lucida Console" panose="020B0609040504020204" pitchFamily="49" charset="0"/>
              </a:rPr>
              <a:t>-2</a:t>
            </a:r>
            <a:r>
              <a:rPr lang="en-US" altLang="en-US" sz="2000" dirty="0">
                <a:solidFill>
                  <a:srgbClr val="000000"/>
                </a:solidFill>
                <a:latin typeface="Cambria" panose="02040503050406030204" pitchFamily="18" charset="0"/>
              </a:rPr>
              <a:t>.</a:t>
            </a:r>
          </a:p>
          <a:p>
            <a:pPr lvl="2" eaLnBrk="1" hangingPunct="1">
              <a:lnSpc>
                <a:spcPct val="80000"/>
              </a:lnSpc>
            </a:pPr>
            <a:r>
              <a:rPr lang="nn-NO" altLang="en-US" sz="1600" dirty="0">
                <a:solidFill>
                  <a:srgbClr val="0000FF"/>
                </a:solidFill>
                <a:latin typeface="Lucida Console" panose="020B0609040504020204" pitchFamily="49" charset="0"/>
              </a:rPr>
              <a:t>for</a:t>
            </a:r>
            <a:r>
              <a:rPr lang="nn-NO" altLang="en-US" sz="1600" dirty="0">
                <a:solidFill>
                  <a:srgbClr val="000000"/>
                </a:solidFill>
                <a:latin typeface="Lucida Console" panose="020B0609040504020204" pitchFamily="49" charset="0"/>
              </a:rPr>
              <a:t> (</a:t>
            </a:r>
            <a:r>
              <a:rPr lang="nn-NO" altLang="en-US" sz="1600" dirty="0">
                <a:solidFill>
                  <a:srgbClr val="0000FF"/>
                </a:solidFill>
                <a:latin typeface="Lucida Console" panose="020B0609040504020204" pitchFamily="49" charset="0"/>
              </a:rPr>
              <a:t>unsigned int</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20</a:t>
            </a:r>
            <a:r>
              <a:rPr lang="nn-NO" altLang="en-US" sz="1600" dirty="0">
                <a:solidFill>
                  <a:srgbClr val="000000"/>
                </a:solidFill>
                <a:latin typeface="Lucida Console" panose="020B0609040504020204" pitchFamily="49" charset="0"/>
              </a:rPr>
              <a:t>; i &gt;= </a:t>
            </a:r>
            <a:r>
              <a:rPr lang="nn-NO" altLang="en-US" sz="1600" dirty="0">
                <a:solidFill>
                  <a:srgbClr val="128AFF"/>
                </a:solidFill>
                <a:latin typeface="Lucida Console" panose="020B0609040504020204" pitchFamily="49" charset="0"/>
              </a:rPr>
              <a:t>2</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2</a:t>
            </a:r>
            <a:r>
              <a:rPr lang="nn-NO" altLang="en-US" sz="1600" dirty="0">
                <a:solidFill>
                  <a:srgbClr val="000000"/>
                </a:solidFill>
                <a:latin typeface="Lucida Console" panose="020B0609040504020204" pitchFamily="49" charset="0"/>
              </a:rPr>
              <a:t>)</a:t>
            </a:r>
          </a:p>
          <a:p>
            <a:pPr>
              <a:lnSpc>
                <a:spcPct val="80000"/>
              </a:lnSpc>
            </a:pPr>
            <a:r>
              <a:rPr lang="en-US" altLang="en-US" sz="2000" dirty="0">
                <a:solidFill>
                  <a:srgbClr val="000000"/>
                </a:solidFill>
                <a:latin typeface="Cambria" panose="02040503050406030204" pitchFamily="18" charset="0"/>
              </a:rPr>
              <a:t>Iterate over the sequence </a:t>
            </a:r>
            <a:r>
              <a:rPr lang="en-US" altLang="en-US" sz="2000" dirty="0">
                <a:solidFill>
                  <a:srgbClr val="000000"/>
                </a:solidFill>
                <a:latin typeface="Lucida Console" panose="020B0609040504020204" pitchFamily="49" charset="0"/>
              </a:rPr>
              <a:t>2</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5</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8</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11</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14</a:t>
            </a:r>
            <a:r>
              <a:rPr lang="en-US" altLang="en-US" sz="2000" dirty="0">
                <a:solidFill>
                  <a:srgbClr val="000000"/>
                </a:solidFill>
                <a:latin typeface="Cambria" panose="02040503050406030204" pitchFamily="18" charset="0"/>
              </a:rPr>
              <a:t> , </a:t>
            </a:r>
            <a:r>
              <a:rPr lang="en-US" altLang="en-US" sz="2000" dirty="0">
                <a:solidFill>
                  <a:srgbClr val="000000"/>
                </a:solidFill>
                <a:latin typeface="Lucida Console" panose="020B0609040504020204" pitchFamily="49" charset="0"/>
              </a:rPr>
              <a:t>17</a:t>
            </a:r>
            <a:r>
              <a:rPr lang="en-US" altLang="en-US" sz="2000" dirty="0">
                <a:solidFill>
                  <a:srgbClr val="000000"/>
                </a:solidFill>
                <a:latin typeface="Cambria" panose="02040503050406030204" pitchFamily="18" charset="0"/>
              </a:rPr>
              <a:t> , </a:t>
            </a:r>
            <a:r>
              <a:rPr lang="en-US" altLang="en-US" sz="2000" dirty="0">
                <a:solidFill>
                  <a:srgbClr val="000000"/>
                </a:solidFill>
                <a:latin typeface="Lucida Console" panose="020B0609040504020204" pitchFamily="49" charset="0"/>
              </a:rPr>
              <a:t>20</a:t>
            </a:r>
            <a:r>
              <a:rPr lang="en-US" altLang="en-US" sz="2000" dirty="0">
                <a:solidFill>
                  <a:srgbClr val="000000"/>
                </a:solidFill>
                <a:latin typeface="Cambria" panose="02040503050406030204" pitchFamily="18" charset="0"/>
              </a:rPr>
              <a:t>.</a:t>
            </a:r>
          </a:p>
          <a:p>
            <a:pPr lvl="2">
              <a:lnSpc>
                <a:spcPct val="80000"/>
              </a:lnSpc>
            </a:pPr>
            <a:r>
              <a:rPr lang="nn-NO" altLang="en-US" sz="1600" dirty="0">
                <a:solidFill>
                  <a:srgbClr val="0000FF"/>
                </a:solidFill>
                <a:latin typeface="Lucida Console" panose="020B0609040504020204" pitchFamily="49" charset="0"/>
              </a:rPr>
              <a:t>for</a:t>
            </a:r>
            <a:r>
              <a:rPr lang="nn-NO" altLang="en-US" sz="1600" dirty="0">
                <a:solidFill>
                  <a:srgbClr val="000000"/>
                </a:solidFill>
                <a:latin typeface="Lucida Console" panose="020B0609040504020204" pitchFamily="49" charset="0"/>
              </a:rPr>
              <a:t> (</a:t>
            </a:r>
            <a:r>
              <a:rPr lang="nn-NO" altLang="en-US" sz="1600" dirty="0">
                <a:solidFill>
                  <a:srgbClr val="0000FF"/>
                </a:solidFill>
                <a:latin typeface="Lucida Console" panose="020B0609040504020204" pitchFamily="49" charset="0"/>
              </a:rPr>
              <a:t>unsigned int</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2</a:t>
            </a:r>
            <a:r>
              <a:rPr lang="nn-NO" altLang="en-US" sz="1600" dirty="0">
                <a:solidFill>
                  <a:srgbClr val="000000"/>
                </a:solidFill>
                <a:latin typeface="Lucida Console" panose="020B0609040504020204" pitchFamily="49" charset="0"/>
              </a:rPr>
              <a:t>; i &lt;= </a:t>
            </a:r>
            <a:r>
              <a:rPr lang="nn-NO" altLang="en-US" sz="1600" dirty="0">
                <a:solidFill>
                  <a:srgbClr val="128AFF"/>
                </a:solidFill>
                <a:latin typeface="Lucida Console" panose="020B0609040504020204" pitchFamily="49" charset="0"/>
              </a:rPr>
              <a:t>20</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3</a:t>
            </a:r>
            <a:r>
              <a:rPr lang="nn-NO" altLang="en-US" sz="1600" dirty="0">
                <a:solidFill>
                  <a:srgbClr val="000000"/>
                </a:solidFill>
                <a:latin typeface="Lucida Console" panose="020B0609040504020204" pitchFamily="49" charset="0"/>
              </a:rPr>
              <a:t>)</a:t>
            </a:r>
          </a:p>
          <a:p>
            <a:pPr>
              <a:lnSpc>
                <a:spcPct val="80000"/>
              </a:lnSpc>
            </a:pPr>
            <a:r>
              <a:rPr lang="en-US" altLang="en-US" sz="2000" dirty="0">
                <a:solidFill>
                  <a:srgbClr val="000000"/>
                </a:solidFill>
                <a:latin typeface="Cambria" panose="02040503050406030204" pitchFamily="18" charset="0"/>
              </a:rPr>
              <a:t>Iterate over the sequence </a:t>
            </a:r>
            <a:r>
              <a:rPr lang="en-US" altLang="en-US" sz="2000" dirty="0">
                <a:solidFill>
                  <a:srgbClr val="000000"/>
                </a:solidFill>
                <a:latin typeface="Lucida Console" panose="020B0609040504020204" pitchFamily="49" charset="0"/>
              </a:rPr>
              <a:t>99</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88</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77</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66</a:t>
            </a:r>
            <a:r>
              <a:rPr lang="en-US" altLang="en-US" sz="2000" dirty="0">
                <a:solidFill>
                  <a:srgbClr val="000000"/>
                </a:solidFill>
                <a:latin typeface="Cambria" panose="02040503050406030204" pitchFamily="18" charset="0"/>
              </a:rPr>
              <a:t> , </a:t>
            </a:r>
            <a:r>
              <a:rPr lang="en-US" altLang="en-US" sz="2000" dirty="0">
                <a:solidFill>
                  <a:srgbClr val="000000"/>
                </a:solidFill>
                <a:latin typeface="Lucida Console" panose="020B0609040504020204" pitchFamily="49" charset="0"/>
              </a:rPr>
              <a:t>55</a:t>
            </a:r>
            <a:r>
              <a:rPr lang="en-US" altLang="en-US" sz="2000" dirty="0">
                <a:solidFill>
                  <a:srgbClr val="000000"/>
                </a:solidFill>
                <a:latin typeface="Cambria" panose="02040503050406030204" pitchFamily="18" charset="0"/>
              </a:rPr>
              <a:t> , </a:t>
            </a:r>
            <a:r>
              <a:rPr lang="en-US" altLang="en-US" sz="2000" dirty="0">
                <a:solidFill>
                  <a:srgbClr val="000000"/>
                </a:solidFill>
                <a:latin typeface="Lucida Console" panose="020B0609040504020204" pitchFamily="49" charset="0"/>
              </a:rPr>
              <a:t>44</a:t>
            </a:r>
            <a:r>
              <a:rPr lang="en-US" altLang="en-US" sz="2000" dirty="0">
                <a:solidFill>
                  <a:srgbClr val="000000"/>
                </a:solidFill>
                <a:latin typeface="Cambria" panose="02040503050406030204" pitchFamily="18" charset="0"/>
              </a:rPr>
              <a:t> , </a:t>
            </a:r>
            <a:r>
              <a:rPr lang="en-US" altLang="en-US" sz="2000" dirty="0">
                <a:solidFill>
                  <a:srgbClr val="000000"/>
                </a:solidFill>
                <a:latin typeface="Lucida Console" panose="020B0609040504020204" pitchFamily="49" charset="0"/>
              </a:rPr>
              <a:t>33</a:t>
            </a:r>
            <a:r>
              <a:rPr lang="en-US" altLang="en-US" sz="2000" dirty="0">
                <a:solidFill>
                  <a:srgbClr val="000000"/>
                </a:solidFill>
                <a:latin typeface="Cambria" panose="02040503050406030204" pitchFamily="18" charset="0"/>
              </a:rPr>
              <a:t> , </a:t>
            </a:r>
            <a:r>
              <a:rPr lang="en-US" altLang="en-US" sz="2000" dirty="0">
                <a:solidFill>
                  <a:srgbClr val="000000"/>
                </a:solidFill>
                <a:latin typeface="Lucida Console" panose="020B0609040504020204" pitchFamily="49" charset="0"/>
              </a:rPr>
              <a:t>22</a:t>
            </a:r>
            <a:r>
              <a:rPr lang="en-US" altLang="en-US" sz="2000" dirty="0">
                <a:solidFill>
                  <a:srgbClr val="000000"/>
                </a:solidFill>
                <a:latin typeface="Cambria" panose="02040503050406030204" pitchFamily="18" charset="0"/>
              </a:rPr>
              <a:t> , </a:t>
            </a:r>
            <a:r>
              <a:rPr lang="en-US" altLang="en-US" sz="2000" dirty="0">
                <a:solidFill>
                  <a:srgbClr val="000000"/>
                </a:solidFill>
                <a:latin typeface="Lucida Console" panose="020B0609040504020204" pitchFamily="49" charset="0"/>
              </a:rPr>
              <a:t>11</a:t>
            </a:r>
            <a:r>
              <a:rPr lang="en-US" altLang="en-US" sz="2000" dirty="0">
                <a:solidFill>
                  <a:srgbClr val="000000"/>
                </a:solidFill>
                <a:latin typeface="Cambria" panose="02040503050406030204" pitchFamily="18" charset="0"/>
              </a:rPr>
              <a:t>, </a:t>
            </a:r>
            <a:r>
              <a:rPr lang="en-US" altLang="en-US" sz="2000" dirty="0">
                <a:solidFill>
                  <a:srgbClr val="000000"/>
                </a:solidFill>
                <a:latin typeface="Lucida Console" panose="020B0609040504020204" pitchFamily="49" charset="0"/>
              </a:rPr>
              <a:t>0</a:t>
            </a:r>
            <a:r>
              <a:rPr lang="en-US" altLang="en-US" sz="2000" dirty="0">
                <a:solidFill>
                  <a:srgbClr val="000000"/>
                </a:solidFill>
                <a:latin typeface="Cambria" panose="02040503050406030204" pitchFamily="18" charset="0"/>
              </a:rPr>
              <a:t>. We use </a:t>
            </a:r>
            <a:r>
              <a:rPr lang="en-US" altLang="en-US" sz="2000" dirty="0" err="1">
                <a:solidFill>
                  <a:srgbClr val="000000"/>
                </a:solidFill>
                <a:latin typeface="Consolas" panose="020B0609020204030204" pitchFamily="49" charset="0"/>
              </a:rPr>
              <a:t>int</a:t>
            </a:r>
            <a:r>
              <a:rPr lang="en-US" altLang="en-US" sz="2000" dirty="0">
                <a:solidFill>
                  <a:srgbClr val="000000"/>
                </a:solidFill>
                <a:latin typeface="Cambria" panose="02040503050406030204" pitchFamily="18" charset="0"/>
              </a:rPr>
              <a:t> rather than </a:t>
            </a:r>
            <a:r>
              <a:rPr lang="en-US" altLang="en-US" sz="2000" dirty="0">
                <a:solidFill>
                  <a:srgbClr val="000000"/>
                </a:solidFill>
                <a:latin typeface="Consolas" panose="020B0609020204030204" pitchFamily="49" charset="0"/>
              </a:rPr>
              <a:t>unsigned</a:t>
            </a:r>
            <a:r>
              <a:rPr lang="en-US" altLang="en-US" sz="2000" dirty="0">
                <a:solidFill>
                  <a:srgbClr val="000000"/>
                </a:solidFill>
                <a:latin typeface="Cambria" panose="02040503050406030204" pitchFamily="18" charset="0"/>
              </a:rPr>
              <a:t> </a:t>
            </a:r>
            <a:r>
              <a:rPr lang="en-US" altLang="en-US" sz="2000" dirty="0" err="1">
                <a:solidFill>
                  <a:srgbClr val="000000"/>
                </a:solidFill>
                <a:latin typeface="Consolas" panose="020B0609020204030204" pitchFamily="49" charset="0"/>
              </a:rPr>
              <a:t>int</a:t>
            </a:r>
            <a:r>
              <a:rPr lang="en-US" altLang="en-US" sz="2000" dirty="0">
                <a:solidFill>
                  <a:srgbClr val="000000"/>
                </a:solidFill>
                <a:latin typeface="Cambria" panose="02040503050406030204" pitchFamily="18" charset="0"/>
              </a:rPr>
              <a:t> here because the condition does not become false until </a:t>
            </a:r>
            <a:r>
              <a:rPr lang="en-US" altLang="en-US" sz="2000" dirty="0">
                <a:solidFill>
                  <a:srgbClr val="000000"/>
                </a:solidFill>
                <a:latin typeface="Consolas" panose="020B0609020204030204" pitchFamily="49" charset="0"/>
              </a:rPr>
              <a:t>i</a:t>
            </a:r>
            <a:r>
              <a:rPr lang="en-US" altLang="en-US" sz="2000" dirty="0">
                <a:solidFill>
                  <a:srgbClr val="000000"/>
                </a:solidFill>
                <a:latin typeface="Cambria" panose="02040503050406030204" pitchFamily="18" charset="0"/>
              </a:rPr>
              <a:t>’s value is </a:t>
            </a:r>
            <a:r>
              <a:rPr lang="en-US" altLang="en-US" sz="2000" dirty="0">
                <a:solidFill>
                  <a:srgbClr val="000000"/>
                </a:solidFill>
                <a:latin typeface="Consolas" panose="020B0609020204030204" pitchFamily="49" charset="0"/>
              </a:rPr>
              <a:t>-11</a:t>
            </a:r>
            <a:r>
              <a:rPr lang="en-US" altLang="en-US" sz="2000" dirty="0">
                <a:solidFill>
                  <a:srgbClr val="000000"/>
                </a:solidFill>
                <a:latin typeface="Cambria" panose="02040503050406030204" pitchFamily="18" charset="0"/>
              </a:rPr>
              <a:t>, so the control variable must be able to represent both positive and negative values. </a:t>
            </a:r>
          </a:p>
          <a:p>
            <a:pPr lvl="2">
              <a:lnSpc>
                <a:spcPct val="80000"/>
              </a:lnSpc>
            </a:pPr>
            <a:r>
              <a:rPr lang="nn-NO" altLang="en-US" sz="1600" dirty="0">
                <a:solidFill>
                  <a:srgbClr val="0000FF"/>
                </a:solidFill>
                <a:latin typeface="Lucida Console" panose="020B0609040504020204" pitchFamily="49" charset="0"/>
              </a:rPr>
              <a:t>for</a:t>
            </a:r>
            <a:r>
              <a:rPr lang="nn-NO" altLang="en-US" sz="1600" dirty="0">
                <a:solidFill>
                  <a:srgbClr val="000000"/>
                </a:solidFill>
                <a:latin typeface="Lucida Console" panose="020B0609040504020204" pitchFamily="49" charset="0"/>
              </a:rPr>
              <a:t> (</a:t>
            </a:r>
            <a:r>
              <a:rPr lang="nn-NO" altLang="en-US" sz="1600" dirty="0">
                <a:solidFill>
                  <a:srgbClr val="0000FF"/>
                </a:solidFill>
                <a:latin typeface="Lucida Console" panose="020B0609040504020204" pitchFamily="49" charset="0"/>
              </a:rPr>
              <a:t>int</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99</a:t>
            </a:r>
            <a:r>
              <a:rPr lang="nn-NO" altLang="en-US" sz="1600" dirty="0">
                <a:solidFill>
                  <a:srgbClr val="000000"/>
                </a:solidFill>
                <a:latin typeface="Lucida Console" panose="020B0609040504020204" pitchFamily="49" charset="0"/>
              </a:rPr>
              <a:t>; i &gt;= </a:t>
            </a:r>
            <a:r>
              <a:rPr lang="nn-NO" altLang="en-US" sz="1600" dirty="0">
                <a:solidFill>
                  <a:srgbClr val="128AFF"/>
                </a:solidFill>
                <a:latin typeface="Lucida Console" panose="020B0609040504020204" pitchFamily="49" charset="0"/>
              </a:rPr>
              <a:t>0</a:t>
            </a:r>
            <a:r>
              <a:rPr lang="nn-NO" altLang="en-US" sz="1600" dirty="0">
                <a:solidFill>
                  <a:srgbClr val="000000"/>
                </a:solidFill>
                <a:latin typeface="Lucida Console" panose="020B0609040504020204" pitchFamily="49" charset="0"/>
              </a:rPr>
              <a:t>; i -= </a:t>
            </a:r>
            <a:r>
              <a:rPr lang="nn-NO" altLang="en-US" sz="1600" dirty="0">
                <a:solidFill>
                  <a:srgbClr val="128AFF"/>
                </a:solidFill>
                <a:latin typeface="Lucida Console" panose="020B0609040504020204" pitchFamily="49" charset="0"/>
              </a:rPr>
              <a:t>11</a:t>
            </a:r>
            <a:r>
              <a:rPr lang="nn-NO" altLang="en-US" sz="1600" dirty="0">
                <a:solidFill>
                  <a:srgbClr val="000000"/>
                </a:solidFill>
                <a:latin typeface="Lucida Console" panose="020B0609040504020204" pitchFamily="49" charset="0"/>
              </a:rPr>
              <a:t>)</a:t>
            </a:r>
            <a:endParaRPr lang="nn-NO" altLang="en-US" sz="2000" dirty="0">
              <a:solidFill>
                <a:srgbClr val="000000"/>
              </a:solidFill>
              <a:latin typeface="Lucida Console" panose="020B0609040504020204" pitchFamily="49" charset="0"/>
            </a:endParaRPr>
          </a:p>
        </p:txBody>
      </p:sp>
      <p:sp>
        <p:nvSpPr>
          <p:cNvPr id="3994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cpphtp10_05_Page_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8819"/>
            <a:ext cx="9144000" cy="2900363"/>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38839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5.5  </a:t>
            </a:r>
            <a:r>
              <a:rPr lang="en-US" dirty="0">
                <a:solidFill>
                  <a:srgbClr val="3380E6"/>
                </a:solidFill>
                <a:latin typeface="Calibri" panose="020F0502020204030204" pitchFamily="34" charset="0"/>
              </a:rPr>
              <a:t>Application: Summing Integers</a:t>
            </a:r>
          </a:p>
        </p:txBody>
      </p:sp>
      <p:sp>
        <p:nvSpPr>
          <p:cNvPr id="36867" name="Text Placeholder 2"/>
          <p:cNvSpPr>
            <a:spLocks noGrp="1"/>
          </p:cNvSpPr>
          <p:nvPr>
            <p:ph type="body" idx="1"/>
          </p:nvPr>
        </p:nvSpPr>
        <p:spPr>
          <a:xfrm>
            <a:off x="457200" y="1481138"/>
            <a:ext cx="8382000" cy="4525962"/>
          </a:xfrm>
        </p:spPr>
        <p:txBody>
          <a:bodyPr/>
          <a:lstStyle/>
          <a:p>
            <a:pPr eaLnBrk="1" hangingPunct="1">
              <a:defRPr/>
            </a:pPr>
            <a:r>
              <a:rPr lang="en-US" dirty="0">
                <a:solidFill>
                  <a:srgbClr val="000000"/>
                </a:solidFill>
                <a:latin typeface="Cambria" panose="02040503050406030204" pitchFamily="18" charset="0"/>
              </a:rPr>
              <a:t>Write a program that takes a number n from the user and finds the sum of all the numbers from 1 to n and prints it.</a:t>
            </a:r>
          </a:p>
          <a:p>
            <a:pPr eaLnBrk="1" hangingPunct="1">
              <a:defRPr/>
            </a:pPr>
            <a:r>
              <a:rPr lang="en-US" dirty="0">
                <a:solidFill>
                  <a:srgbClr val="000000"/>
                </a:solidFill>
                <a:latin typeface="Cambria" panose="02040503050406030204" pitchFamily="18" charset="0"/>
              </a:rPr>
              <a:t>Modify the program so that it also prints the product of the numbers. How high can n be?</a:t>
            </a:r>
          </a:p>
          <a:p>
            <a:pPr eaLnBrk="1" hangingPunct="1">
              <a:defRPr/>
            </a:pPr>
            <a:r>
              <a:rPr lang="en-US" dirty="0">
                <a:solidFill>
                  <a:srgbClr val="000000"/>
                </a:solidFill>
                <a:latin typeface="Cambria" panose="02040503050406030204" pitchFamily="18" charset="0"/>
              </a:rPr>
              <a:t>How can we modify our variables to be able to use higher n? </a:t>
            </a:r>
          </a:p>
        </p:txBody>
      </p:sp>
      <p:sp>
        <p:nvSpPr>
          <p:cNvPr id="4198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a:t>
            </a:r>
          </a:p>
        </p:txBody>
      </p:sp>
      <p:sp>
        <p:nvSpPr>
          <p:cNvPr id="39939" name="Text Placeholder 2"/>
          <p:cNvSpPr>
            <a:spLocks noGrp="1"/>
          </p:cNvSpPr>
          <p:nvPr>
            <p:ph type="body" idx="1"/>
          </p:nvPr>
        </p:nvSpPr>
        <p:spPr/>
        <p:txBody>
          <a:bodyPr/>
          <a:lstStyle/>
          <a:p>
            <a:pPr eaLnBrk="1" hangingPunct="1">
              <a:lnSpc>
                <a:spcPct val="90000"/>
              </a:lnSpc>
              <a:defRPr/>
            </a:pPr>
            <a:r>
              <a:rPr lang="en-US" sz="2500" dirty="0">
                <a:solidFill>
                  <a:srgbClr val="000000"/>
                </a:solidFill>
                <a:latin typeface="Cambria" panose="02040503050406030204" pitchFamily="18" charset="0"/>
              </a:rPr>
              <a:t>Consider the following problem statement:</a:t>
            </a:r>
          </a:p>
          <a:p>
            <a:pPr lvl="1" eaLnBrk="1" hangingPunct="1">
              <a:lnSpc>
                <a:spcPct val="90000"/>
              </a:lnSpc>
              <a:defRPr/>
            </a:pPr>
            <a:r>
              <a:rPr lang="en-US" sz="2100" dirty="0">
                <a:solidFill>
                  <a:srgbClr val="000000"/>
                </a:solidFill>
                <a:latin typeface="Cambria" panose="02040503050406030204" pitchFamily="18" charset="0"/>
              </a:rPr>
              <a:t>A person invests $1000.00 in a savings account yielding 5% interest. Assuming that all interest is left on deposit in the account, calculate and print the amount of money in the account at the end of each year for 10 years. Use the following formula for determining these amounts:</a:t>
            </a:r>
            <a:br>
              <a:rPr lang="en-US" sz="2100" dirty="0">
                <a:solidFill>
                  <a:srgbClr val="000000"/>
                </a:solidFill>
                <a:latin typeface="Cambria" panose="02040503050406030204" pitchFamily="18" charset="0"/>
              </a:rPr>
            </a:br>
            <a:r>
              <a:rPr lang="en-US" sz="2100" dirty="0">
                <a:solidFill>
                  <a:srgbClr val="000000"/>
                </a:solidFill>
                <a:latin typeface="Cambria" panose="02040503050406030204" pitchFamily="18" charset="0"/>
              </a:rPr>
              <a:t>	</a:t>
            </a:r>
            <a:r>
              <a:rPr lang="en-US" sz="2100" i="1" dirty="0">
                <a:solidFill>
                  <a:srgbClr val="000000"/>
                </a:solidFill>
                <a:latin typeface="Cambria" panose="02040503050406030204" pitchFamily="18" charset="0"/>
              </a:rPr>
              <a:t>a = p (1 + r) </a:t>
            </a:r>
            <a:r>
              <a:rPr lang="en-US" sz="2100" i="1" baseline="30000" dirty="0">
                <a:solidFill>
                  <a:srgbClr val="000000"/>
                </a:solidFill>
                <a:latin typeface="Cambria" panose="02040503050406030204" pitchFamily="18" charset="0"/>
              </a:rPr>
              <a:t>n</a:t>
            </a:r>
            <a:br>
              <a:rPr lang="en-US" sz="2100" i="1" baseline="30000" dirty="0">
                <a:solidFill>
                  <a:srgbClr val="000000"/>
                </a:solidFill>
                <a:latin typeface="Cambria" panose="02040503050406030204" pitchFamily="18" charset="0"/>
              </a:rPr>
            </a:br>
            <a:r>
              <a:rPr lang="en-US" sz="2100" i="1" dirty="0">
                <a:solidFill>
                  <a:srgbClr val="000000"/>
                </a:solidFill>
                <a:latin typeface="Cambria" panose="02040503050406030204" pitchFamily="18" charset="0"/>
              </a:rPr>
              <a:t>where</a:t>
            </a:r>
            <a:br>
              <a:rPr lang="en-US" sz="2100" i="1" dirty="0">
                <a:solidFill>
                  <a:srgbClr val="000000"/>
                </a:solidFill>
                <a:latin typeface="Cambria" panose="02040503050406030204" pitchFamily="18" charset="0"/>
              </a:rPr>
            </a:br>
            <a:r>
              <a:rPr lang="en-US" sz="2100" i="1" dirty="0">
                <a:solidFill>
                  <a:srgbClr val="000000"/>
                </a:solidFill>
                <a:latin typeface="Cambria" panose="02040503050406030204" pitchFamily="18" charset="0"/>
              </a:rPr>
              <a:t>	p is the original amount invested (i.e., the principal),</a:t>
            </a:r>
            <a:br>
              <a:rPr lang="en-US" sz="2100" i="1" dirty="0">
                <a:solidFill>
                  <a:srgbClr val="000000"/>
                </a:solidFill>
                <a:latin typeface="Cambria" panose="02040503050406030204" pitchFamily="18" charset="0"/>
              </a:rPr>
            </a:br>
            <a:r>
              <a:rPr lang="en-US" sz="2100" i="1" dirty="0">
                <a:solidFill>
                  <a:srgbClr val="000000"/>
                </a:solidFill>
                <a:latin typeface="Cambria" panose="02040503050406030204" pitchFamily="18" charset="0"/>
              </a:rPr>
              <a:t>	r is the annual interest rate,</a:t>
            </a:r>
            <a:br>
              <a:rPr lang="en-US" sz="2100" i="1" dirty="0">
                <a:solidFill>
                  <a:srgbClr val="000000"/>
                </a:solidFill>
                <a:latin typeface="Cambria" panose="02040503050406030204" pitchFamily="18" charset="0"/>
              </a:rPr>
            </a:br>
            <a:r>
              <a:rPr lang="en-US" sz="2100" i="1" dirty="0">
                <a:solidFill>
                  <a:srgbClr val="000000"/>
                </a:solidFill>
                <a:latin typeface="Cambria" panose="02040503050406030204" pitchFamily="18" charset="0"/>
              </a:rPr>
              <a:t>	n is the number of years and</a:t>
            </a:r>
            <a:br>
              <a:rPr lang="en-US" sz="2100" i="1" dirty="0">
                <a:solidFill>
                  <a:srgbClr val="000000"/>
                </a:solidFill>
                <a:latin typeface="Cambria" panose="02040503050406030204" pitchFamily="18" charset="0"/>
              </a:rPr>
            </a:br>
            <a:r>
              <a:rPr lang="en-US" sz="2100" i="1" dirty="0">
                <a:solidFill>
                  <a:srgbClr val="000000"/>
                </a:solidFill>
                <a:latin typeface="Cambria" panose="02040503050406030204" pitchFamily="18" charset="0"/>
              </a:rPr>
              <a:t>	a is the amount on deposit at the end of the nth year.</a:t>
            </a:r>
          </a:p>
          <a:p>
            <a:pPr lvl="1" eaLnBrk="1" hangingPunct="1">
              <a:lnSpc>
                <a:spcPct val="90000"/>
              </a:lnSpc>
              <a:defRPr/>
            </a:pPr>
            <a:r>
              <a:rPr lang="en-US" sz="2100" dirty="0">
                <a:solidFill>
                  <a:srgbClr val="000000"/>
                </a:solidFill>
                <a:latin typeface="Cambria" panose="02040503050406030204" pitchFamily="18" charset="0"/>
              </a:rPr>
              <a:t>This problem involves a loop that performs the indicated calculation for each of the 10 years the money remains on deposit (Fig. 5.6). </a:t>
            </a:r>
            <a:endParaRPr lang="en-US" sz="2100" dirty="0"/>
          </a:p>
        </p:txBody>
      </p:sp>
      <p:sp>
        <p:nvSpPr>
          <p:cNvPr id="4608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 (cont.)</a:t>
            </a:r>
          </a:p>
        </p:txBody>
      </p:sp>
      <p:sp>
        <p:nvSpPr>
          <p:cNvPr id="46083"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C++ does </a:t>
            </a:r>
            <a:r>
              <a:rPr lang="en-US" altLang="en-US" i="1" dirty="0">
                <a:solidFill>
                  <a:srgbClr val="000000"/>
                </a:solidFill>
                <a:latin typeface="Cambria" panose="02040503050406030204" pitchFamily="18" charset="0"/>
              </a:rPr>
              <a:t>not</a:t>
            </a:r>
            <a:r>
              <a:rPr lang="en-US" altLang="en-US" dirty="0">
                <a:solidFill>
                  <a:srgbClr val="000000"/>
                </a:solidFill>
                <a:latin typeface="Cambria" panose="02040503050406030204" pitchFamily="18" charset="0"/>
              </a:rPr>
              <a:t> include an exponentiation operator, so we use the </a:t>
            </a:r>
            <a:r>
              <a:rPr lang="en-US" altLang="en-US" dirty="0">
                <a:solidFill>
                  <a:srgbClr val="0000FF"/>
                </a:solidFill>
                <a:latin typeface="Cambria" panose="02040503050406030204" pitchFamily="18" charset="0"/>
              </a:rPr>
              <a:t>standard library function</a:t>
            </a:r>
            <a:r>
              <a:rPr lang="en-US" altLang="en-US" dirty="0">
                <a:solidFill>
                  <a:srgbClr val="000000"/>
                </a:solidFill>
                <a:latin typeface="Cambria" panose="02040503050406030204" pitchFamily="18" charset="0"/>
              </a:rPr>
              <a:t> </a:t>
            </a:r>
            <a:r>
              <a:rPr lang="en-US" altLang="en-US" dirty="0">
                <a:solidFill>
                  <a:srgbClr val="0000FF"/>
                </a:solidFill>
                <a:latin typeface="Consolas" panose="020B0609020204030204" pitchFamily="49" charset="0"/>
              </a:rPr>
              <a:t>pow</a:t>
            </a:r>
            <a:r>
              <a:rPr lang="en-US" altLang="en-US" dirty="0">
                <a:solidFill>
                  <a:srgbClr val="000000"/>
                </a:solidFill>
                <a:latin typeface="Cambria" panose="02040503050406030204" pitchFamily="18" charset="0"/>
              </a:rPr>
              <a:t>.</a:t>
            </a:r>
          </a:p>
          <a:p>
            <a:pPr lvl="1" eaLnBrk="1" hangingPunct="1"/>
            <a:r>
              <a:rPr lang="en-US" altLang="en-US" dirty="0">
                <a:solidFill>
                  <a:srgbClr val="000000"/>
                </a:solidFill>
                <a:latin typeface="Lucida Console" panose="020B0609040504020204" pitchFamily="49" charset="0"/>
              </a:rPr>
              <a:t>pow(x,</a:t>
            </a:r>
            <a:r>
              <a:rPr lang="en-US" altLang="en-US" dirty="0">
                <a:solidFill>
                  <a:srgbClr val="000000"/>
                </a:solidFill>
                <a:latin typeface="Cambria" panose="02040503050406030204" pitchFamily="18" charset="0"/>
              </a:rPr>
              <a:t> </a:t>
            </a:r>
            <a:r>
              <a:rPr lang="en-US" altLang="en-US" dirty="0">
                <a:solidFill>
                  <a:srgbClr val="000000"/>
                </a:solidFill>
                <a:latin typeface="Lucida Console" panose="020B0609040504020204" pitchFamily="49" charset="0"/>
              </a:rPr>
              <a:t>y)</a:t>
            </a:r>
            <a:r>
              <a:rPr lang="en-US" altLang="en-US" dirty="0">
                <a:solidFill>
                  <a:srgbClr val="000000"/>
                </a:solidFill>
                <a:latin typeface="Cambria" panose="02040503050406030204" pitchFamily="18" charset="0"/>
              </a:rPr>
              <a:t> calculates the value of </a:t>
            </a:r>
            <a:r>
              <a:rPr lang="en-US" altLang="en-US" dirty="0">
                <a:solidFill>
                  <a:srgbClr val="000000"/>
                </a:solidFill>
                <a:latin typeface="Lucida Console" panose="020B0609040504020204" pitchFamily="49" charset="0"/>
              </a:rPr>
              <a:t>x</a:t>
            </a:r>
            <a:r>
              <a:rPr lang="en-US" altLang="en-US" dirty="0">
                <a:solidFill>
                  <a:srgbClr val="000000"/>
                </a:solidFill>
                <a:latin typeface="Cambria" panose="02040503050406030204" pitchFamily="18" charset="0"/>
              </a:rPr>
              <a:t> raised to the </a:t>
            </a:r>
            <a:r>
              <a:rPr lang="en-US" altLang="en-US" dirty="0" err="1">
                <a:solidFill>
                  <a:srgbClr val="000000"/>
                </a:solidFill>
                <a:latin typeface="Lucida Console" panose="020B0609040504020204" pitchFamily="49" charset="0"/>
              </a:rPr>
              <a:t>y</a:t>
            </a:r>
            <a:r>
              <a:rPr lang="en-US" altLang="en-US" baseline="30000" dirty="0" err="1">
                <a:solidFill>
                  <a:srgbClr val="000000"/>
                </a:solidFill>
                <a:latin typeface="Cambria" panose="02040503050406030204" pitchFamily="18" charset="0"/>
              </a:rPr>
              <a:t>th</a:t>
            </a:r>
            <a:r>
              <a:rPr lang="en-US" altLang="en-US" dirty="0">
                <a:solidFill>
                  <a:srgbClr val="000000"/>
                </a:solidFill>
                <a:latin typeface="Cambria" panose="02040503050406030204" pitchFamily="18" charset="0"/>
              </a:rPr>
              <a:t> power.</a:t>
            </a:r>
          </a:p>
          <a:p>
            <a:pPr lvl="1" eaLnBrk="1" hangingPunct="1"/>
            <a:r>
              <a:rPr lang="en-US" altLang="en-US" dirty="0">
                <a:solidFill>
                  <a:srgbClr val="000000"/>
                </a:solidFill>
                <a:latin typeface="Cambria" panose="02040503050406030204" pitchFamily="18" charset="0"/>
              </a:rPr>
              <a:t>Takes two arguments of type </a:t>
            </a:r>
            <a:r>
              <a:rPr lang="en-US" altLang="en-US" dirty="0">
                <a:solidFill>
                  <a:srgbClr val="000000"/>
                </a:solidFill>
                <a:latin typeface="Lucida Console" panose="020B0609040504020204" pitchFamily="49" charset="0"/>
              </a:rPr>
              <a:t>double</a:t>
            </a:r>
            <a:r>
              <a:rPr lang="en-US" altLang="en-US" dirty="0">
                <a:solidFill>
                  <a:srgbClr val="000000"/>
                </a:solidFill>
                <a:latin typeface="Cambria" panose="02040503050406030204" pitchFamily="18" charset="0"/>
              </a:rPr>
              <a:t> and returns a </a:t>
            </a:r>
            <a:r>
              <a:rPr lang="en-US" altLang="en-US" dirty="0">
                <a:solidFill>
                  <a:srgbClr val="000000"/>
                </a:solidFill>
                <a:latin typeface="Lucida Console" panose="020B0609040504020204" pitchFamily="49" charset="0"/>
              </a:rPr>
              <a:t>double</a:t>
            </a:r>
            <a:r>
              <a:rPr lang="en-US" altLang="en-US" dirty="0">
                <a:solidFill>
                  <a:srgbClr val="000000"/>
                </a:solidFill>
                <a:latin typeface="Cambria" panose="02040503050406030204" pitchFamily="18" charset="0"/>
              </a:rPr>
              <a:t> value.</a:t>
            </a:r>
          </a:p>
          <a:p>
            <a:pPr eaLnBrk="1" hangingPunct="1"/>
            <a:r>
              <a:rPr lang="en-US" altLang="en-US" dirty="0">
                <a:solidFill>
                  <a:srgbClr val="000000"/>
                </a:solidFill>
                <a:latin typeface="Cambria" panose="02040503050406030204" pitchFamily="18" charset="0"/>
              </a:rPr>
              <a:t>This program will not compile without including header file </a:t>
            </a:r>
            <a:r>
              <a:rPr lang="en-US" altLang="en-US" dirty="0">
                <a:solidFill>
                  <a:srgbClr val="000000"/>
                </a:solidFill>
                <a:latin typeface="Lucida Console" panose="020B0609040504020204" pitchFamily="49" charset="0"/>
              </a:rPr>
              <a:t>&lt;</a:t>
            </a:r>
            <a:r>
              <a:rPr lang="en-US" altLang="en-US" dirty="0" err="1">
                <a:solidFill>
                  <a:srgbClr val="000000"/>
                </a:solidFill>
                <a:latin typeface="Lucida Console" panose="020B0609040504020204" pitchFamily="49" charset="0"/>
              </a:rPr>
              <a:t>cmath</a:t>
            </a:r>
            <a:r>
              <a:rPr lang="en-US" altLang="en-US" dirty="0">
                <a:solidFill>
                  <a:srgbClr val="000000"/>
                </a:solidFill>
                <a:latin typeface="Lucida Console" panose="020B0609040504020204" pitchFamily="49" charset="0"/>
              </a:rPr>
              <a:t>&gt;</a:t>
            </a:r>
            <a:r>
              <a:rPr lang="en-US" altLang="en-US" dirty="0">
                <a:solidFill>
                  <a:srgbClr val="000000"/>
                </a:solidFill>
                <a:latin typeface="Cambria" panose="02040503050406030204" pitchFamily="18" charset="0"/>
              </a:rPr>
              <a:t>.</a:t>
            </a:r>
          </a:p>
          <a:p>
            <a:pPr lvl="1" eaLnBrk="1" hangingPunct="1"/>
            <a:r>
              <a:rPr lang="en-US" altLang="en-US" dirty="0">
                <a:solidFill>
                  <a:srgbClr val="000000"/>
                </a:solidFill>
                <a:latin typeface="Cambria" panose="02040503050406030204" pitchFamily="18" charset="0"/>
              </a:rPr>
              <a:t>Includes information that tells the compiler to convert the value of </a:t>
            </a:r>
            <a:r>
              <a:rPr lang="en-US" altLang="en-US" dirty="0">
                <a:solidFill>
                  <a:srgbClr val="000000"/>
                </a:solidFill>
                <a:latin typeface="Lucida Console" panose="020B0609040504020204" pitchFamily="49" charset="0"/>
              </a:rPr>
              <a:t>year</a:t>
            </a:r>
            <a:r>
              <a:rPr lang="en-US" altLang="en-US" dirty="0">
                <a:solidFill>
                  <a:srgbClr val="000000"/>
                </a:solidFill>
                <a:latin typeface="Cambria" panose="02040503050406030204" pitchFamily="18" charset="0"/>
              </a:rPr>
              <a:t> to a temporary </a:t>
            </a:r>
            <a:r>
              <a:rPr lang="en-US" altLang="en-US" dirty="0">
                <a:solidFill>
                  <a:srgbClr val="000000"/>
                </a:solidFill>
                <a:latin typeface="Lucida Console" panose="020B0609040504020204" pitchFamily="49" charset="0"/>
              </a:rPr>
              <a:t>double</a:t>
            </a:r>
            <a:r>
              <a:rPr lang="en-US" altLang="en-US" dirty="0">
                <a:solidFill>
                  <a:srgbClr val="000000"/>
                </a:solidFill>
                <a:latin typeface="Cambria" panose="02040503050406030204" pitchFamily="18" charset="0"/>
              </a:rPr>
              <a:t> representation before calling the function.</a:t>
            </a:r>
          </a:p>
          <a:p>
            <a:pPr lvl="1" eaLnBrk="1" hangingPunct="1"/>
            <a:r>
              <a:rPr lang="en-US" altLang="en-US" dirty="0">
                <a:solidFill>
                  <a:srgbClr val="000000"/>
                </a:solidFill>
                <a:latin typeface="Cambria" panose="02040503050406030204" pitchFamily="18" charset="0"/>
              </a:rPr>
              <a:t>Contained in </a:t>
            </a:r>
            <a:r>
              <a:rPr lang="en-US" altLang="en-US" dirty="0" err="1">
                <a:solidFill>
                  <a:srgbClr val="000000"/>
                </a:solidFill>
                <a:latin typeface="Lucida Console" panose="020B0609040504020204" pitchFamily="49" charset="0"/>
              </a:rPr>
              <a:t>pow</a:t>
            </a:r>
            <a:r>
              <a:rPr lang="en-US" altLang="en-US" dirty="0" err="1">
                <a:solidFill>
                  <a:srgbClr val="000000"/>
                </a:solidFill>
                <a:latin typeface="Cambria" panose="02040503050406030204" pitchFamily="18" charset="0"/>
              </a:rPr>
              <a:t>’s</a:t>
            </a:r>
            <a:r>
              <a:rPr lang="en-US" altLang="en-US" dirty="0">
                <a:solidFill>
                  <a:srgbClr val="000000"/>
                </a:solidFill>
                <a:latin typeface="Cambria" panose="02040503050406030204" pitchFamily="18" charset="0"/>
              </a:rPr>
              <a:t> function prototype.</a:t>
            </a:r>
          </a:p>
        </p:txBody>
      </p:sp>
      <p:sp>
        <p:nvSpPr>
          <p:cNvPr id="491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 (cont.)</a:t>
            </a:r>
          </a:p>
        </p:txBody>
      </p:sp>
      <p:sp>
        <p:nvSpPr>
          <p:cNvPr id="46083" name="Text Placeholder 2"/>
          <p:cNvSpPr>
            <a:spLocks noGrp="1"/>
          </p:cNvSpPr>
          <p:nvPr>
            <p:ph type="body" idx="1"/>
          </p:nvPr>
        </p:nvSpPr>
        <p:spPr/>
        <p:txBody>
          <a:bodyPr/>
          <a:lstStyle/>
          <a:p>
            <a:pPr marL="109537" indent="0" eaLnBrk="1" hangingPunct="1">
              <a:lnSpc>
                <a:spcPct val="80000"/>
              </a:lnSpc>
              <a:buFont typeface="Wingdings 3" panose="05040102010807070707" pitchFamily="18" charset="2"/>
              <a:buNone/>
              <a:defRPr/>
            </a:pPr>
            <a:r>
              <a:rPr lang="en-US" sz="2500" b="1" i="1" dirty="0">
                <a:solidFill>
                  <a:srgbClr val="000000"/>
                </a:solidFill>
                <a:latin typeface="Cambria" panose="02040503050406030204" pitchFamily="18" charset="0"/>
              </a:rPr>
              <a:t>Using Stream Manipulators to Format Numeric Output</a:t>
            </a:r>
          </a:p>
          <a:p>
            <a:pPr eaLnBrk="1" hangingPunct="1">
              <a:lnSpc>
                <a:spcPct val="80000"/>
              </a:lnSpc>
              <a:defRPr/>
            </a:pPr>
            <a:r>
              <a:rPr lang="en-US" sz="2400" dirty="0">
                <a:solidFill>
                  <a:srgbClr val="000000"/>
                </a:solidFill>
                <a:latin typeface="Cambria" panose="02040503050406030204" pitchFamily="18" charset="0"/>
              </a:rPr>
              <a:t>Parameterized stream manipulators </a:t>
            </a:r>
            <a:r>
              <a:rPr lang="en-US" sz="2400" dirty="0">
                <a:solidFill>
                  <a:srgbClr val="000000"/>
                </a:solidFill>
                <a:latin typeface="Lucida Console" pitchFamily="49" charset="0"/>
              </a:rPr>
              <a:t>setprecision</a:t>
            </a:r>
            <a:r>
              <a:rPr lang="en-US" sz="2400" dirty="0">
                <a:solidFill>
                  <a:srgbClr val="000000"/>
                </a:solidFill>
                <a:latin typeface="Cambria" panose="02040503050406030204" pitchFamily="18" charset="0"/>
              </a:rPr>
              <a:t> and </a:t>
            </a:r>
            <a:r>
              <a:rPr lang="en-US" sz="2400" dirty="0">
                <a:solidFill>
                  <a:srgbClr val="0000FF"/>
                </a:solidFill>
                <a:latin typeface="Consolas" panose="020B0609020204030204" pitchFamily="49" charset="0"/>
              </a:rPr>
              <a:t>setw</a:t>
            </a:r>
            <a:r>
              <a:rPr lang="en-US" sz="2400" dirty="0">
                <a:solidFill>
                  <a:srgbClr val="000000"/>
                </a:solidFill>
                <a:latin typeface="Cambria" panose="02040503050406030204" pitchFamily="18" charset="0"/>
              </a:rPr>
              <a:t> and the nonparameterized stream manipulator </a:t>
            </a:r>
            <a:r>
              <a:rPr lang="en-US" sz="2400" dirty="0">
                <a:solidFill>
                  <a:srgbClr val="000000"/>
                </a:solidFill>
                <a:latin typeface="Lucida Console" pitchFamily="49" charset="0"/>
              </a:rPr>
              <a:t>fixed</a:t>
            </a:r>
            <a:r>
              <a:rPr lang="en-US" sz="2400" dirty="0">
                <a:solidFill>
                  <a:srgbClr val="000000"/>
                </a:solidFill>
                <a:latin typeface="Cambria" panose="02040503050406030204" pitchFamily="18" charset="0"/>
              </a:rPr>
              <a:t>.</a:t>
            </a:r>
          </a:p>
          <a:p>
            <a:pPr eaLnBrk="1" hangingPunct="1">
              <a:lnSpc>
                <a:spcPct val="80000"/>
              </a:lnSpc>
              <a:defRPr/>
            </a:pPr>
            <a:r>
              <a:rPr lang="en-US" sz="2400" dirty="0">
                <a:solidFill>
                  <a:srgbClr val="000000"/>
                </a:solidFill>
                <a:latin typeface="Cambria" panose="02040503050406030204" pitchFamily="18" charset="0"/>
              </a:rPr>
              <a:t>The stream manipulator </a:t>
            </a:r>
            <a:r>
              <a:rPr lang="en-US" sz="2400" dirty="0">
                <a:solidFill>
                  <a:srgbClr val="000000"/>
                </a:solidFill>
                <a:latin typeface="Lucida Console" pitchFamily="49" charset="0"/>
              </a:rPr>
              <a:t>setw(4)</a:t>
            </a:r>
            <a:r>
              <a:rPr lang="en-US" sz="2400" dirty="0">
                <a:solidFill>
                  <a:srgbClr val="000000"/>
                </a:solidFill>
                <a:latin typeface="Cambria" panose="02040503050406030204" pitchFamily="18" charset="0"/>
              </a:rPr>
              <a:t> specifies that the next value output should appear in a </a:t>
            </a:r>
            <a:r>
              <a:rPr lang="en-US" sz="2400" dirty="0">
                <a:solidFill>
                  <a:srgbClr val="0000FF"/>
                </a:solidFill>
                <a:latin typeface="Cambria" panose="02040503050406030204" pitchFamily="18" charset="0"/>
              </a:rPr>
              <a:t>field width</a:t>
            </a:r>
            <a:r>
              <a:rPr lang="en-US" sz="2400" dirty="0">
                <a:solidFill>
                  <a:srgbClr val="000000"/>
                </a:solidFill>
                <a:latin typeface="Cambria" panose="02040503050406030204" pitchFamily="18" charset="0"/>
              </a:rPr>
              <a:t> of 4—i.e., </a:t>
            </a:r>
            <a:r>
              <a:rPr lang="en-US" sz="2400" dirty="0">
                <a:solidFill>
                  <a:srgbClr val="000000"/>
                </a:solidFill>
                <a:latin typeface="Lucida Console" pitchFamily="49" charset="0"/>
              </a:rPr>
              <a:t>cout</a:t>
            </a:r>
            <a:r>
              <a:rPr lang="en-US" sz="2400" dirty="0">
                <a:solidFill>
                  <a:srgbClr val="000000"/>
                </a:solidFill>
                <a:latin typeface="Cambria" panose="02040503050406030204" pitchFamily="18" charset="0"/>
              </a:rPr>
              <a:t> prints the value with at least 4 character positions.</a:t>
            </a:r>
          </a:p>
          <a:p>
            <a:pPr lvl="1" eaLnBrk="1" hangingPunct="1">
              <a:lnSpc>
                <a:spcPct val="80000"/>
              </a:lnSpc>
              <a:defRPr/>
            </a:pPr>
            <a:r>
              <a:rPr lang="en-US" sz="2000" dirty="0">
                <a:solidFill>
                  <a:srgbClr val="000000"/>
                </a:solidFill>
                <a:latin typeface="Cambria" panose="02040503050406030204" pitchFamily="18" charset="0"/>
              </a:rPr>
              <a:t>If less than 4 character positions wide, the value is </a:t>
            </a:r>
            <a:r>
              <a:rPr lang="en-US" sz="2000" dirty="0">
                <a:solidFill>
                  <a:srgbClr val="0000FF"/>
                </a:solidFill>
                <a:latin typeface="Cambria" panose="02040503050406030204" pitchFamily="18" charset="0"/>
              </a:rPr>
              <a:t>right justified</a:t>
            </a:r>
            <a:r>
              <a:rPr lang="en-US" sz="2000" dirty="0">
                <a:solidFill>
                  <a:srgbClr val="000000"/>
                </a:solidFill>
                <a:latin typeface="Cambria" panose="02040503050406030204" pitchFamily="18" charset="0"/>
              </a:rPr>
              <a:t> in the field by default.</a:t>
            </a:r>
          </a:p>
          <a:p>
            <a:pPr lvl="1" eaLnBrk="1" hangingPunct="1">
              <a:lnSpc>
                <a:spcPct val="80000"/>
              </a:lnSpc>
              <a:defRPr/>
            </a:pPr>
            <a:r>
              <a:rPr lang="en-US" sz="2000" dirty="0">
                <a:solidFill>
                  <a:srgbClr val="000000"/>
                </a:solidFill>
                <a:latin typeface="Cambria" panose="02040503050406030204" pitchFamily="18" charset="0"/>
              </a:rPr>
              <a:t>If more than 4 character positions wide, the field width is extended </a:t>
            </a:r>
            <a:r>
              <a:rPr lang="en-US" sz="2000" i="1" dirty="0">
                <a:solidFill>
                  <a:srgbClr val="000000"/>
                </a:solidFill>
                <a:latin typeface="Cambria" panose="02040503050406030204" pitchFamily="18" charset="0"/>
              </a:rPr>
              <a:t>rightward</a:t>
            </a:r>
            <a:r>
              <a:rPr lang="en-US" sz="2000" dirty="0">
                <a:solidFill>
                  <a:srgbClr val="000000"/>
                </a:solidFill>
                <a:latin typeface="Cambria" panose="02040503050406030204" pitchFamily="18" charset="0"/>
              </a:rPr>
              <a:t> to accommodate the entire value.</a:t>
            </a:r>
          </a:p>
          <a:p>
            <a:pPr eaLnBrk="1" hangingPunct="1">
              <a:lnSpc>
                <a:spcPct val="80000"/>
              </a:lnSpc>
              <a:defRPr/>
            </a:pPr>
            <a:r>
              <a:rPr lang="en-US" sz="2400" dirty="0">
                <a:solidFill>
                  <a:srgbClr val="000000"/>
                </a:solidFill>
                <a:latin typeface="Cambria" panose="02040503050406030204" pitchFamily="18" charset="0"/>
              </a:rPr>
              <a:t>To indicate that values should be output </a:t>
            </a:r>
            <a:r>
              <a:rPr lang="en-US" sz="2400" dirty="0">
                <a:solidFill>
                  <a:srgbClr val="0000FF"/>
                </a:solidFill>
                <a:latin typeface="Cambria" panose="02040503050406030204" pitchFamily="18" charset="0"/>
              </a:rPr>
              <a:t>left justified</a:t>
            </a:r>
            <a:r>
              <a:rPr lang="en-US" sz="2400" dirty="0">
                <a:solidFill>
                  <a:srgbClr val="000000"/>
                </a:solidFill>
                <a:latin typeface="Cambria" panose="02040503050406030204" pitchFamily="18" charset="0"/>
              </a:rPr>
              <a:t>, simply output nonparameterized stream manipulator </a:t>
            </a:r>
            <a:r>
              <a:rPr lang="en-US" sz="2400" dirty="0">
                <a:solidFill>
                  <a:srgbClr val="0000FF"/>
                </a:solidFill>
                <a:latin typeface="Consolas" panose="020B0609020204030204" pitchFamily="49" charset="0"/>
              </a:rPr>
              <a:t>left</a:t>
            </a:r>
            <a:r>
              <a:rPr lang="en-US" sz="2400" dirty="0">
                <a:solidFill>
                  <a:srgbClr val="000000"/>
                </a:solidFill>
                <a:latin typeface="Cambria" panose="02040503050406030204" pitchFamily="18" charset="0"/>
              </a:rPr>
              <a:t> .</a:t>
            </a:r>
          </a:p>
          <a:p>
            <a:pPr eaLnBrk="1" hangingPunct="1">
              <a:lnSpc>
                <a:spcPct val="80000"/>
              </a:lnSpc>
              <a:defRPr/>
            </a:pPr>
            <a:r>
              <a:rPr lang="en-US" sz="2400" dirty="0">
                <a:solidFill>
                  <a:srgbClr val="000000"/>
                </a:solidFill>
                <a:latin typeface="Cambria" panose="02040503050406030204" pitchFamily="18" charset="0"/>
              </a:rPr>
              <a:t>Right justification can be restored by outputting nonparameterized stream manipulator </a:t>
            </a:r>
            <a:r>
              <a:rPr lang="en-US" sz="2400" dirty="0">
                <a:solidFill>
                  <a:srgbClr val="0000FF"/>
                </a:solidFill>
                <a:latin typeface="Consolas" panose="020B0609020204030204" pitchFamily="49" charset="0"/>
              </a:rPr>
              <a:t>right</a:t>
            </a:r>
            <a:r>
              <a:rPr lang="en-US" sz="2400" dirty="0">
                <a:solidFill>
                  <a:srgbClr val="000000"/>
                </a:solidFill>
                <a:latin typeface="Cambria" panose="02040503050406030204" pitchFamily="18" charset="0"/>
              </a:rPr>
              <a:t>.</a:t>
            </a:r>
          </a:p>
        </p:txBody>
      </p:sp>
      <p:sp>
        <p:nvSpPr>
          <p:cNvPr id="5222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5.1  </a:t>
            </a:r>
            <a:r>
              <a:rPr lang="en-US" dirty="0">
                <a:solidFill>
                  <a:srgbClr val="3380E6"/>
                </a:solidFill>
                <a:latin typeface="Calibri" panose="020F0502020204030204" pitchFamily="34" charset="0"/>
              </a:rPr>
              <a:t>Introduction</a:t>
            </a:r>
          </a:p>
        </p:txBody>
      </p:sp>
      <p:sp>
        <p:nvSpPr>
          <p:cNvPr id="13315" name="Text Placeholder 2"/>
          <p:cNvSpPr>
            <a:spLocks noGrp="1"/>
          </p:cNvSpPr>
          <p:nvPr>
            <p:ph type="body" idx="1"/>
          </p:nvPr>
        </p:nvSpPr>
        <p:spPr/>
        <p:txBody>
          <a:bodyPr/>
          <a:lstStyle/>
          <a:p>
            <a:pPr>
              <a:lnSpc>
                <a:spcPct val="90000"/>
              </a:lnSpc>
            </a:pPr>
            <a:r>
              <a:rPr lang="en-US" altLang="en-US" dirty="0">
                <a:solidFill>
                  <a:srgbClr val="000000"/>
                </a:solidFill>
                <a:latin typeface="Cambria" panose="02040503050406030204" pitchFamily="18" charset="0"/>
              </a:rPr>
              <a:t>This chapter continues our presentation of structured-programming theory and principles.</a:t>
            </a:r>
          </a:p>
          <a:p>
            <a:pPr>
              <a:lnSpc>
                <a:spcPct val="90000"/>
              </a:lnSpc>
            </a:pPr>
            <a:r>
              <a:rPr lang="en-US" altLang="en-US" dirty="0">
                <a:solidFill>
                  <a:srgbClr val="000000"/>
                </a:solidFill>
                <a:latin typeface="Cambria" panose="02040503050406030204" pitchFamily="18" charset="0"/>
              </a:rPr>
              <a:t>Demonstrates C++’s </a:t>
            </a:r>
            <a:r>
              <a:rPr lang="en-US" altLang="en-US" dirty="0">
                <a:solidFill>
                  <a:srgbClr val="000000"/>
                </a:solidFill>
                <a:latin typeface="Consolas" panose="020B0609020204030204" pitchFamily="49" charset="0"/>
              </a:rPr>
              <a:t>for</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do</a:t>
            </a:r>
            <a:r>
              <a:rPr lang="en-US" altLang="en-US" dirty="0">
                <a:solidFill>
                  <a:srgbClr val="000000"/>
                </a:solidFill>
                <a:latin typeface="Cambria" panose="02040503050406030204" pitchFamily="18" charset="0"/>
              </a:rPr>
              <a:t>…</a:t>
            </a:r>
            <a:r>
              <a:rPr lang="en-US" altLang="en-US" dirty="0">
                <a:solidFill>
                  <a:srgbClr val="000000"/>
                </a:solidFill>
                <a:latin typeface="Consolas" panose="020B0609020204030204" pitchFamily="49" charset="0"/>
              </a:rPr>
              <a:t>while</a:t>
            </a:r>
            <a:r>
              <a:rPr lang="en-US" altLang="en-US" dirty="0">
                <a:solidFill>
                  <a:srgbClr val="000000"/>
                </a:solidFill>
                <a:latin typeface="Cambria" panose="02040503050406030204" pitchFamily="18" charset="0"/>
              </a:rPr>
              <a:t> and </a:t>
            </a:r>
            <a:r>
              <a:rPr lang="en-US" altLang="en-US" dirty="0">
                <a:solidFill>
                  <a:srgbClr val="000000"/>
                </a:solidFill>
                <a:latin typeface="Consolas" panose="020B0609020204030204" pitchFamily="49" charset="0"/>
              </a:rPr>
              <a:t>switch</a:t>
            </a:r>
            <a:r>
              <a:rPr lang="en-US" altLang="en-US" dirty="0">
                <a:solidFill>
                  <a:srgbClr val="000000"/>
                </a:solidFill>
                <a:latin typeface="Cambria" panose="02040503050406030204" pitchFamily="18" charset="0"/>
              </a:rPr>
              <a:t> statements. </a:t>
            </a:r>
          </a:p>
          <a:p>
            <a:pPr>
              <a:lnSpc>
                <a:spcPct val="90000"/>
              </a:lnSpc>
            </a:pPr>
            <a:r>
              <a:rPr lang="en-US" altLang="en-US" dirty="0">
                <a:solidFill>
                  <a:srgbClr val="000000"/>
                </a:solidFill>
                <a:latin typeface="Cambria" panose="02040503050406030204" pitchFamily="18" charset="0"/>
              </a:rPr>
              <a:t>We explore the essentials of counter-controlled iteration. </a:t>
            </a:r>
          </a:p>
          <a:p>
            <a:pPr>
              <a:lnSpc>
                <a:spcPct val="90000"/>
              </a:lnSpc>
            </a:pPr>
            <a:r>
              <a:rPr lang="en-US" altLang="en-US" dirty="0">
                <a:solidFill>
                  <a:srgbClr val="000000"/>
                </a:solidFill>
                <a:latin typeface="Cambria" panose="02040503050406030204" pitchFamily="18" charset="0"/>
              </a:rPr>
              <a:t>We introduce the </a:t>
            </a:r>
            <a:r>
              <a:rPr lang="en-US" altLang="en-US" dirty="0">
                <a:solidFill>
                  <a:srgbClr val="000000"/>
                </a:solidFill>
                <a:latin typeface="Consolas" panose="020B0609020204030204" pitchFamily="49" charset="0"/>
              </a:rPr>
              <a:t>break</a:t>
            </a:r>
            <a:r>
              <a:rPr lang="en-US" altLang="en-US" dirty="0">
                <a:solidFill>
                  <a:srgbClr val="000000"/>
                </a:solidFill>
                <a:latin typeface="Cambria" panose="02040503050406030204" pitchFamily="18" charset="0"/>
              </a:rPr>
              <a:t> and </a:t>
            </a:r>
            <a:r>
              <a:rPr lang="en-US" altLang="en-US" dirty="0">
                <a:solidFill>
                  <a:srgbClr val="000000"/>
                </a:solidFill>
                <a:latin typeface="Consolas" panose="020B0609020204030204" pitchFamily="49" charset="0"/>
              </a:rPr>
              <a:t>continue</a:t>
            </a:r>
            <a:r>
              <a:rPr lang="en-US" altLang="en-US" dirty="0">
                <a:solidFill>
                  <a:srgbClr val="000000"/>
                </a:solidFill>
                <a:latin typeface="Cambria" panose="02040503050406030204" pitchFamily="18" charset="0"/>
              </a:rPr>
              <a:t> program-control statements. </a:t>
            </a:r>
          </a:p>
          <a:p>
            <a:pPr>
              <a:lnSpc>
                <a:spcPct val="90000"/>
              </a:lnSpc>
            </a:pPr>
            <a:r>
              <a:rPr lang="en-US" altLang="en-US" dirty="0">
                <a:solidFill>
                  <a:srgbClr val="000000"/>
                </a:solidFill>
                <a:latin typeface="Cambria" panose="02040503050406030204" pitchFamily="18" charset="0"/>
              </a:rPr>
              <a:t>We discuss C++’s logical operators, which enable you to combine simple conditions in control statements. </a:t>
            </a:r>
          </a:p>
        </p:txBody>
      </p:sp>
      <p:sp>
        <p:nvSpPr>
          <p:cNvPr id="1331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 (cont.)</a:t>
            </a:r>
          </a:p>
        </p:txBody>
      </p:sp>
      <p:sp>
        <p:nvSpPr>
          <p:cNvPr id="49155"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Stream manipulator </a:t>
            </a:r>
            <a:r>
              <a:rPr lang="en-US" altLang="en-US" dirty="0">
                <a:solidFill>
                  <a:srgbClr val="000000"/>
                </a:solidFill>
                <a:latin typeface="Lucida Console" panose="020B0609040504020204" pitchFamily="49" charset="0"/>
              </a:rPr>
              <a:t>fixed</a:t>
            </a:r>
            <a:r>
              <a:rPr lang="en-US" altLang="en-US" dirty="0">
                <a:solidFill>
                  <a:srgbClr val="000000"/>
                </a:solidFill>
                <a:latin typeface="Cambria" panose="02040503050406030204" pitchFamily="18" charset="0"/>
              </a:rPr>
              <a:t> indicates that floating-point values should be output as fixed-point values with decimal points.</a:t>
            </a:r>
          </a:p>
          <a:p>
            <a:pPr eaLnBrk="1" hangingPunct="1"/>
            <a:r>
              <a:rPr lang="en-US" altLang="en-US" dirty="0">
                <a:solidFill>
                  <a:srgbClr val="000000"/>
                </a:solidFill>
                <a:latin typeface="Cambria" panose="02040503050406030204" pitchFamily="18" charset="0"/>
              </a:rPr>
              <a:t>Stream manipulator </a:t>
            </a:r>
            <a:r>
              <a:rPr lang="en-US" altLang="en-US" dirty="0" err="1">
                <a:solidFill>
                  <a:srgbClr val="000000"/>
                </a:solidFill>
                <a:latin typeface="Lucida Console" panose="020B0609040504020204" pitchFamily="49" charset="0"/>
              </a:rPr>
              <a:t>setprecision</a:t>
            </a:r>
            <a:r>
              <a:rPr lang="en-US" altLang="en-US" dirty="0">
                <a:solidFill>
                  <a:srgbClr val="000000"/>
                </a:solidFill>
                <a:latin typeface="Cambria" panose="02040503050406030204" pitchFamily="18" charset="0"/>
              </a:rPr>
              <a:t> specifies the number of digits to the right of the decimal point.</a:t>
            </a:r>
          </a:p>
          <a:p>
            <a:pPr eaLnBrk="1" hangingPunct="1"/>
            <a:r>
              <a:rPr lang="en-US" altLang="en-US" dirty="0">
                <a:solidFill>
                  <a:srgbClr val="000000"/>
                </a:solidFill>
                <a:latin typeface="Cambria" panose="02040503050406030204" pitchFamily="18" charset="0"/>
              </a:rPr>
              <a:t>Stream manipulators </a:t>
            </a:r>
            <a:r>
              <a:rPr lang="en-US" altLang="en-US" dirty="0">
                <a:solidFill>
                  <a:srgbClr val="000000"/>
                </a:solidFill>
                <a:latin typeface="Lucida Console" panose="020B0609040504020204" pitchFamily="49" charset="0"/>
              </a:rPr>
              <a:t>fixed</a:t>
            </a:r>
            <a:r>
              <a:rPr lang="en-US" altLang="en-US" dirty="0">
                <a:solidFill>
                  <a:srgbClr val="000000"/>
                </a:solidFill>
                <a:latin typeface="Cambria" panose="02040503050406030204" pitchFamily="18" charset="0"/>
              </a:rPr>
              <a:t> and </a:t>
            </a:r>
            <a:r>
              <a:rPr lang="en-US" altLang="en-US" dirty="0" err="1">
                <a:solidFill>
                  <a:srgbClr val="000000"/>
                </a:solidFill>
                <a:latin typeface="Lucida Console" panose="020B0609040504020204" pitchFamily="49" charset="0"/>
              </a:rPr>
              <a:t>setprecision</a:t>
            </a:r>
            <a:r>
              <a:rPr lang="en-US" altLang="en-US" dirty="0">
                <a:solidFill>
                  <a:srgbClr val="000000"/>
                </a:solidFill>
                <a:latin typeface="Cambria" panose="02040503050406030204" pitchFamily="18" charset="0"/>
              </a:rPr>
              <a:t> remain in effect until they’re changed—such settings are called </a:t>
            </a:r>
            <a:r>
              <a:rPr lang="en-US" altLang="en-US" dirty="0">
                <a:solidFill>
                  <a:srgbClr val="0000FF"/>
                </a:solidFill>
                <a:latin typeface="Cambria" panose="02040503050406030204" pitchFamily="18" charset="0"/>
              </a:rPr>
              <a:t>sticky settings</a:t>
            </a:r>
            <a:r>
              <a:rPr lang="en-US" altLang="en-US" dirty="0">
                <a:solidFill>
                  <a:srgbClr val="000000"/>
                </a:solidFill>
                <a:latin typeface="Cambria" panose="02040503050406030204" pitchFamily="18" charset="0"/>
              </a:rPr>
              <a:t>.</a:t>
            </a:r>
          </a:p>
          <a:p>
            <a:pPr eaLnBrk="1" hangingPunct="1"/>
            <a:r>
              <a:rPr lang="en-US" altLang="en-US" dirty="0">
                <a:solidFill>
                  <a:srgbClr val="000000"/>
                </a:solidFill>
                <a:latin typeface="Cambria" panose="02040503050406030204" pitchFamily="18" charset="0"/>
              </a:rPr>
              <a:t>The field width specified with </a:t>
            </a:r>
            <a:r>
              <a:rPr lang="en-US" altLang="en-US" dirty="0" err="1">
                <a:solidFill>
                  <a:srgbClr val="000000"/>
                </a:solidFill>
                <a:latin typeface="Lucida Console" panose="020B0609040504020204" pitchFamily="49" charset="0"/>
              </a:rPr>
              <a:t>setw</a:t>
            </a:r>
            <a:r>
              <a:rPr lang="en-US" altLang="en-US" dirty="0">
                <a:solidFill>
                  <a:srgbClr val="000000"/>
                </a:solidFill>
                <a:latin typeface="Cambria" panose="02040503050406030204" pitchFamily="18" charset="0"/>
              </a:rPr>
              <a:t> applies only to the next value output.</a:t>
            </a:r>
          </a:p>
        </p:txBody>
      </p:sp>
      <p:sp>
        <p:nvSpPr>
          <p:cNvPr id="5325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 (cont.)</a:t>
            </a:r>
          </a:p>
        </p:txBody>
      </p:sp>
      <p:sp>
        <p:nvSpPr>
          <p:cNvPr id="46083" name="Text Placeholder 2"/>
          <p:cNvSpPr>
            <a:spLocks noGrp="1"/>
          </p:cNvSpPr>
          <p:nvPr>
            <p:ph type="body" idx="1"/>
          </p:nvPr>
        </p:nvSpPr>
        <p:spPr/>
        <p:txBody>
          <a:bodyPr/>
          <a:lstStyle/>
          <a:p>
            <a:r>
              <a:rPr lang="en-US" altLang="en-US" dirty="0">
                <a:solidFill>
                  <a:srgbClr val="000000"/>
                </a:solidFill>
                <a:latin typeface="Cambria" panose="02040503050406030204" pitchFamily="18" charset="0"/>
              </a:rPr>
              <a:t>Variables of type </a:t>
            </a:r>
            <a:r>
              <a:rPr lang="en-US" altLang="en-US" dirty="0">
                <a:solidFill>
                  <a:srgbClr val="000000"/>
                </a:solidFill>
                <a:latin typeface="Consolas" panose="020B0609020204030204" pitchFamily="49" charset="0"/>
              </a:rPr>
              <a:t>float</a:t>
            </a:r>
            <a:r>
              <a:rPr lang="en-US" altLang="en-US" dirty="0">
                <a:solidFill>
                  <a:srgbClr val="000000"/>
                </a:solidFill>
                <a:latin typeface="Cambria" panose="02040503050406030204" pitchFamily="18" charset="0"/>
              </a:rPr>
              <a:t> represent single-precision floating-point numbers and have approximately seven significant digits on most of today’s systems. </a:t>
            </a:r>
          </a:p>
          <a:p>
            <a:r>
              <a:rPr lang="en-US" altLang="en-US" dirty="0">
                <a:solidFill>
                  <a:srgbClr val="000000"/>
                </a:solidFill>
                <a:latin typeface="Cambria" panose="02040503050406030204" pitchFamily="18" charset="0"/>
              </a:rPr>
              <a:t>Variables of type </a:t>
            </a:r>
            <a:r>
              <a:rPr lang="en-US" altLang="en-US" dirty="0">
                <a:solidFill>
                  <a:srgbClr val="000000"/>
                </a:solidFill>
                <a:latin typeface="Consolas" panose="020B0609020204030204" pitchFamily="49" charset="0"/>
              </a:rPr>
              <a:t>double</a:t>
            </a:r>
            <a:r>
              <a:rPr lang="en-US" altLang="en-US" dirty="0">
                <a:solidFill>
                  <a:srgbClr val="000000"/>
                </a:solidFill>
                <a:latin typeface="Cambria" panose="02040503050406030204" pitchFamily="18" charset="0"/>
              </a:rPr>
              <a:t> represent double-precision floating-point numbers. </a:t>
            </a:r>
          </a:p>
          <a:p>
            <a:pPr lvl="1"/>
            <a:r>
              <a:rPr lang="en-US" altLang="en-US" dirty="0">
                <a:solidFill>
                  <a:srgbClr val="000000"/>
                </a:solidFill>
                <a:latin typeface="Cambria" panose="02040503050406030204" pitchFamily="18" charset="0"/>
              </a:rPr>
              <a:t>These require twice as much memory as </a:t>
            </a:r>
            <a:r>
              <a:rPr lang="en-US" altLang="en-US" dirty="0">
                <a:solidFill>
                  <a:srgbClr val="000000"/>
                </a:solidFill>
                <a:latin typeface="Consolas" panose="020B0609020204030204" pitchFamily="49" charset="0"/>
              </a:rPr>
              <a:t>float</a:t>
            </a:r>
            <a:r>
              <a:rPr lang="en-US" altLang="en-US" dirty="0">
                <a:solidFill>
                  <a:srgbClr val="000000"/>
                </a:solidFill>
                <a:latin typeface="Cambria" panose="02040503050406030204" pitchFamily="18" charset="0"/>
              </a:rPr>
              <a:t> variables and provide approximately 15 significant digits on most of today’s systems—approximately double the precision of </a:t>
            </a:r>
            <a:r>
              <a:rPr lang="en-US" altLang="en-US" dirty="0">
                <a:solidFill>
                  <a:srgbClr val="000000"/>
                </a:solidFill>
                <a:latin typeface="Consolas" panose="020B0609020204030204" pitchFamily="49" charset="0"/>
              </a:rPr>
              <a:t>float</a:t>
            </a:r>
            <a:r>
              <a:rPr lang="en-US" altLang="en-US" dirty="0">
                <a:solidFill>
                  <a:srgbClr val="000000"/>
                </a:solidFill>
                <a:latin typeface="Cambria" panose="02040503050406030204" pitchFamily="18" charset="0"/>
              </a:rPr>
              <a:t> variables.</a:t>
            </a:r>
          </a:p>
        </p:txBody>
      </p:sp>
      <p:sp>
        <p:nvSpPr>
          <p:cNvPr id="491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61296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 (cont.)</a:t>
            </a:r>
          </a:p>
        </p:txBody>
      </p:sp>
      <p:sp>
        <p:nvSpPr>
          <p:cNvPr id="46083" name="Text Placeholder 2"/>
          <p:cNvSpPr>
            <a:spLocks noGrp="1"/>
          </p:cNvSpPr>
          <p:nvPr>
            <p:ph type="body" idx="1"/>
          </p:nvPr>
        </p:nvSpPr>
        <p:spPr/>
        <p:txBody>
          <a:bodyPr/>
          <a:lstStyle/>
          <a:p>
            <a:r>
              <a:rPr lang="en-US" altLang="en-US" dirty="0">
                <a:solidFill>
                  <a:srgbClr val="000000"/>
                </a:solidFill>
                <a:latin typeface="Cambria" panose="02040503050406030204" pitchFamily="18" charset="0"/>
              </a:rPr>
              <a:t>Most programmers represent floating-point numbers with type </a:t>
            </a:r>
            <a:r>
              <a:rPr lang="en-US" altLang="en-US" dirty="0">
                <a:solidFill>
                  <a:srgbClr val="000000"/>
                </a:solidFill>
                <a:latin typeface="Consolas" panose="020B0609020204030204" pitchFamily="49" charset="0"/>
              </a:rPr>
              <a:t>double</a:t>
            </a:r>
            <a:r>
              <a:rPr lang="en-US" altLang="en-US" dirty="0">
                <a:solidFill>
                  <a:srgbClr val="000000"/>
                </a:solidFill>
                <a:latin typeface="Cambria" panose="02040503050406030204" pitchFamily="18" charset="0"/>
              </a:rPr>
              <a:t>. </a:t>
            </a:r>
          </a:p>
          <a:p>
            <a:r>
              <a:rPr lang="en-US" altLang="en-US" dirty="0">
                <a:solidFill>
                  <a:srgbClr val="000000"/>
                </a:solidFill>
                <a:latin typeface="Cambria" panose="02040503050406030204" pitchFamily="18" charset="0"/>
              </a:rPr>
              <a:t>C++ treats all floating-point numbers you type in a program’s source code (such as 7.33 and 0.0975) as </a:t>
            </a:r>
            <a:r>
              <a:rPr lang="en-US" altLang="en-US" dirty="0">
                <a:solidFill>
                  <a:srgbClr val="000000"/>
                </a:solidFill>
                <a:latin typeface="Consolas" panose="020B0609020204030204" pitchFamily="49" charset="0"/>
              </a:rPr>
              <a:t>double</a:t>
            </a:r>
            <a:r>
              <a:rPr lang="en-US" altLang="en-US" dirty="0">
                <a:solidFill>
                  <a:srgbClr val="000000"/>
                </a:solidFill>
                <a:latin typeface="Cambria" panose="02040503050406030204" pitchFamily="18" charset="0"/>
              </a:rPr>
              <a:t> values by default. </a:t>
            </a:r>
          </a:p>
          <a:p>
            <a:r>
              <a:rPr lang="en-US" altLang="en-US" dirty="0">
                <a:solidFill>
                  <a:srgbClr val="000000"/>
                </a:solidFill>
                <a:latin typeface="Cambria" panose="02040503050406030204" pitchFamily="18" charset="0"/>
              </a:rPr>
              <a:t>Such values in the source code are known as floating-point literals. </a:t>
            </a:r>
          </a:p>
        </p:txBody>
      </p:sp>
      <p:sp>
        <p:nvSpPr>
          <p:cNvPr id="491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3124234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 (cont.)</a:t>
            </a:r>
          </a:p>
        </p:txBody>
      </p:sp>
      <p:sp>
        <p:nvSpPr>
          <p:cNvPr id="46083" name="Text Placeholder 2"/>
          <p:cNvSpPr>
            <a:spLocks noGrp="1"/>
          </p:cNvSpPr>
          <p:nvPr>
            <p:ph type="body" idx="1"/>
          </p:nvPr>
        </p:nvSpPr>
        <p:spPr/>
        <p:txBody>
          <a:bodyPr/>
          <a:lstStyle/>
          <a:p>
            <a:r>
              <a:rPr lang="en-US" altLang="en-US" dirty="0">
                <a:solidFill>
                  <a:srgbClr val="000000"/>
                </a:solidFill>
                <a:latin typeface="Cambria" panose="02040503050406030204" pitchFamily="18" charset="0"/>
              </a:rPr>
              <a:t>In conventional arithmetic, floating-point numbers often arise as a result of division—when we divide 10 by 3, the result is 3.3333333…, with the sequence of 3s repeating infinitely. </a:t>
            </a:r>
          </a:p>
          <a:p>
            <a:r>
              <a:rPr lang="en-US" altLang="en-US" dirty="0">
                <a:solidFill>
                  <a:srgbClr val="000000"/>
                </a:solidFill>
                <a:latin typeface="Cambria" panose="02040503050406030204" pitchFamily="18" charset="0"/>
              </a:rPr>
              <a:t>The computer allocates only a fixed amount of space to hold such a value, so clearly the stored floating-point value can be only an approximation. </a:t>
            </a:r>
          </a:p>
          <a:p>
            <a:r>
              <a:rPr lang="en-US" altLang="en-US" dirty="0">
                <a:solidFill>
                  <a:srgbClr val="000000"/>
                </a:solidFill>
                <a:latin typeface="Consolas" panose="020B0609020204030204" pitchFamily="49" charset="0"/>
              </a:rPr>
              <a:t>double</a:t>
            </a:r>
            <a:r>
              <a:rPr lang="en-US" altLang="en-US" dirty="0">
                <a:solidFill>
                  <a:srgbClr val="000000"/>
                </a:solidFill>
                <a:latin typeface="Cambria" panose="02040503050406030204" pitchFamily="18" charset="0"/>
              </a:rPr>
              <a:t> suffers from what we call representational error. </a:t>
            </a:r>
          </a:p>
        </p:txBody>
      </p:sp>
      <p:sp>
        <p:nvSpPr>
          <p:cNvPr id="491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394745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7629"/>
            <a:ext cx="9144000" cy="2902744"/>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26358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5.6  </a:t>
            </a:r>
            <a:r>
              <a:rPr lang="en-US" dirty="0">
                <a:solidFill>
                  <a:srgbClr val="3380E6"/>
                </a:solidFill>
                <a:latin typeface="Calibri" panose="020F0502020204030204" pitchFamily="34" charset="0"/>
              </a:rPr>
              <a:t>Application: Compound-Interest Calculations (cont.)</a:t>
            </a:r>
          </a:p>
        </p:txBody>
      </p:sp>
      <p:sp>
        <p:nvSpPr>
          <p:cNvPr id="46083" name="Text Placeholder 2"/>
          <p:cNvSpPr>
            <a:spLocks noGrp="1"/>
          </p:cNvSpPr>
          <p:nvPr>
            <p:ph type="body" idx="1"/>
          </p:nvPr>
        </p:nvSpPr>
        <p:spPr/>
        <p:txBody>
          <a:bodyPr/>
          <a:lstStyle/>
          <a:p>
            <a:r>
              <a:rPr lang="en-US" altLang="en-US" sz="2000" dirty="0">
                <a:solidFill>
                  <a:srgbClr val="000000"/>
                </a:solidFill>
                <a:latin typeface="Cambria" panose="02040503050406030204" pitchFamily="18" charset="0"/>
              </a:rPr>
              <a:t>Simple explanation of what can go wrong when using </a:t>
            </a:r>
            <a:r>
              <a:rPr lang="en-US" altLang="en-US" sz="2000" dirty="0">
                <a:solidFill>
                  <a:srgbClr val="000000"/>
                </a:solidFill>
                <a:latin typeface="Consolas" panose="020B0609020204030204" pitchFamily="49" charset="0"/>
              </a:rPr>
              <a:t>double</a:t>
            </a:r>
            <a:r>
              <a:rPr lang="en-US" altLang="en-US" sz="2000" dirty="0">
                <a:solidFill>
                  <a:srgbClr val="000000"/>
                </a:solidFill>
                <a:latin typeface="Cambria" panose="02040503050406030204" pitchFamily="18" charset="0"/>
              </a:rPr>
              <a:t> (or </a:t>
            </a:r>
            <a:r>
              <a:rPr lang="en-US" altLang="en-US" sz="2000" dirty="0">
                <a:solidFill>
                  <a:srgbClr val="000000"/>
                </a:solidFill>
                <a:latin typeface="Consolas" panose="020B0609020204030204" pitchFamily="49" charset="0"/>
              </a:rPr>
              <a:t>float</a:t>
            </a:r>
            <a:r>
              <a:rPr lang="en-US" altLang="en-US" sz="2000" dirty="0">
                <a:solidFill>
                  <a:srgbClr val="000000"/>
                </a:solidFill>
                <a:latin typeface="Cambria" panose="02040503050406030204" pitchFamily="18" charset="0"/>
              </a:rPr>
              <a:t>) to represent dollar amounts (assuming that dollar amounts are displayed with two digits to the right of the decimal point): </a:t>
            </a:r>
          </a:p>
          <a:p>
            <a:pPr lvl="1"/>
            <a:r>
              <a:rPr lang="en-US" altLang="en-US" sz="1800" dirty="0">
                <a:solidFill>
                  <a:srgbClr val="000000"/>
                </a:solidFill>
                <a:latin typeface="Cambria" panose="02040503050406030204" pitchFamily="18" charset="0"/>
              </a:rPr>
              <a:t>Two calculated double dollar amounts stored in the machine could be 14.234 (which would normally be rounded to 14.23 for display purposes) and 18.673 (which would normally be rounded to 18.67 for display purposes). </a:t>
            </a:r>
          </a:p>
          <a:p>
            <a:pPr lvl="1"/>
            <a:r>
              <a:rPr lang="en-US" altLang="en-US" sz="1800" dirty="0">
                <a:solidFill>
                  <a:srgbClr val="000000"/>
                </a:solidFill>
                <a:latin typeface="Cambria" panose="02040503050406030204" pitchFamily="18" charset="0"/>
              </a:rPr>
              <a:t>When these amounts are added, they produce the internal sum 32.907, which would normally be rounded to 32.91 for display purposes. Thus, your output could appear as</a:t>
            </a:r>
          </a:p>
          <a:p>
            <a:pPr marL="914400" lvl="3" indent="0"/>
            <a:r>
              <a:rPr lang="en-US" altLang="en-US" sz="1400" dirty="0">
                <a:solidFill>
                  <a:srgbClr val="000000"/>
                </a:solidFill>
                <a:latin typeface="Consolas" panose="020B0609020204030204" pitchFamily="49" charset="0"/>
              </a:rPr>
              <a:t>  14.23</a:t>
            </a:r>
            <a:br>
              <a:rPr lang="en-US" altLang="en-US" sz="1400" dirty="0">
                <a:solidFill>
                  <a:srgbClr val="000000"/>
                </a:solidFill>
                <a:latin typeface="Consolas" panose="020B0609020204030204" pitchFamily="49" charset="0"/>
              </a:rPr>
            </a:br>
            <a:r>
              <a:rPr lang="en-US" altLang="en-US" sz="1400" u="sng" dirty="0">
                <a:solidFill>
                  <a:srgbClr val="000000"/>
                </a:solidFill>
                <a:latin typeface="Consolas" panose="020B0609020204030204" pitchFamily="49" charset="0"/>
              </a:rPr>
              <a:t>+ 18.67</a:t>
            </a:r>
            <a:br>
              <a:rPr lang="en-US" altLang="en-US" sz="1400" u="sng"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32.91</a:t>
            </a:r>
            <a:endParaRPr lang="en-US" altLang="en-US" sz="2000" dirty="0">
              <a:solidFill>
                <a:srgbClr val="000000"/>
              </a:solidFill>
              <a:latin typeface="Cambria" panose="02040503050406030204" pitchFamily="18" charset="0"/>
            </a:endParaRPr>
          </a:p>
          <a:p>
            <a:pPr lvl="1"/>
            <a:r>
              <a:rPr lang="en-US" altLang="en-US" sz="1800" dirty="0">
                <a:solidFill>
                  <a:srgbClr val="000000"/>
                </a:solidFill>
                <a:latin typeface="Cambria" panose="02040503050406030204" pitchFamily="18" charset="0"/>
              </a:rPr>
              <a:t>A person adding the individual numbers as displayed would expect the sum to be 32.90. </a:t>
            </a:r>
          </a:p>
        </p:txBody>
      </p:sp>
      <p:sp>
        <p:nvSpPr>
          <p:cNvPr id="491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a:t>©1992-2017 by Pearson Education, Inc. All Rights Reserved.</a:t>
            </a:r>
          </a:p>
        </p:txBody>
      </p:sp>
    </p:spTree>
    <p:extLst>
      <p:ext uri="{BB962C8B-B14F-4D97-AF65-F5344CB8AC3E}">
        <p14:creationId xmlns:p14="http://schemas.microsoft.com/office/powerpoint/2010/main" val="76727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90750"/>
            <a:ext cx="9144000" cy="247531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130231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5.8  </a:t>
            </a:r>
            <a:r>
              <a:rPr lang="en-US" dirty="0">
                <a:solidFill>
                  <a:srgbClr val="3380E6"/>
                </a:solidFill>
                <a:latin typeface="Lucida Console"/>
              </a:rPr>
              <a:t>do</a:t>
            </a:r>
            <a:r>
              <a:rPr lang="en-US" dirty="0">
                <a:solidFill>
                  <a:srgbClr val="3380E6"/>
                </a:solidFill>
                <a:latin typeface="Calibri" panose="020F0502020204030204" pitchFamily="34" charset="0"/>
              </a:rPr>
              <a:t>…</a:t>
            </a:r>
            <a:r>
              <a:rPr lang="en-US" dirty="0">
                <a:solidFill>
                  <a:srgbClr val="3380E6"/>
                </a:solidFill>
                <a:latin typeface="Lucida Console"/>
              </a:rPr>
              <a:t>while</a:t>
            </a:r>
            <a:r>
              <a:rPr lang="en-US" dirty="0">
                <a:solidFill>
                  <a:srgbClr val="3380E6"/>
                </a:solidFill>
                <a:latin typeface="Calibri" panose="020F0502020204030204" pitchFamily="34" charset="0"/>
              </a:rPr>
              <a:t> Iteration Statement</a:t>
            </a:r>
          </a:p>
        </p:txBody>
      </p:sp>
      <p:sp>
        <p:nvSpPr>
          <p:cNvPr id="52227"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Similar to the </a:t>
            </a:r>
            <a:r>
              <a:rPr lang="en-US" altLang="en-US" dirty="0">
                <a:solidFill>
                  <a:srgbClr val="000000"/>
                </a:solidFill>
                <a:latin typeface="Lucida Console" panose="020B0609040504020204" pitchFamily="49" charset="0"/>
              </a:rPr>
              <a:t>while</a:t>
            </a:r>
            <a:r>
              <a:rPr lang="en-US" altLang="en-US" dirty="0">
                <a:solidFill>
                  <a:srgbClr val="000000"/>
                </a:solidFill>
                <a:latin typeface="Cambria" panose="02040503050406030204" pitchFamily="18" charset="0"/>
              </a:rPr>
              <a:t> statement.</a:t>
            </a:r>
          </a:p>
          <a:p>
            <a:pPr eaLnBrk="1" hangingPunct="1"/>
            <a:r>
              <a:rPr lang="en-US" altLang="en-US" dirty="0">
                <a:solidFill>
                  <a:srgbClr val="000000"/>
                </a:solidFill>
                <a:latin typeface="Cambria" panose="02040503050406030204" pitchFamily="18" charset="0"/>
              </a:rPr>
              <a:t>The </a:t>
            </a:r>
            <a:r>
              <a:rPr lang="en-US" altLang="en-US" dirty="0">
                <a:solidFill>
                  <a:srgbClr val="000000"/>
                </a:solidFill>
                <a:latin typeface="Lucida Console" panose="020B0609040504020204" pitchFamily="49" charset="0"/>
              </a:rPr>
              <a:t>do</a:t>
            </a:r>
            <a:r>
              <a:rPr lang="en-US" altLang="en-US" dirty="0">
                <a:solidFill>
                  <a:srgbClr val="000000"/>
                </a:solidFill>
                <a:latin typeface="Cambria" panose="02040503050406030204" pitchFamily="18" charset="0"/>
              </a:rPr>
              <a:t>…</a:t>
            </a:r>
            <a:r>
              <a:rPr lang="en-US" altLang="en-US" dirty="0">
                <a:solidFill>
                  <a:srgbClr val="000000"/>
                </a:solidFill>
                <a:latin typeface="Lucida Console" panose="020B0609040504020204" pitchFamily="49" charset="0"/>
              </a:rPr>
              <a:t>while</a:t>
            </a:r>
            <a:r>
              <a:rPr lang="en-US" altLang="en-US" dirty="0">
                <a:solidFill>
                  <a:srgbClr val="000000"/>
                </a:solidFill>
                <a:latin typeface="Cambria" panose="02040503050406030204" pitchFamily="18" charset="0"/>
              </a:rPr>
              <a:t> statement tests the loop-continuation condition </a:t>
            </a:r>
            <a:r>
              <a:rPr lang="en-US" altLang="en-US" i="1" dirty="0">
                <a:solidFill>
                  <a:srgbClr val="000000"/>
                </a:solidFill>
                <a:latin typeface="Cambria" panose="02040503050406030204" pitchFamily="18" charset="0"/>
              </a:rPr>
              <a:t>after </a:t>
            </a:r>
            <a:r>
              <a:rPr lang="en-US" altLang="en-US" dirty="0">
                <a:solidFill>
                  <a:srgbClr val="000000"/>
                </a:solidFill>
                <a:latin typeface="Cambria" panose="02040503050406030204" pitchFamily="18" charset="0"/>
              </a:rPr>
              <a:t>the loop body executes; therefore, </a:t>
            </a:r>
            <a:r>
              <a:rPr lang="en-US" altLang="en-US" i="1" dirty="0">
                <a:solidFill>
                  <a:srgbClr val="000000"/>
                </a:solidFill>
                <a:latin typeface="Cambria" panose="02040503050406030204" pitchFamily="18" charset="0"/>
              </a:rPr>
              <a:t>the loop body always executes at least once.</a:t>
            </a:r>
          </a:p>
          <a:p>
            <a:pPr eaLnBrk="1" hangingPunct="1"/>
            <a:r>
              <a:rPr lang="en-US" altLang="en-US" dirty="0">
                <a:solidFill>
                  <a:srgbClr val="000000"/>
                </a:solidFill>
                <a:latin typeface="Cambria" panose="02040503050406030204" pitchFamily="18" charset="0"/>
              </a:rPr>
              <a:t>Figure 5.9 uses a </a:t>
            </a:r>
            <a:r>
              <a:rPr lang="en-US" altLang="en-US" sz="2400" dirty="0">
                <a:solidFill>
                  <a:srgbClr val="000000"/>
                </a:solidFill>
                <a:latin typeface="Lucida Console" panose="020B0609040504020204" pitchFamily="49" charset="0"/>
              </a:rPr>
              <a:t>do…while</a:t>
            </a:r>
            <a:r>
              <a:rPr lang="en-US" altLang="en-US" dirty="0">
                <a:solidFill>
                  <a:srgbClr val="000000"/>
                </a:solidFill>
                <a:latin typeface="Cambria" panose="02040503050406030204" pitchFamily="18" charset="0"/>
              </a:rPr>
              <a:t> statement to print the numbers 1–10. </a:t>
            </a:r>
          </a:p>
        </p:txBody>
      </p:sp>
      <p:sp>
        <p:nvSpPr>
          <p:cNvPr id="5632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3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86472"/>
            <a:ext cx="9144000" cy="5285974"/>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104965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5.8 </a:t>
            </a:r>
            <a:r>
              <a:rPr lang="en-US" dirty="0">
                <a:solidFill>
                  <a:srgbClr val="3380E6"/>
                </a:solidFill>
                <a:latin typeface="Lucida Console"/>
              </a:rPr>
              <a:t>do</a:t>
            </a:r>
            <a:r>
              <a:rPr lang="en-US" dirty="0">
                <a:solidFill>
                  <a:srgbClr val="3380E6"/>
                </a:solidFill>
                <a:latin typeface="Calibri" panose="020F0502020204030204" pitchFamily="34" charset="0"/>
              </a:rPr>
              <a:t>…</a:t>
            </a:r>
            <a:r>
              <a:rPr lang="en-US" dirty="0">
                <a:solidFill>
                  <a:srgbClr val="3380E6"/>
                </a:solidFill>
                <a:latin typeface="Lucida Console"/>
              </a:rPr>
              <a:t>while</a:t>
            </a:r>
            <a:r>
              <a:rPr lang="en-US" dirty="0">
                <a:solidFill>
                  <a:srgbClr val="3380E6"/>
                </a:solidFill>
                <a:latin typeface="Calibri" panose="020F0502020204030204" pitchFamily="34" charset="0"/>
              </a:rPr>
              <a:t> Iteration Statement (cont.)</a:t>
            </a:r>
          </a:p>
        </p:txBody>
      </p:sp>
      <p:sp>
        <p:nvSpPr>
          <p:cNvPr id="52227"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sz="2400" b="1" i="1" dirty="0">
                <a:solidFill>
                  <a:srgbClr val="000000"/>
                </a:solidFill>
                <a:latin typeface="Lucida Console" pitchFamily="49" charset="0"/>
              </a:rPr>
              <a:t>do…while</a:t>
            </a:r>
            <a:r>
              <a:rPr lang="en-US" b="1" i="1" dirty="0">
                <a:solidFill>
                  <a:srgbClr val="000000"/>
                </a:solidFill>
                <a:latin typeface="Cambria" panose="02040503050406030204" pitchFamily="18" charset="0"/>
              </a:rPr>
              <a:t> Statement UML Activity Diagram</a:t>
            </a:r>
          </a:p>
          <a:p>
            <a:pPr eaLnBrk="1" hangingPunct="1">
              <a:defRPr/>
            </a:pPr>
            <a:r>
              <a:rPr lang="en-US" dirty="0">
                <a:solidFill>
                  <a:srgbClr val="000000"/>
                </a:solidFill>
                <a:latin typeface="Cambria" panose="02040503050406030204" pitchFamily="18" charset="0"/>
              </a:rPr>
              <a:t>Figure 5.10 contains the </a:t>
            </a:r>
            <a:r>
              <a:rPr lang="en-US" dirty="0">
                <a:solidFill>
                  <a:srgbClr val="000000"/>
                </a:solidFill>
                <a:latin typeface="Lucida Console" pitchFamily="49" charset="0"/>
              </a:rPr>
              <a:t>do</a:t>
            </a:r>
            <a:r>
              <a:rPr lang="en-US" dirty="0">
                <a:solidFill>
                  <a:srgbClr val="000000"/>
                </a:solidFill>
                <a:latin typeface="Cambria" panose="02040503050406030204" pitchFamily="18" charset="0"/>
              </a:rPr>
              <a:t>…</a:t>
            </a:r>
            <a:r>
              <a:rPr lang="en-US" dirty="0">
                <a:solidFill>
                  <a:srgbClr val="000000"/>
                </a:solidFill>
                <a:latin typeface="Lucida Console" pitchFamily="49" charset="0"/>
              </a:rPr>
              <a:t>while</a:t>
            </a:r>
            <a:r>
              <a:rPr lang="en-US" dirty="0">
                <a:solidFill>
                  <a:srgbClr val="000000"/>
                </a:solidFill>
                <a:latin typeface="Cambria" panose="02040503050406030204" pitchFamily="18" charset="0"/>
              </a:rPr>
              <a:t> statement’s UML activity diagram, which makes it clear that the loop-continuation condition is not evaluated until after the loop performs its body at least once.</a:t>
            </a:r>
          </a:p>
        </p:txBody>
      </p:sp>
      <p:sp>
        <p:nvSpPr>
          <p:cNvPr id="5939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5.2  </a:t>
            </a:r>
            <a:r>
              <a:rPr lang="en-US" dirty="0">
                <a:solidFill>
                  <a:srgbClr val="3380E6"/>
                </a:solidFill>
                <a:latin typeface="Calibri" panose="020F0502020204030204" pitchFamily="34" charset="0"/>
              </a:rPr>
              <a:t>Essentials of Counter-Controlled Iteration</a:t>
            </a:r>
          </a:p>
        </p:txBody>
      </p:sp>
      <p:sp>
        <p:nvSpPr>
          <p:cNvPr id="14339"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Counter-controlled iteration requires</a:t>
            </a:r>
          </a:p>
          <a:p>
            <a:pPr lvl="1"/>
            <a:r>
              <a:rPr lang="en-US" altLang="en-US" dirty="0">
                <a:solidFill>
                  <a:srgbClr val="000000"/>
                </a:solidFill>
                <a:latin typeface="Cambria" panose="02040503050406030204" pitchFamily="18" charset="0"/>
              </a:rPr>
              <a:t>a </a:t>
            </a:r>
            <a:r>
              <a:rPr lang="en-US" altLang="en-US" dirty="0">
                <a:solidFill>
                  <a:srgbClr val="0000FF"/>
                </a:solidFill>
                <a:latin typeface="Cambria" panose="02040503050406030204" pitchFamily="18" charset="0"/>
              </a:rPr>
              <a:t>control variable</a:t>
            </a:r>
            <a:r>
              <a:rPr lang="en-US" altLang="en-US" dirty="0">
                <a:solidFill>
                  <a:srgbClr val="000000"/>
                </a:solidFill>
                <a:latin typeface="Cambria" panose="02040503050406030204" pitchFamily="18" charset="0"/>
              </a:rPr>
              <a:t> (or loop counter)</a:t>
            </a:r>
          </a:p>
          <a:p>
            <a:pPr lvl="1"/>
            <a:r>
              <a:rPr lang="en-US" altLang="en-US" dirty="0">
                <a:solidFill>
                  <a:srgbClr val="000000"/>
                </a:solidFill>
                <a:latin typeface="Cambria" panose="02040503050406030204" pitchFamily="18" charset="0"/>
              </a:rPr>
              <a:t>the control variable’s </a:t>
            </a:r>
            <a:r>
              <a:rPr lang="en-US" altLang="en-US" dirty="0">
                <a:solidFill>
                  <a:srgbClr val="0000FF"/>
                </a:solidFill>
                <a:latin typeface="Cambria" panose="02040503050406030204" pitchFamily="18" charset="0"/>
              </a:rPr>
              <a:t>initial value</a:t>
            </a:r>
          </a:p>
          <a:p>
            <a:pPr lvl="1"/>
            <a:r>
              <a:rPr lang="en-US" altLang="en-US" dirty="0">
                <a:solidFill>
                  <a:srgbClr val="000000"/>
                </a:solidFill>
                <a:latin typeface="Cambria" panose="02040503050406030204" pitchFamily="18" charset="0"/>
              </a:rPr>
              <a:t>the control variable’s </a:t>
            </a:r>
            <a:r>
              <a:rPr lang="en-US" altLang="en-US" dirty="0">
                <a:solidFill>
                  <a:srgbClr val="0000FF"/>
                </a:solidFill>
                <a:latin typeface="Cambria" panose="02040503050406030204" pitchFamily="18" charset="0"/>
              </a:rPr>
              <a:t>increment</a:t>
            </a:r>
            <a:r>
              <a:rPr lang="en-US" altLang="en-US" dirty="0">
                <a:solidFill>
                  <a:srgbClr val="000000"/>
                </a:solidFill>
                <a:latin typeface="Cambria" panose="02040503050406030204" pitchFamily="18" charset="0"/>
              </a:rPr>
              <a:t> that’s applied during each iteration of the loop</a:t>
            </a:r>
          </a:p>
          <a:p>
            <a:pPr lvl="1"/>
            <a:r>
              <a:rPr lang="en-US" altLang="en-US" dirty="0">
                <a:solidFill>
                  <a:srgbClr val="000000"/>
                </a:solidFill>
                <a:latin typeface="Cambria" panose="02040503050406030204" pitchFamily="18" charset="0"/>
              </a:rPr>
              <a:t>the </a:t>
            </a:r>
            <a:r>
              <a:rPr lang="en-US" altLang="en-US" dirty="0">
                <a:solidFill>
                  <a:srgbClr val="0000FF"/>
                </a:solidFill>
                <a:latin typeface="Cambria" panose="02040503050406030204" pitchFamily="18" charset="0"/>
              </a:rPr>
              <a:t>loop-continuation condition </a:t>
            </a:r>
            <a:r>
              <a:rPr lang="en-US" altLang="en-US" dirty="0">
                <a:solidFill>
                  <a:srgbClr val="000000"/>
                </a:solidFill>
                <a:latin typeface="Cambria" panose="02040503050406030204" pitchFamily="18" charset="0"/>
              </a:rPr>
              <a:t>that determines if looping should continue.</a:t>
            </a:r>
          </a:p>
        </p:txBody>
      </p:sp>
      <p:sp>
        <p:nvSpPr>
          <p:cNvPr id="1434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6512" y="0"/>
            <a:ext cx="9215437" cy="68580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406480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Lucida Console"/>
              </a:rPr>
              <a:t>switch</a:t>
            </a:r>
            <a:r>
              <a:rPr lang="en-US" dirty="0">
                <a:solidFill>
                  <a:srgbClr val="3380E6"/>
                </a:solidFill>
                <a:latin typeface="Calibri" panose="020F0502020204030204" pitchFamily="34" charset="0"/>
              </a:rPr>
              <a:t> Multiple-Selection Statement</a:t>
            </a:r>
          </a:p>
        </p:txBody>
      </p:sp>
      <p:sp>
        <p:nvSpPr>
          <p:cNvPr id="59395" name="Text Placeholder 2"/>
          <p:cNvSpPr>
            <a:spLocks noGrp="1"/>
          </p:cNvSpPr>
          <p:nvPr>
            <p:ph type="body" idx="1"/>
          </p:nvPr>
        </p:nvSpPr>
        <p:spPr/>
        <p:txBody>
          <a:bodyPr/>
          <a:lstStyle/>
          <a:p>
            <a:pPr eaLnBrk="1" hangingPunct="1"/>
            <a:r>
              <a:rPr lang="en-US" altLang="en-US" sz="2400" dirty="0">
                <a:solidFill>
                  <a:srgbClr val="000000"/>
                </a:solidFill>
                <a:latin typeface="Cambria" panose="02040503050406030204" pitchFamily="18" charset="0"/>
              </a:rPr>
              <a:t>The </a:t>
            </a:r>
            <a:r>
              <a:rPr lang="en-US" altLang="en-US" sz="2400" dirty="0">
                <a:solidFill>
                  <a:srgbClr val="0000FF"/>
                </a:solidFill>
                <a:latin typeface="Consolas" panose="020B0609020204030204" pitchFamily="49" charset="0"/>
              </a:rPr>
              <a:t>switch</a:t>
            </a:r>
            <a:r>
              <a:rPr lang="en-US" altLang="en-US" sz="2400" dirty="0">
                <a:solidFill>
                  <a:srgbClr val="0000FF"/>
                </a:solidFill>
                <a:latin typeface="Cambria" panose="02040503050406030204" pitchFamily="18" charset="0"/>
              </a:rPr>
              <a:t> multiple-selection</a:t>
            </a:r>
            <a:r>
              <a:rPr lang="en-US" altLang="en-US" sz="2400" dirty="0">
                <a:solidFill>
                  <a:srgbClr val="000000"/>
                </a:solidFill>
                <a:latin typeface="Cambria" panose="02040503050406030204" pitchFamily="18" charset="0"/>
              </a:rPr>
              <a:t> statement performs many different actions based on the possible values of a variable or expression.</a:t>
            </a:r>
          </a:p>
          <a:p>
            <a:pPr eaLnBrk="1" hangingPunct="1"/>
            <a:r>
              <a:rPr lang="en-US" altLang="en-US" sz="2400" dirty="0">
                <a:solidFill>
                  <a:srgbClr val="000000"/>
                </a:solidFill>
                <a:latin typeface="Cambria" panose="02040503050406030204" pitchFamily="18" charset="0"/>
              </a:rPr>
              <a:t>Each action is associated with the value of an </a:t>
            </a:r>
            <a:r>
              <a:rPr lang="en-US" altLang="en-US" sz="2400" dirty="0">
                <a:solidFill>
                  <a:srgbClr val="0000FF"/>
                </a:solidFill>
                <a:latin typeface="Cambria" panose="02040503050406030204" pitchFamily="18" charset="0"/>
              </a:rPr>
              <a:t>integral constant expression</a:t>
            </a:r>
            <a:r>
              <a:rPr lang="en-US" altLang="en-US" sz="2400" dirty="0">
                <a:solidFill>
                  <a:srgbClr val="000000"/>
                </a:solidFill>
                <a:latin typeface="Cambria" panose="02040503050406030204" pitchFamily="18" charset="0"/>
              </a:rPr>
              <a:t> (i.e., any combination of character and integer constants that evaluates to a constant integer value).</a:t>
            </a:r>
          </a:p>
          <a:p>
            <a:r>
              <a:rPr lang="en-US" altLang="en-US" sz="2400" dirty="0">
                <a:solidFill>
                  <a:srgbClr val="000000"/>
                </a:solidFill>
                <a:latin typeface="Cambria" panose="02040503050406030204" pitchFamily="18" charset="0"/>
              </a:rPr>
              <a:t>Figure 5.11 calculates the class average of a set of numeric grades entered by the user, and uses a switch statement to determine whether each grade is the equivalent of an A, B, C, D or F and to increment the appropriate grade counter. </a:t>
            </a:r>
          </a:p>
        </p:txBody>
      </p:sp>
      <p:sp>
        <p:nvSpPr>
          <p:cNvPr id="6144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3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2862" y="342900"/>
            <a:ext cx="9131138" cy="6180902"/>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1301505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7308"/>
            <a:ext cx="9144000" cy="6624531"/>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52252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7308"/>
            <a:ext cx="9144000" cy="6624531"/>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353796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0045" y="171450"/>
            <a:ext cx="9115319" cy="65532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1469102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035973"/>
            <a:ext cx="9144000" cy="2786063"/>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4238198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Lucida Console"/>
              </a:rPr>
              <a:t>switch</a:t>
            </a:r>
            <a:r>
              <a:rPr lang="en-US" dirty="0">
                <a:solidFill>
                  <a:srgbClr val="3380E6"/>
                </a:solidFill>
                <a:latin typeface="Calibri" panose="020F0502020204030204" pitchFamily="34" charset="0"/>
              </a:rPr>
              <a:t> Multiple-Selection Statement (cont.)</a:t>
            </a:r>
          </a:p>
        </p:txBody>
      </p:sp>
      <p:sp>
        <p:nvSpPr>
          <p:cNvPr id="70659" name="Text Placeholder 2"/>
          <p:cNvSpPr>
            <a:spLocks noGrp="1"/>
          </p:cNvSpPr>
          <p:nvPr>
            <p:ph type="body" idx="1"/>
          </p:nvPr>
        </p:nvSpPr>
        <p:spPr/>
        <p:txBody>
          <a:bodyPr/>
          <a:lstStyle/>
          <a:p>
            <a:r>
              <a:rPr lang="en-US" altLang="en-US" sz="2400" dirty="0">
                <a:solidFill>
                  <a:srgbClr val="000000"/>
                </a:solidFill>
                <a:latin typeface="Cambria" panose="02040503050406030204" pitchFamily="18" charset="0"/>
              </a:rPr>
              <a:t>Write a program that gives the day of the week. That is, 1 would be Monday, 2 Tuesday, … , 7 would be Sunday. It should ask for a number:</a:t>
            </a:r>
            <a:endParaRPr lang="en-US" altLang="en-US" sz="2000" dirty="0">
              <a:solidFill>
                <a:srgbClr val="000000"/>
              </a:solidFill>
              <a:latin typeface="Cambria" panose="02040503050406030204" pitchFamily="18" charset="0"/>
            </a:endParaRPr>
          </a:p>
          <a:p>
            <a:pPr marL="109537" indent="0">
              <a:buNone/>
            </a:pPr>
            <a:r>
              <a:rPr lang="en-US" dirty="0"/>
              <a:t>	</a:t>
            </a:r>
            <a:r>
              <a:rPr lang="en-US" sz="2400" dirty="0"/>
              <a:t>Input week number(1-7): 2 </a:t>
            </a:r>
            <a:r>
              <a:rPr lang="en-US" sz="2000" dirty="0"/>
              <a:t>(for example)</a:t>
            </a:r>
            <a:r>
              <a:rPr lang="en-US" altLang="en-US" sz="2000" dirty="0">
                <a:solidFill>
                  <a:srgbClr val="000000"/>
                </a:solidFill>
                <a:latin typeface="Cambria" panose="02040503050406030204" pitchFamily="18" charset="0"/>
              </a:rPr>
              <a:t> </a:t>
            </a:r>
          </a:p>
          <a:p>
            <a:pPr marL="109537" indent="0">
              <a:buNone/>
            </a:pPr>
            <a:r>
              <a:rPr lang="en-US" altLang="en-US" dirty="0">
                <a:solidFill>
                  <a:srgbClr val="000000"/>
                </a:solidFill>
                <a:latin typeface="Cambria" panose="02040503050406030204" pitchFamily="18" charset="0"/>
              </a:rPr>
              <a:t>      </a:t>
            </a:r>
            <a:r>
              <a:rPr lang="en-US" altLang="en-US" sz="2400" dirty="0">
                <a:solidFill>
                  <a:srgbClr val="000000"/>
                </a:solidFill>
                <a:latin typeface="Cambria" panose="02040503050406030204" pitchFamily="18" charset="0"/>
              </a:rPr>
              <a:t>and outputs the name of the day:</a:t>
            </a:r>
            <a:endParaRPr lang="en-US" sz="2400" dirty="0"/>
          </a:p>
          <a:p>
            <a:pPr marL="109537" indent="0">
              <a:buNone/>
            </a:pPr>
            <a:r>
              <a:rPr lang="en-US" dirty="0"/>
              <a:t>	</a:t>
            </a:r>
            <a:r>
              <a:rPr lang="en-US" sz="2400" dirty="0"/>
              <a:t>Tuesday</a:t>
            </a:r>
            <a:endParaRPr lang="en-US" altLang="en-US" sz="2400" dirty="0">
              <a:solidFill>
                <a:srgbClr val="000000"/>
              </a:solidFill>
              <a:latin typeface="Cambria" panose="02040503050406030204" pitchFamily="18" charset="0"/>
            </a:endParaRPr>
          </a:p>
          <a:p>
            <a:r>
              <a:rPr lang="en-US" altLang="en-US" sz="2400" dirty="0">
                <a:solidFill>
                  <a:srgbClr val="000000"/>
                </a:solidFill>
                <a:latin typeface="Cambria" panose="02040503050406030204" pitchFamily="18" charset="0"/>
              </a:rPr>
              <a:t>Write a program that asks for the number of the month and outputs the number of days in that month:</a:t>
            </a:r>
          </a:p>
          <a:p>
            <a:pPr marL="392113" lvl="1" indent="0">
              <a:buNone/>
            </a:pPr>
            <a:r>
              <a:rPr lang="en-US" dirty="0"/>
              <a:t>	Input month number: 3 (for example)</a:t>
            </a:r>
          </a:p>
          <a:p>
            <a:pPr marL="392113" lvl="1" indent="0">
              <a:buNone/>
            </a:pPr>
            <a:r>
              <a:rPr lang="en-US" altLang="en-US" dirty="0">
                <a:solidFill>
                  <a:srgbClr val="000000"/>
                </a:solidFill>
                <a:latin typeface="Cambria" panose="02040503050406030204" pitchFamily="18" charset="0"/>
              </a:rPr>
              <a:t>	Output: </a:t>
            </a:r>
            <a:r>
              <a:rPr lang="en-US" dirty="0"/>
              <a:t>Total number of days = 31</a:t>
            </a:r>
            <a:endParaRPr lang="en-US" altLang="en-US" dirty="0">
              <a:solidFill>
                <a:srgbClr val="000000"/>
              </a:solidFill>
              <a:latin typeface="Cambria" panose="02040503050406030204" pitchFamily="18" charset="0"/>
            </a:endParaRPr>
          </a:p>
        </p:txBody>
      </p:sp>
      <p:sp>
        <p:nvSpPr>
          <p:cNvPr id="7066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2430194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Lucida Console"/>
              </a:rPr>
              <a:t>switch</a:t>
            </a:r>
            <a:r>
              <a:rPr lang="en-US" dirty="0">
                <a:solidFill>
                  <a:srgbClr val="3380E6"/>
                </a:solidFill>
                <a:latin typeface="Calibri" panose="020F0502020204030204" pitchFamily="34" charset="0"/>
              </a:rPr>
              <a:t> Multiple-Selection Statement (cont.)</a:t>
            </a:r>
          </a:p>
        </p:txBody>
      </p:sp>
      <p:sp>
        <p:nvSpPr>
          <p:cNvPr id="70659" name="Text Placeholder 2"/>
          <p:cNvSpPr>
            <a:spLocks noGrp="1"/>
          </p:cNvSpPr>
          <p:nvPr>
            <p:ph type="body" idx="1"/>
          </p:nvPr>
        </p:nvSpPr>
        <p:spPr/>
        <p:txBody>
          <a:bodyPr/>
          <a:lstStyle/>
          <a:p>
            <a:r>
              <a:rPr lang="en-US" altLang="en-US" dirty="0">
                <a:solidFill>
                  <a:srgbClr val="000000"/>
                </a:solidFill>
                <a:latin typeface="Cambria" panose="02040503050406030204" pitchFamily="18" charset="0"/>
              </a:rPr>
              <a:t>On UNIX/Linux/Mac OS X systems, end-of-file is entered by typing the following sequence on a line by itself</a:t>
            </a:r>
          </a:p>
          <a:p>
            <a:pPr lvl="1"/>
            <a:r>
              <a:rPr lang="en-US" altLang="en-US" dirty="0">
                <a:solidFill>
                  <a:srgbClr val="000000"/>
                </a:solidFill>
                <a:latin typeface="Cambria" panose="02040503050406030204" pitchFamily="18" charset="0"/>
              </a:rPr>
              <a:t>&lt;Ctrl&gt; d </a:t>
            </a:r>
          </a:p>
          <a:p>
            <a:pPr lvl="1"/>
            <a:r>
              <a:rPr lang="en-US" altLang="en-US" dirty="0">
                <a:solidFill>
                  <a:srgbClr val="000000"/>
                </a:solidFill>
                <a:latin typeface="Cambria" panose="02040503050406030204" pitchFamily="18" charset="0"/>
              </a:rPr>
              <a:t>This notation means to simultaneously press both the Ctrl key and the d key. </a:t>
            </a:r>
          </a:p>
          <a:p>
            <a:r>
              <a:rPr lang="en-US" altLang="en-US" dirty="0">
                <a:solidFill>
                  <a:srgbClr val="000000"/>
                </a:solidFill>
                <a:latin typeface="Cambria" panose="02040503050406030204" pitchFamily="18" charset="0"/>
              </a:rPr>
              <a:t>On Windows systems, end-of-file can be entered by typing </a:t>
            </a:r>
          </a:p>
          <a:p>
            <a:pPr lvl="1"/>
            <a:r>
              <a:rPr lang="en-US" altLang="en-US" dirty="0">
                <a:solidFill>
                  <a:srgbClr val="000000"/>
                </a:solidFill>
                <a:latin typeface="Cambria" panose="02040503050406030204" pitchFamily="18" charset="0"/>
              </a:rPr>
              <a:t>&lt;Ctrl&gt; z </a:t>
            </a:r>
          </a:p>
          <a:p>
            <a:pPr lvl="1"/>
            <a:r>
              <a:rPr lang="en-US" altLang="en-US" dirty="0">
                <a:solidFill>
                  <a:srgbClr val="000000"/>
                </a:solidFill>
                <a:latin typeface="Cambria" panose="02040503050406030204" pitchFamily="18" charset="0"/>
              </a:rPr>
              <a:t>Windows typically displays the characters ^Z on the screen in response to this key combination</a:t>
            </a:r>
          </a:p>
        </p:txBody>
      </p:sp>
      <p:sp>
        <p:nvSpPr>
          <p:cNvPr id="7066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2161704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Lucida Console"/>
              </a:rPr>
              <a:t>switch</a:t>
            </a:r>
            <a:r>
              <a:rPr lang="en-US" dirty="0">
                <a:solidFill>
                  <a:srgbClr val="3380E6"/>
                </a:solidFill>
                <a:latin typeface="Calibri" panose="020F0502020204030204" pitchFamily="34" charset="0"/>
              </a:rPr>
              <a:t> Multiple-Selection Statement (cont.)</a:t>
            </a:r>
          </a:p>
        </p:txBody>
      </p:sp>
      <p:sp>
        <p:nvSpPr>
          <p:cNvPr id="66563" name="Text Placeholder 2"/>
          <p:cNvSpPr>
            <a:spLocks noGrp="1"/>
          </p:cNvSpPr>
          <p:nvPr>
            <p:ph type="body" idx="1"/>
          </p:nvPr>
        </p:nvSpPr>
        <p:spPr/>
        <p:txBody>
          <a:bodyPr/>
          <a:lstStyle/>
          <a:p>
            <a:pPr eaLnBrk="1" hangingPunct="1">
              <a:lnSpc>
                <a:spcPct val="90000"/>
              </a:lnSpc>
              <a:defRPr/>
            </a:pPr>
            <a:r>
              <a:rPr lang="en-US" dirty="0">
                <a:solidFill>
                  <a:srgbClr val="000000"/>
                </a:solidFill>
                <a:latin typeface="Cambria" panose="02040503050406030204" pitchFamily="18" charset="0"/>
              </a:rPr>
              <a:t>The </a:t>
            </a:r>
            <a:r>
              <a:rPr lang="en-US" dirty="0">
                <a:solidFill>
                  <a:srgbClr val="000000"/>
                </a:solidFill>
                <a:latin typeface="Lucida Console" pitchFamily="49" charset="0"/>
              </a:rPr>
              <a:t>switch</a:t>
            </a:r>
            <a:r>
              <a:rPr lang="en-US" dirty="0">
                <a:solidFill>
                  <a:srgbClr val="000000"/>
                </a:solidFill>
                <a:latin typeface="Cambria" panose="02040503050406030204" pitchFamily="18" charset="0"/>
              </a:rPr>
              <a:t> statement consists of a series of </a:t>
            </a:r>
            <a:r>
              <a:rPr lang="en-US" dirty="0">
                <a:solidFill>
                  <a:srgbClr val="0000FF"/>
                </a:solidFill>
                <a:latin typeface="Consolas" panose="020B0609020204030204" pitchFamily="49" charset="0"/>
              </a:rPr>
              <a:t>case</a:t>
            </a:r>
            <a:r>
              <a:rPr lang="en-US" dirty="0">
                <a:solidFill>
                  <a:srgbClr val="0000FF"/>
                </a:solidFill>
                <a:latin typeface="Cambria" panose="02040503050406030204" pitchFamily="18" charset="0"/>
              </a:rPr>
              <a:t> labels</a:t>
            </a:r>
            <a:r>
              <a:rPr lang="en-US" dirty="0">
                <a:solidFill>
                  <a:srgbClr val="000000"/>
                </a:solidFill>
                <a:latin typeface="Cambria" panose="02040503050406030204" pitchFamily="18" charset="0"/>
              </a:rPr>
              <a:t> and an optional </a:t>
            </a:r>
            <a:r>
              <a:rPr lang="en-US" dirty="0">
                <a:solidFill>
                  <a:srgbClr val="0000FF"/>
                </a:solidFill>
                <a:latin typeface="Consolas" panose="020B0609020204030204" pitchFamily="49" charset="0"/>
              </a:rPr>
              <a:t>default</a:t>
            </a:r>
            <a:r>
              <a:rPr lang="en-US" dirty="0">
                <a:solidFill>
                  <a:srgbClr val="0000FF"/>
                </a:solidFill>
                <a:latin typeface="Cambria" panose="02040503050406030204" pitchFamily="18" charset="0"/>
              </a:rPr>
              <a:t> case</a:t>
            </a:r>
            <a:r>
              <a:rPr lang="en-US" dirty="0">
                <a:solidFill>
                  <a:srgbClr val="000000"/>
                </a:solidFill>
                <a:latin typeface="Cambria" panose="02040503050406030204" pitchFamily="18" charset="0"/>
              </a:rPr>
              <a:t>.</a:t>
            </a:r>
          </a:p>
          <a:p>
            <a:pPr>
              <a:lnSpc>
                <a:spcPct val="90000"/>
              </a:lnSpc>
              <a:defRPr/>
            </a:pPr>
            <a:r>
              <a:rPr lang="en-US" dirty="0">
                <a:solidFill>
                  <a:srgbClr val="000000"/>
                </a:solidFill>
                <a:latin typeface="Cambria" panose="02040503050406030204" pitchFamily="18" charset="0"/>
              </a:rPr>
              <a:t>When the flow of control reaches the </a:t>
            </a:r>
            <a:r>
              <a:rPr lang="en-US" dirty="0">
                <a:solidFill>
                  <a:srgbClr val="000000"/>
                </a:solidFill>
                <a:latin typeface="Lucida Console" pitchFamily="49" charset="0"/>
              </a:rPr>
              <a:t>switch</a:t>
            </a:r>
            <a:r>
              <a:rPr lang="en-US" dirty="0">
                <a:solidFill>
                  <a:srgbClr val="000000"/>
                </a:solidFill>
                <a:latin typeface="Cambria" panose="02040503050406030204" pitchFamily="18" charset="0"/>
              </a:rPr>
              <a:t>, the program evaluates the </a:t>
            </a:r>
            <a:r>
              <a:rPr lang="en-US" dirty="0">
                <a:solidFill>
                  <a:srgbClr val="0000FF"/>
                </a:solidFill>
                <a:latin typeface="Cambria" panose="02040503050406030204" pitchFamily="18" charset="0"/>
              </a:rPr>
              <a:t>controlling expression </a:t>
            </a:r>
            <a:r>
              <a:rPr lang="en-US" dirty="0">
                <a:solidFill>
                  <a:srgbClr val="000000"/>
                </a:solidFill>
                <a:latin typeface="Cambria" panose="02040503050406030204" pitchFamily="18" charset="0"/>
              </a:rPr>
              <a:t>in the parentheses.</a:t>
            </a:r>
          </a:p>
          <a:p>
            <a:pPr eaLnBrk="1" hangingPunct="1">
              <a:lnSpc>
                <a:spcPct val="90000"/>
              </a:lnSpc>
              <a:defRPr/>
            </a:pPr>
            <a:r>
              <a:rPr lang="en-US" dirty="0">
                <a:solidFill>
                  <a:srgbClr val="000000"/>
                </a:solidFill>
                <a:latin typeface="Cambria" panose="02040503050406030204" pitchFamily="18" charset="0"/>
              </a:rPr>
              <a:t>Compares the value of the controlling expression with each </a:t>
            </a:r>
            <a:r>
              <a:rPr lang="en-US" dirty="0">
                <a:solidFill>
                  <a:srgbClr val="000000"/>
                </a:solidFill>
                <a:latin typeface="Lucida Console" pitchFamily="49" charset="0"/>
              </a:rPr>
              <a:t>case</a:t>
            </a:r>
            <a:r>
              <a:rPr lang="en-US" dirty="0">
                <a:solidFill>
                  <a:srgbClr val="000000"/>
                </a:solidFill>
                <a:latin typeface="Cambria" panose="02040503050406030204" pitchFamily="18" charset="0"/>
              </a:rPr>
              <a:t> label.</a:t>
            </a:r>
          </a:p>
          <a:p>
            <a:pPr eaLnBrk="1" hangingPunct="1">
              <a:lnSpc>
                <a:spcPct val="90000"/>
              </a:lnSpc>
              <a:defRPr/>
            </a:pPr>
            <a:r>
              <a:rPr lang="en-US" dirty="0">
                <a:solidFill>
                  <a:srgbClr val="000000"/>
                </a:solidFill>
                <a:latin typeface="Cambria" panose="02040503050406030204" pitchFamily="18" charset="0"/>
              </a:rPr>
              <a:t>If a match occurs, the program executes the statements for that </a:t>
            </a:r>
            <a:r>
              <a:rPr lang="en-US" dirty="0">
                <a:solidFill>
                  <a:srgbClr val="000000"/>
                </a:solidFill>
                <a:latin typeface="Lucida Console" pitchFamily="49" charset="0"/>
              </a:rPr>
              <a:t>case</a:t>
            </a:r>
            <a:r>
              <a:rPr lang="en-US" dirty="0">
                <a:solidFill>
                  <a:srgbClr val="000000"/>
                </a:solidFill>
                <a:latin typeface="Cambria" panose="02040503050406030204" pitchFamily="18" charset="0"/>
              </a:rPr>
              <a:t>.</a:t>
            </a:r>
          </a:p>
          <a:p>
            <a:pPr eaLnBrk="1" hangingPunct="1">
              <a:lnSpc>
                <a:spcPct val="90000"/>
              </a:lnSpc>
              <a:defRPr/>
            </a:pPr>
            <a:r>
              <a:rPr lang="en-US" dirty="0">
                <a:solidFill>
                  <a:srgbClr val="000000"/>
                </a:solidFill>
                <a:latin typeface="Cambria" panose="02040503050406030204" pitchFamily="18" charset="0"/>
              </a:rPr>
              <a:t>The </a:t>
            </a:r>
            <a:r>
              <a:rPr lang="en-US" dirty="0">
                <a:solidFill>
                  <a:srgbClr val="000000"/>
                </a:solidFill>
                <a:latin typeface="Lucida Console" pitchFamily="49" charset="0"/>
              </a:rPr>
              <a:t>break</a:t>
            </a:r>
            <a:r>
              <a:rPr lang="en-US" dirty="0">
                <a:solidFill>
                  <a:srgbClr val="000000"/>
                </a:solidFill>
                <a:latin typeface="Cambria" panose="02040503050406030204" pitchFamily="18" charset="0"/>
              </a:rPr>
              <a:t> statement causes program control to proceed with the first statement after the </a:t>
            </a:r>
            <a:r>
              <a:rPr lang="en-US" dirty="0">
                <a:solidFill>
                  <a:srgbClr val="000000"/>
                </a:solidFill>
                <a:latin typeface="Lucida Console" pitchFamily="49" charset="0"/>
              </a:rPr>
              <a:t>switch</a:t>
            </a:r>
            <a:r>
              <a:rPr lang="en-US" dirty="0">
                <a:solidFill>
                  <a:srgbClr val="000000"/>
                </a:solidFill>
                <a:latin typeface="Cambria" panose="02040503050406030204" pitchFamily="18" charset="0"/>
              </a:rPr>
              <a:t>.</a:t>
            </a:r>
          </a:p>
        </p:txBody>
      </p:sp>
      <p:sp>
        <p:nvSpPr>
          <p:cNvPr id="7373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0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22635" y="857250"/>
            <a:ext cx="8897540"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542903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Lucida Console"/>
              </a:rPr>
              <a:t>switch</a:t>
            </a:r>
            <a:r>
              <a:rPr lang="en-US" dirty="0">
                <a:solidFill>
                  <a:srgbClr val="3380E6"/>
                </a:solidFill>
                <a:latin typeface="Calibri" panose="020F0502020204030204" pitchFamily="34" charset="0"/>
              </a:rPr>
              <a:t> Multiple-Selection Statement (cont.)</a:t>
            </a:r>
          </a:p>
        </p:txBody>
      </p:sp>
      <p:sp>
        <p:nvSpPr>
          <p:cNvPr id="74755" name="Text Placeholder 2"/>
          <p:cNvSpPr>
            <a:spLocks noGrp="1"/>
          </p:cNvSpPr>
          <p:nvPr>
            <p:ph type="body" idx="1"/>
          </p:nvPr>
        </p:nvSpPr>
        <p:spPr/>
        <p:txBody>
          <a:bodyPr/>
          <a:lstStyle/>
          <a:p>
            <a:pPr eaLnBrk="1" hangingPunct="1">
              <a:lnSpc>
                <a:spcPct val="90000"/>
              </a:lnSpc>
            </a:pPr>
            <a:r>
              <a:rPr lang="en-US" altLang="en-US" sz="2500" dirty="0">
                <a:solidFill>
                  <a:srgbClr val="000000"/>
                </a:solidFill>
                <a:latin typeface="Cambria" panose="02040503050406030204" pitchFamily="18" charset="0"/>
              </a:rPr>
              <a:t>Listing </a:t>
            </a:r>
            <a:r>
              <a:rPr lang="en-US" altLang="en-US" sz="2500" dirty="0">
                <a:solidFill>
                  <a:srgbClr val="000000"/>
                </a:solidFill>
                <a:latin typeface="Lucida Console" panose="020B0609040504020204" pitchFamily="49" charset="0"/>
              </a:rPr>
              <a:t>case</a:t>
            </a:r>
            <a:r>
              <a:rPr lang="en-US" altLang="en-US" sz="2500" dirty="0">
                <a:solidFill>
                  <a:srgbClr val="000000"/>
                </a:solidFill>
                <a:latin typeface="Cambria" panose="02040503050406030204" pitchFamily="18" charset="0"/>
              </a:rPr>
              <a:t>s consecutively with no statements between them enables the </a:t>
            </a:r>
            <a:r>
              <a:rPr lang="en-US" altLang="en-US" sz="2500" dirty="0">
                <a:solidFill>
                  <a:srgbClr val="000000"/>
                </a:solidFill>
                <a:latin typeface="Lucida Console" panose="020B0609040504020204" pitchFamily="49" charset="0"/>
              </a:rPr>
              <a:t>case</a:t>
            </a:r>
            <a:r>
              <a:rPr lang="en-US" altLang="en-US" sz="2500" dirty="0">
                <a:solidFill>
                  <a:srgbClr val="000000"/>
                </a:solidFill>
                <a:latin typeface="Cambria" panose="02040503050406030204" pitchFamily="18" charset="0"/>
              </a:rPr>
              <a:t>s to perform the same set of statements.</a:t>
            </a:r>
          </a:p>
          <a:p>
            <a:pPr eaLnBrk="1" hangingPunct="1">
              <a:lnSpc>
                <a:spcPct val="90000"/>
              </a:lnSpc>
            </a:pPr>
            <a:r>
              <a:rPr lang="en-US" altLang="en-US" sz="2500" dirty="0">
                <a:solidFill>
                  <a:srgbClr val="000000"/>
                </a:solidFill>
                <a:latin typeface="Cambria" panose="02040503050406030204" pitchFamily="18" charset="0"/>
              </a:rPr>
              <a:t>Each </a:t>
            </a:r>
            <a:r>
              <a:rPr lang="en-US" altLang="en-US" sz="2500" dirty="0">
                <a:solidFill>
                  <a:srgbClr val="000000"/>
                </a:solidFill>
                <a:latin typeface="Lucida Console" panose="020B0609040504020204" pitchFamily="49" charset="0"/>
              </a:rPr>
              <a:t>case</a:t>
            </a:r>
            <a:r>
              <a:rPr lang="en-US" altLang="en-US" sz="2500" dirty="0">
                <a:solidFill>
                  <a:srgbClr val="000000"/>
                </a:solidFill>
                <a:latin typeface="Cambria" panose="02040503050406030204" pitchFamily="18" charset="0"/>
              </a:rPr>
              <a:t> can have multiple statements.</a:t>
            </a:r>
          </a:p>
          <a:p>
            <a:pPr lvl="1" eaLnBrk="1" hangingPunct="1">
              <a:lnSpc>
                <a:spcPct val="90000"/>
              </a:lnSpc>
            </a:pPr>
            <a:r>
              <a:rPr lang="en-US" altLang="en-US" sz="2100" dirty="0">
                <a:solidFill>
                  <a:srgbClr val="000000"/>
                </a:solidFill>
                <a:latin typeface="Cambria" panose="02040503050406030204" pitchFamily="18" charset="0"/>
              </a:rPr>
              <a:t>The </a:t>
            </a:r>
            <a:r>
              <a:rPr lang="en-US" altLang="en-US" sz="2100" dirty="0">
                <a:solidFill>
                  <a:srgbClr val="000000"/>
                </a:solidFill>
                <a:latin typeface="Lucida Console" panose="020B0609040504020204" pitchFamily="49" charset="0"/>
              </a:rPr>
              <a:t>switch</a:t>
            </a:r>
            <a:r>
              <a:rPr lang="en-US" altLang="en-US" sz="2100" dirty="0">
                <a:solidFill>
                  <a:srgbClr val="000000"/>
                </a:solidFill>
                <a:latin typeface="Cambria" panose="02040503050406030204" pitchFamily="18" charset="0"/>
              </a:rPr>
              <a:t> selection statement does not require braces around multiple statements in each </a:t>
            </a:r>
            <a:r>
              <a:rPr lang="en-US" altLang="en-US" sz="2100" dirty="0">
                <a:solidFill>
                  <a:srgbClr val="000000"/>
                </a:solidFill>
                <a:latin typeface="Lucida Console" panose="020B0609040504020204" pitchFamily="49" charset="0"/>
              </a:rPr>
              <a:t>case</a:t>
            </a:r>
            <a:r>
              <a:rPr lang="en-US" altLang="en-US" sz="2100" dirty="0">
                <a:solidFill>
                  <a:srgbClr val="000000"/>
                </a:solidFill>
                <a:latin typeface="Cambria" panose="02040503050406030204" pitchFamily="18" charset="0"/>
              </a:rPr>
              <a:t>.</a:t>
            </a:r>
          </a:p>
          <a:p>
            <a:pPr eaLnBrk="1" hangingPunct="1">
              <a:lnSpc>
                <a:spcPct val="90000"/>
              </a:lnSpc>
            </a:pPr>
            <a:r>
              <a:rPr lang="en-US" altLang="en-US" sz="2500" dirty="0">
                <a:solidFill>
                  <a:srgbClr val="000000"/>
                </a:solidFill>
                <a:latin typeface="Cambria" panose="02040503050406030204" pitchFamily="18" charset="0"/>
              </a:rPr>
              <a:t>Without </a:t>
            </a:r>
            <a:r>
              <a:rPr lang="en-US" altLang="en-US" sz="2500" dirty="0">
                <a:solidFill>
                  <a:srgbClr val="000000"/>
                </a:solidFill>
                <a:latin typeface="Lucida Console" panose="020B0609040504020204" pitchFamily="49" charset="0"/>
              </a:rPr>
              <a:t>break</a:t>
            </a:r>
            <a:r>
              <a:rPr lang="en-US" altLang="en-US" sz="2500" dirty="0">
                <a:solidFill>
                  <a:srgbClr val="000000"/>
                </a:solidFill>
                <a:latin typeface="Cambria" panose="02040503050406030204" pitchFamily="18" charset="0"/>
              </a:rPr>
              <a:t> statements, each time a match occurs in the </a:t>
            </a:r>
            <a:r>
              <a:rPr lang="en-US" altLang="en-US" sz="2500" dirty="0">
                <a:solidFill>
                  <a:srgbClr val="000000"/>
                </a:solidFill>
                <a:latin typeface="Lucida Console" panose="020B0609040504020204" pitchFamily="49" charset="0"/>
              </a:rPr>
              <a:t>switch</a:t>
            </a:r>
            <a:r>
              <a:rPr lang="en-US" altLang="en-US" sz="2500" dirty="0">
                <a:solidFill>
                  <a:srgbClr val="000000"/>
                </a:solidFill>
                <a:latin typeface="Cambria" panose="02040503050406030204" pitchFamily="18" charset="0"/>
              </a:rPr>
              <a:t>, the statements for that </a:t>
            </a:r>
            <a:r>
              <a:rPr lang="en-US" altLang="en-US" sz="2500" dirty="0">
                <a:solidFill>
                  <a:srgbClr val="000000"/>
                </a:solidFill>
                <a:latin typeface="Lucida Console" panose="020B0609040504020204" pitchFamily="49" charset="0"/>
              </a:rPr>
              <a:t>case</a:t>
            </a:r>
            <a:r>
              <a:rPr lang="en-US" altLang="en-US" sz="2500" dirty="0">
                <a:solidFill>
                  <a:srgbClr val="000000"/>
                </a:solidFill>
                <a:latin typeface="Cambria" panose="02040503050406030204" pitchFamily="18" charset="0"/>
              </a:rPr>
              <a:t> </a:t>
            </a:r>
            <a:r>
              <a:rPr lang="en-US" altLang="en-US" sz="2500" i="1" dirty="0">
                <a:solidFill>
                  <a:srgbClr val="000000"/>
                </a:solidFill>
                <a:latin typeface="Cambria" panose="02040503050406030204" pitchFamily="18" charset="0"/>
              </a:rPr>
              <a:t>and</a:t>
            </a:r>
            <a:r>
              <a:rPr lang="en-US" altLang="en-US" sz="2500" dirty="0">
                <a:solidFill>
                  <a:srgbClr val="000000"/>
                </a:solidFill>
                <a:latin typeface="Cambria" panose="02040503050406030204" pitchFamily="18" charset="0"/>
              </a:rPr>
              <a:t> subsequent </a:t>
            </a:r>
            <a:r>
              <a:rPr lang="en-US" altLang="en-US" sz="2500" dirty="0">
                <a:solidFill>
                  <a:srgbClr val="000000"/>
                </a:solidFill>
                <a:latin typeface="Lucida Console" panose="020B0609040504020204" pitchFamily="49" charset="0"/>
              </a:rPr>
              <a:t>case</a:t>
            </a:r>
            <a:r>
              <a:rPr lang="en-US" altLang="en-US" sz="2500" dirty="0">
                <a:solidFill>
                  <a:srgbClr val="000000"/>
                </a:solidFill>
                <a:latin typeface="Cambria" panose="02040503050406030204" pitchFamily="18" charset="0"/>
              </a:rPr>
              <a:t>s execute until a </a:t>
            </a:r>
            <a:r>
              <a:rPr lang="en-US" altLang="en-US" sz="2500" dirty="0">
                <a:solidFill>
                  <a:srgbClr val="000000"/>
                </a:solidFill>
                <a:latin typeface="Lucida Console" panose="020B0609040504020204" pitchFamily="49" charset="0"/>
              </a:rPr>
              <a:t>break</a:t>
            </a:r>
            <a:r>
              <a:rPr lang="en-US" altLang="en-US" sz="2500" dirty="0">
                <a:solidFill>
                  <a:srgbClr val="000000"/>
                </a:solidFill>
                <a:latin typeface="Cambria" panose="02040503050406030204" pitchFamily="18" charset="0"/>
              </a:rPr>
              <a:t> statement or the end of the </a:t>
            </a:r>
            <a:r>
              <a:rPr lang="en-US" altLang="en-US" sz="2500" dirty="0">
                <a:solidFill>
                  <a:srgbClr val="000000"/>
                </a:solidFill>
                <a:latin typeface="Lucida Console" panose="020B0609040504020204" pitchFamily="49" charset="0"/>
              </a:rPr>
              <a:t>switch</a:t>
            </a:r>
            <a:r>
              <a:rPr lang="en-US" altLang="en-US" sz="2500" dirty="0">
                <a:solidFill>
                  <a:srgbClr val="000000"/>
                </a:solidFill>
                <a:latin typeface="Cambria" panose="02040503050406030204" pitchFamily="18" charset="0"/>
              </a:rPr>
              <a:t> is encountered.</a:t>
            </a:r>
          </a:p>
          <a:p>
            <a:pPr lvl="1" eaLnBrk="1" hangingPunct="1">
              <a:lnSpc>
                <a:spcPct val="90000"/>
              </a:lnSpc>
            </a:pPr>
            <a:r>
              <a:rPr lang="en-US" altLang="en-US" sz="2100" dirty="0">
                <a:solidFill>
                  <a:srgbClr val="000000"/>
                </a:solidFill>
                <a:latin typeface="Cambria" panose="02040503050406030204" pitchFamily="18" charset="0"/>
              </a:rPr>
              <a:t>Referred to as “falling through” to the statements in subsequent </a:t>
            </a:r>
            <a:r>
              <a:rPr lang="en-US" altLang="en-US" sz="2100" dirty="0">
                <a:solidFill>
                  <a:srgbClr val="000000"/>
                </a:solidFill>
                <a:latin typeface="Lucida Console" panose="020B0609040504020204" pitchFamily="49" charset="0"/>
              </a:rPr>
              <a:t>case</a:t>
            </a:r>
            <a:r>
              <a:rPr lang="en-US" altLang="en-US" sz="2100" dirty="0">
                <a:solidFill>
                  <a:srgbClr val="000000"/>
                </a:solidFill>
                <a:latin typeface="Cambria" panose="02040503050406030204" pitchFamily="18" charset="0"/>
              </a:rPr>
              <a:t>s.</a:t>
            </a:r>
          </a:p>
        </p:txBody>
      </p:sp>
      <p:sp>
        <p:nvSpPr>
          <p:cNvPr id="747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2447"/>
            <a:ext cx="9144000" cy="2093119"/>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1154358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Lucida Console"/>
              </a:rPr>
              <a:t>switch</a:t>
            </a:r>
            <a:r>
              <a:rPr lang="en-US" dirty="0">
                <a:solidFill>
                  <a:srgbClr val="3380E6"/>
                </a:solidFill>
                <a:latin typeface="Calibri" panose="020F0502020204030204" pitchFamily="34" charset="0"/>
              </a:rPr>
              <a:t> Multiple-Selection Statement (cont.)</a:t>
            </a:r>
          </a:p>
        </p:txBody>
      </p:sp>
      <p:sp>
        <p:nvSpPr>
          <p:cNvPr id="70659" name="Text Placeholder 2"/>
          <p:cNvSpPr>
            <a:spLocks noGrp="1"/>
          </p:cNvSpPr>
          <p:nvPr>
            <p:ph type="body" idx="1"/>
          </p:nvPr>
        </p:nvSpPr>
        <p:spPr/>
        <p:txBody>
          <a:bodyPr/>
          <a:lstStyle/>
          <a:p>
            <a:pPr eaLnBrk="1" hangingPunct="1">
              <a:defRPr/>
            </a:pPr>
            <a:r>
              <a:rPr lang="en-US" dirty="0">
                <a:solidFill>
                  <a:srgbClr val="000000"/>
                </a:solidFill>
                <a:latin typeface="Cambria" panose="02040503050406030204" pitchFamily="18" charset="0"/>
              </a:rPr>
              <a:t>If </a:t>
            </a:r>
            <a:r>
              <a:rPr lang="en-US" i="1" dirty="0">
                <a:solidFill>
                  <a:srgbClr val="000000"/>
                </a:solidFill>
                <a:latin typeface="Cambria" panose="02040503050406030204" pitchFamily="18" charset="0"/>
              </a:rPr>
              <a:t>no</a:t>
            </a:r>
            <a:r>
              <a:rPr lang="en-US" dirty="0">
                <a:solidFill>
                  <a:srgbClr val="000000"/>
                </a:solidFill>
                <a:latin typeface="Cambria" panose="02040503050406030204" pitchFamily="18" charset="0"/>
              </a:rPr>
              <a:t> match occurs between the controlling expression’s value and a </a:t>
            </a:r>
            <a:r>
              <a:rPr lang="en-US" dirty="0">
                <a:solidFill>
                  <a:srgbClr val="000000"/>
                </a:solidFill>
                <a:latin typeface="Lucida Console" pitchFamily="49" charset="0"/>
              </a:rPr>
              <a:t>case</a:t>
            </a:r>
            <a:r>
              <a:rPr lang="en-US" dirty="0">
                <a:solidFill>
                  <a:srgbClr val="000000"/>
                </a:solidFill>
                <a:latin typeface="Cambria" panose="02040503050406030204" pitchFamily="18" charset="0"/>
              </a:rPr>
              <a:t> label, the </a:t>
            </a:r>
            <a:r>
              <a:rPr lang="en-US" dirty="0">
                <a:solidFill>
                  <a:srgbClr val="000000"/>
                </a:solidFill>
                <a:latin typeface="Lucida Console" pitchFamily="49" charset="0"/>
              </a:rPr>
              <a:t>default</a:t>
            </a:r>
            <a:r>
              <a:rPr lang="en-US" dirty="0">
                <a:solidFill>
                  <a:srgbClr val="000000"/>
                </a:solidFill>
                <a:latin typeface="Cambria" panose="02040503050406030204" pitchFamily="18" charset="0"/>
              </a:rPr>
              <a:t> case executes.</a:t>
            </a:r>
          </a:p>
          <a:p>
            <a:pPr eaLnBrk="1" hangingPunct="1">
              <a:defRPr/>
            </a:pPr>
            <a:r>
              <a:rPr lang="en-US" dirty="0">
                <a:solidFill>
                  <a:srgbClr val="000000"/>
                </a:solidFill>
                <a:latin typeface="Cambria" panose="02040503050406030204" pitchFamily="18" charset="0"/>
              </a:rPr>
              <a:t>If no match occurs in a </a:t>
            </a:r>
            <a:r>
              <a:rPr lang="en-US" dirty="0">
                <a:solidFill>
                  <a:srgbClr val="000000"/>
                </a:solidFill>
                <a:latin typeface="Lucida Console" pitchFamily="49" charset="0"/>
              </a:rPr>
              <a:t>switch</a:t>
            </a:r>
            <a:r>
              <a:rPr lang="en-US" dirty="0">
                <a:solidFill>
                  <a:srgbClr val="000000"/>
                </a:solidFill>
                <a:latin typeface="Cambria" panose="02040503050406030204" pitchFamily="18" charset="0"/>
              </a:rPr>
              <a:t> statement that does not contain a </a:t>
            </a:r>
            <a:r>
              <a:rPr lang="en-US" dirty="0">
                <a:solidFill>
                  <a:srgbClr val="000000"/>
                </a:solidFill>
                <a:latin typeface="Lucida Console" pitchFamily="49" charset="0"/>
              </a:rPr>
              <a:t>default</a:t>
            </a:r>
            <a:r>
              <a:rPr lang="en-US" dirty="0">
                <a:solidFill>
                  <a:srgbClr val="000000"/>
                </a:solidFill>
                <a:latin typeface="Cambria" panose="02040503050406030204" pitchFamily="18" charset="0"/>
              </a:rPr>
              <a:t> case, program control continues with the first statement after the </a:t>
            </a:r>
            <a:r>
              <a:rPr lang="en-US" dirty="0">
                <a:solidFill>
                  <a:srgbClr val="000000"/>
                </a:solidFill>
                <a:latin typeface="Lucida Console" pitchFamily="49" charset="0"/>
              </a:rPr>
              <a:t>switch</a:t>
            </a:r>
            <a:r>
              <a:rPr lang="en-US" dirty="0">
                <a:solidFill>
                  <a:srgbClr val="000000"/>
                </a:solidFill>
                <a:latin typeface="Cambria" panose="02040503050406030204" pitchFamily="18" charset="0"/>
              </a:rPr>
              <a:t>.</a:t>
            </a:r>
          </a:p>
        </p:txBody>
      </p:sp>
      <p:sp>
        <p:nvSpPr>
          <p:cNvPr id="7782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8400"/>
            <a:ext cx="9144000" cy="2080022"/>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4150888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2261"/>
            <a:ext cx="9144000" cy="6713473"/>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4074819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401497"/>
            <a:ext cx="9144000" cy="2055019"/>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1562146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4062"/>
            <a:ext cx="9144000" cy="2908697"/>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267068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Lucida Console"/>
              </a:rPr>
              <a:t>switch</a:t>
            </a:r>
            <a:r>
              <a:rPr lang="en-US" dirty="0">
                <a:solidFill>
                  <a:srgbClr val="3380E6"/>
                </a:solidFill>
                <a:latin typeface="Calibri" panose="020F0502020204030204" pitchFamily="34" charset="0"/>
              </a:rPr>
              <a:t> Multiple-Selection Statement (cont.)</a:t>
            </a:r>
          </a:p>
        </p:txBody>
      </p:sp>
      <p:sp>
        <p:nvSpPr>
          <p:cNvPr id="77827" name="Text Placeholder 2"/>
          <p:cNvSpPr>
            <a:spLocks noGrp="1"/>
          </p:cNvSpPr>
          <p:nvPr>
            <p:ph type="body" idx="1"/>
          </p:nvPr>
        </p:nvSpPr>
        <p:spPr/>
        <p:txBody>
          <a:bodyPr/>
          <a:lstStyle/>
          <a:p>
            <a:pPr>
              <a:lnSpc>
                <a:spcPct val="90000"/>
              </a:lnSpc>
              <a:defRPr/>
            </a:pPr>
            <a:r>
              <a:rPr lang="en-US" sz="2800" dirty="0">
                <a:solidFill>
                  <a:srgbClr val="000000"/>
                </a:solidFill>
                <a:latin typeface="Consolas" panose="020B0609020204030204" pitchFamily="49" charset="0"/>
              </a:rPr>
              <a:t>case </a:t>
            </a:r>
            <a:r>
              <a:rPr lang="en-US" sz="2800" dirty="0">
                <a:solidFill>
                  <a:srgbClr val="000000"/>
                </a:solidFill>
                <a:latin typeface="Cambria" panose="02040503050406030204" pitchFamily="18" charset="0"/>
              </a:rPr>
              <a:t>values</a:t>
            </a:r>
          </a:p>
          <a:p>
            <a:pPr lvl="1">
              <a:lnSpc>
                <a:spcPct val="90000"/>
              </a:lnSpc>
              <a:defRPr/>
            </a:pPr>
            <a:r>
              <a:rPr lang="en-US" sz="2400" dirty="0">
                <a:solidFill>
                  <a:srgbClr val="000000"/>
                </a:solidFill>
                <a:latin typeface="Cambria" panose="02040503050406030204" pitchFamily="18" charset="0"/>
              </a:rPr>
              <a:t>An integer constant is simply an integer value. </a:t>
            </a:r>
          </a:p>
          <a:p>
            <a:pPr lvl="1">
              <a:lnSpc>
                <a:spcPct val="90000"/>
              </a:lnSpc>
              <a:defRPr/>
            </a:pPr>
            <a:r>
              <a:rPr lang="en-US" sz="2400" dirty="0">
                <a:solidFill>
                  <a:srgbClr val="000000"/>
                </a:solidFill>
                <a:latin typeface="Cambria" panose="02040503050406030204" pitchFamily="18" charset="0"/>
              </a:rPr>
              <a:t>In addition, you can use character constants—specific characters in single quotes, such as 'A', '7' or '$'—which represent the integer values of characters and </a:t>
            </a:r>
            <a:r>
              <a:rPr lang="en-US" sz="2400" dirty="0" err="1">
                <a:solidFill>
                  <a:srgbClr val="000000"/>
                </a:solidFill>
                <a:latin typeface="Consolas" panose="020B0609020204030204" pitchFamily="49" charset="0"/>
              </a:rPr>
              <a:t>enum</a:t>
            </a:r>
            <a:r>
              <a:rPr lang="en-US" sz="2400" dirty="0">
                <a:solidFill>
                  <a:srgbClr val="000000"/>
                </a:solidFill>
                <a:latin typeface="Cambria" panose="02040503050406030204" pitchFamily="18" charset="0"/>
              </a:rPr>
              <a:t> constants (introduced in Section 6.8). (Appendix B shows the integer values of the characters in the ASCII character set, which is a subset of the Unicode® character set.) </a:t>
            </a:r>
          </a:p>
          <a:p>
            <a:pPr lvl="1">
              <a:lnSpc>
                <a:spcPct val="90000"/>
              </a:lnSpc>
              <a:defRPr/>
            </a:pPr>
            <a:r>
              <a:rPr lang="en-US" sz="2400" dirty="0">
                <a:solidFill>
                  <a:srgbClr val="000000"/>
                </a:solidFill>
                <a:latin typeface="Cambria" panose="02040503050406030204" pitchFamily="18" charset="0"/>
              </a:rPr>
              <a:t>The expression in each </a:t>
            </a:r>
            <a:r>
              <a:rPr lang="en-US" sz="2400" dirty="0">
                <a:solidFill>
                  <a:srgbClr val="000000"/>
                </a:solidFill>
                <a:latin typeface="Consolas" panose="020B0609020204030204" pitchFamily="49" charset="0"/>
              </a:rPr>
              <a:t>case</a:t>
            </a:r>
            <a:r>
              <a:rPr lang="en-US" sz="2400" dirty="0">
                <a:solidFill>
                  <a:srgbClr val="000000"/>
                </a:solidFill>
                <a:latin typeface="Cambria" panose="02040503050406030204" pitchFamily="18" charset="0"/>
              </a:rPr>
              <a:t> also can be a </a:t>
            </a:r>
            <a:r>
              <a:rPr lang="en-US" sz="2400" dirty="0">
                <a:solidFill>
                  <a:srgbClr val="0000FF"/>
                </a:solidFill>
                <a:latin typeface="Cambria" panose="02040503050406030204" pitchFamily="18" charset="0"/>
              </a:rPr>
              <a:t>constant variable</a:t>
            </a:r>
            <a:r>
              <a:rPr lang="en-US" sz="2400" dirty="0">
                <a:solidFill>
                  <a:srgbClr val="000000"/>
                </a:solidFill>
                <a:latin typeface="Cambria" panose="02040503050406030204" pitchFamily="18" charset="0"/>
              </a:rPr>
              <a:t>—a variable containing a value which does not change for the entire program. </a:t>
            </a:r>
          </a:p>
          <a:p>
            <a:pPr lvl="2">
              <a:lnSpc>
                <a:spcPct val="90000"/>
              </a:lnSpc>
              <a:defRPr/>
            </a:pPr>
            <a:r>
              <a:rPr lang="en-US" sz="2200" dirty="0">
                <a:solidFill>
                  <a:srgbClr val="000000"/>
                </a:solidFill>
                <a:latin typeface="Cambria" panose="02040503050406030204" pitchFamily="18" charset="0"/>
              </a:rPr>
              <a:t>Such a variable is declared with keyword </a:t>
            </a:r>
            <a:r>
              <a:rPr lang="en-US" sz="2200" dirty="0" err="1">
                <a:solidFill>
                  <a:srgbClr val="000000"/>
                </a:solidFill>
                <a:latin typeface="Consolas" panose="020B0609020204030204" pitchFamily="49" charset="0"/>
              </a:rPr>
              <a:t>const</a:t>
            </a:r>
            <a:endParaRPr lang="en-US" sz="2200" dirty="0">
              <a:solidFill>
                <a:srgbClr val="000000"/>
              </a:solidFill>
              <a:latin typeface="Consolas" panose="020B0609020204030204" pitchFamily="49" charset="0"/>
            </a:endParaRPr>
          </a:p>
        </p:txBody>
      </p:sp>
      <p:sp>
        <p:nvSpPr>
          <p:cNvPr id="8499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3386462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5.10  </a:t>
            </a:r>
            <a:r>
              <a:rPr lang="en-US" dirty="0">
                <a:solidFill>
                  <a:srgbClr val="3380E6"/>
                </a:solidFill>
                <a:latin typeface="Lucida Console"/>
              </a:rPr>
              <a:t>break</a:t>
            </a:r>
            <a:r>
              <a:rPr lang="en-US" dirty="0">
                <a:solidFill>
                  <a:srgbClr val="3380E6"/>
                </a:solidFill>
                <a:latin typeface="Calibri" panose="020F0502020204030204" pitchFamily="34" charset="0"/>
              </a:rPr>
              <a:t> and </a:t>
            </a:r>
            <a:r>
              <a:rPr lang="en-US" dirty="0">
                <a:solidFill>
                  <a:srgbClr val="3380E6"/>
                </a:solidFill>
                <a:latin typeface="Lucida Console"/>
              </a:rPr>
              <a:t>continue</a:t>
            </a:r>
            <a:r>
              <a:rPr lang="en-US" dirty="0">
                <a:solidFill>
                  <a:srgbClr val="3380E6"/>
                </a:solidFill>
                <a:latin typeface="Calibri" panose="020F0502020204030204" pitchFamily="34" charset="0"/>
              </a:rPr>
              <a:t> Statements</a:t>
            </a:r>
          </a:p>
        </p:txBody>
      </p:sp>
      <p:sp>
        <p:nvSpPr>
          <p:cNvPr id="83971" name="Text Placeholder 2"/>
          <p:cNvSpPr>
            <a:spLocks noGrp="1"/>
          </p:cNvSpPr>
          <p:nvPr>
            <p:ph type="body" idx="1"/>
          </p:nvPr>
        </p:nvSpPr>
        <p:spPr/>
        <p:txBody>
          <a:bodyPr/>
          <a:lstStyle/>
          <a:p>
            <a:pPr>
              <a:defRPr/>
            </a:pPr>
            <a:r>
              <a:rPr lang="en-US" dirty="0">
                <a:solidFill>
                  <a:srgbClr val="000000"/>
                </a:solidFill>
                <a:latin typeface="Cambria" panose="02040503050406030204" pitchFamily="18" charset="0"/>
              </a:rPr>
              <a:t>In addition to selection and iteration statements, C++ provides statements </a:t>
            </a:r>
            <a:r>
              <a:rPr lang="en-US" dirty="0">
                <a:solidFill>
                  <a:srgbClr val="000000"/>
                </a:solidFill>
                <a:latin typeface="Consolas" panose="020B0609020204030204" pitchFamily="49" charset="0"/>
              </a:rPr>
              <a:t>break</a:t>
            </a:r>
            <a:r>
              <a:rPr lang="en-US" dirty="0">
                <a:solidFill>
                  <a:srgbClr val="000000"/>
                </a:solidFill>
                <a:latin typeface="Cambria" panose="02040503050406030204" pitchFamily="18" charset="0"/>
              </a:rPr>
              <a:t> (which we discussed in the context of the </a:t>
            </a:r>
            <a:r>
              <a:rPr lang="en-US" dirty="0">
                <a:solidFill>
                  <a:srgbClr val="000000"/>
                </a:solidFill>
                <a:latin typeface="Consolas" panose="020B0609020204030204" pitchFamily="49" charset="0"/>
              </a:rPr>
              <a:t>switch</a:t>
            </a:r>
            <a:r>
              <a:rPr lang="en-US" dirty="0">
                <a:solidFill>
                  <a:srgbClr val="000000"/>
                </a:solidFill>
                <a:latin typeface="Cambria" panose="02040503050406030204" pitchFamily="18" charset="0"/>
              </a:rPr>
              <a:t> statement) and </a:t>
            </a:r>
            <a:r>
              <a:rPr lang="en-US" dirty="0">
                <a:solidFill>
                  <a:srgbClr val="000000"/>
                </a:solidFill>
                <a:latin typeface="Consolas" panose="020B0609020204030204" pitchFamily="49" charset="0"/>
              </a:rPr>
              <a:t>continue</a:t>
            </a:r>
            <a:r>
              <a:rPr lang="en-US" dirty="0">
                <a:solidFill>
                  <a:srgbClr val="000000"/>
                </a:solidFill>
                <a:latin typeface="Cambria" panose="02040503050406030204" pitchFamily="18" charset="0"/>
              </a:rPr>
              <a:t> to alter the flow of control. </a:t>
            </a:r>
          </a:p>
        </p:txBody>
      </p:sp>
      <p:sp>
        <p:nvSpPr>
          <p:cNvPr id="9318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5.10.1  </a:t>
            </a:r>
            <a:r>
              <a:rPr lang="en-US" dirty="0">
                <a:solidFill>
                  <a:srgbClr val="3380E6"/>
                </a:solidFill>
                <a:latin typeface="Lucida Console"/>
              </a:rPr>
              <a:t>break</a:t>
            </a:r>
            <a:r>
              <a:rPr lang="en-US" dirty="0">
                <a:solidFill>
                  <a:srgbClr val="3380E6"/>
                </a:solidFill>
                <a:latin typeface="Calibri" panose="020F0502020204030204" pitchFamily="34" charset="0"/>
              </a:rPr>
              <a:t> Statement</a:t>
            </a:r>
          </a:p>
        </p:txBody>
      </p:sp>
      <p:sp>
        <p:nvSpPr>
          <p:cNvPr id="83971" name="Text Placeholder 2"/>
          <p:cNvSpPr>
            <a:spLocks noGrp="1"/>
          </p:cNvSpPr>
          <p:nvPr>
            <p:ph type="body" idx="1"/>
          </p:nvPr>
        </p:nvSpPr>
        <p:spPr/>
        <p:txBody>
          <a:bodyPr/>
          <a:lstStyle/>
          <a:p>
            <a:pPr eaLnBrk="1" hangingPunct="1">
              <a:defRPr/>
            </a:pPr>
            <a:r>
              <a:rPr lang="en-US" dirty="0">
                <a:solidFill>
                  <a:srgbClr val="000000"/>
                </a:solidFill>
                <a:latin typeface="Cambria" panose="02040503050406030204" pitchFamily="18" charset="0"/>
              </a:rPr>
              <a:t>The </a:t>
            </a:r>
            <a:r>
              <a:rPr lang="en-US" dirty="0">
                <a:solidFill>
                  <a:srgbClr val="0000FF"/>
                </a:solidFill>
                <a:latin typeface="Consolas" panose="020B0609020204030204" pitchFamily="49" charset="0"/>
              </a:rPr>
              <a:t>break</a:t>
            </a:r>
            <a:r>
              <a:rPr lang="en-US" dirty="0">
                <a:solidFill>
                  <a:srgbClr val="0000FF"/>
                </a:solidFill>
                <a:latin typeface="Cambria" panose="02040503050406030204" pitchFamily="18" charset="0"/>
              </a:rPr>
              <a:t> statement</a:t>
            </a:r>
            <a:r>
              <a:rPr lang="en-US" dirty="0">
                <a:solidFill>
                  <a:srgbClr val="000000"/>
                </a:solidFill>
                <a:latin typeface="Cambria" panose="02040503050406030204" pitchFamily="18" charset="0"/>
              </a:rPr>
              <a:t>, when executed in a </a:t>
            </a:r>
            <a:r>
              <a:rPr lang="en-US" dirty="0">
                <a:solidFill>
                  <a:srgbClr val="000000"/>
                </a:solidFill>
                <a:latin typeface="Lucida Console" pitchFamily="49" charset="0"/>
              </a:rPr>
              <a:t>while</a:t>
            </a:r>
            <a:r>
              <a:rPr lang="en-US" dirty="0">
                <a:solidFill>
                  <a:srgbClr val="000000"/>
                </a:solidFill>
                <a:latin typeface="Cambria" panose="02040503050406030204" pitchFamily="18" charset="0"/>
              </a:rPr>
              <a:t>, </a:t>
            </a:r>
            <a:r>
              <a:rPr lang="en-US" dirty="0">
                <a:solidFill>
                  <a:srgbClr val="000000"/>
                </a:solidFill>
                <a:latin typeface="Lucida Console" pitchFamily="49" charset="0"/>
              </a:rPr>
              <a:t>for</a:t>
            </a:r>
            <a:r>
              <a:rPr lang="en-US" dirty="0">
                <a:solidFill>
                  <a:srgbClr val="000000"/>
                </a:solidFill>
                <a:latin typeface="Cambria" panose="02040503050406030204" pitchFamily="18" charset="0"/>
              </a:rPr>
              <a:t>, </a:t>
            </a:r>
            <a:r>
              <a:rPr lang="en-US" dirty="0">
                <a:solidFill>
                  <a:srgbClr val="000000"/>
                </a:solidFill>
                <a:latin typeface="Lucida Console" pitchFamily="49" charset="0"/>
              </a:rPr>
              <a:t>do</a:t>
            </a:r>
            <a:r>
              <a:rPr lang="en-US" dirty="0">
                <a:solidFill>
                  <a:srgbClr val="000000"/>
                </a:solidFill>
                <a:latin typeface="Cambria" panose="02040503050406030204" pitchFamily="18" charset="0"/>
              </a:rPr>
              <a:t>…</a:t>
            </a:r>
            <a:r>
              <a:rPr lang="en-US" dirty="0">
                <a:solidFill>
                  <a:srgbClr val="000000"/>
                </a:solidFill>
                <a:latin typeface="Lucida Console" pitchFamily="49" charset="0"/>
              </a:rPr>
              <a:t>while</a:t>
            </a:r>
            <a:r>
              <a:rPr lang="en-US" dirty="0">
                <a:solidFill>
                  <a:srgbClr val="000000"/>
                </a:solidFill>
                <a:latin typeface="Cambria" panose="02040503050406030204" pitchFamily="18" charset="0"/>
              </a:rPr>
              <a:t> or </a:t>
            </a:r>
            <a:r>
              <a:rPr lang="en-US" dirty="0">
                <a:solidFill>
                  <a:srgbClr val="000000"/>
                </a:solidFill>
                <a:latin typeface="Lucida Console" pitchFamily="49" charset="0"/>
              </a:rPr>
              <a:t>switch</a:t>
            </a:r>
            <a:r>
              <a:rPr lang="en-US" dirty="0">
                <a:solidFill>
                  <a:srgbClr val="000000"/>
                </a:solidFill>
                <a:latin typeface="Cambria" panose="02040503050406030204" pitchFamily="18" charset="0"/>
              </a:rPr>
              <a:t> statement, causes immediate exit from that statement.</a:t>
            </a:r>
          </a:p>
          <a:p>
            <a:pPr eaLnBrk="1" hangingPunct="1">
              <a:defRPr/>
            </a:pPr>
            <a:r>
              <a:rPr lang="en-US" dirty="0">
                <a:solidFill>
                  <a:srgbClr val="000000"/>
                </a:solidFill>
                <a:latin typeface="Cambria" panose="02040503050406030204" pitchFamily="18" charset="0"/>
              </a:rPr>
              <a:t>Program execution continues with the next statement.</a:t>
            </a:r>
          </a:p>
          <a:p>
            <a:pPr eaLnBrk="1" hangingPunct="1">
              <a:defRPr/>
            </a:pPr>
            <a:r>
              <a:rPr lang="en-US" dirty="0">
                <a:solidFill>
                  <a:srgbClr val="000000"/>
                </a:solidFill>
                <a:latin typeface="Cambria" panose="02040503050406030204" pitchFamily="18" charset="0"/>
              </a:rPr>
              <a:t>Common uses of the </a:t>
            </a:r>
            <a:r>
              <a:rPr lang="en-US" dirty="0">
                <a:solidFill>
                  <a:srgbClr val="000000"/>
                </a:solidFill>
                <a:latin typeface="Lucida Console" pitchFamily="49" charset="0"/>
              </a:rPr>
              <a:t>break</a:t>
            </a:r>
            <a:r>
              <a:rPr lang="en-US" dirty="0">
                <a:solidFill>
                  <a:srgbClr val="000000"/>
                </a:solidFill>
                <a:latin typeface="Cambria" panose="02040503050406030204" pitchFamily="18" charset="0"/>
              </a:rPr>
              <a:t> statement are to escape early from a loop or to skip the remainder of a </a:t>
            </a:r>
            <a:r>
              <a:rPr lang="en-US" dirty="0">
                <a:solidFill>
                  <a:srgbClr val="000000"/>
                </a:solidFill>
                <a:latin typeface="Lucida Console" pitchFamily="49" charset="0"/>
              </a:rPr>
              <a:t>switch</a:t>
            </a:r>
            <a:r>
              <a:rPr lang="en-US" dirty="0">
                <a:solidFill>
                  <a:srgbClr val="000000"/>
                </a:solidFill>
                <a:latin typeface="Cambria" panose="02040503050406030204" pitchFamily="18" charset="0"/>
              </a:rPr>
              <a:t> statement.</a:t>
            </a:r>
          </a:p>
          <a:p>
            <a:pPr eaLnBrk="1" hangingPunct="1">
              <a:defRPr/>
            </a:pPr>
            <a:r>
              <a:rPr lang="en-US" dirty="0">
                <a:solidFill>
                  <a:srgbClr val="000000"/>
                </a:solidFill>
                <a:latin typeface="Cambria" panose="02040503050406030204" pitchFamily="18" charset="0"/>
              </a:rPr>
              <a:t>Figure 5.13 demonstrates the </a:t>
            </a:r>
            <a:r>
              <a:rPr lang="en-US" dirty="0">
                <a:solidFill>
                  <a:srgbClr val="000000"/>
                </a:solidFill>
                <a:latin typeface="Lucida Console" pitchFamily="49" charset="0"/>
              </a:rPr>
              <a:t>break</a:t>
            </a:r>
            <a:r>
              <a:rPr lang="en-US" dirty="0">
                <a:solidFill>
                  <a:srgbClr val="000000"/>
                </a:solidFill>
                <a:latin typeface="Cambria" panose="02040503050406030204" pitchFamily="18" charset="0"/>
              </a:rPr>
              <a:t> statement (line 13) exiting a </a:t>
            </a:r>
            <a:r>
              <a:rPr lang="en-US" dirty="0">
                <a:solidFill>
                  <a:srgbClr val="000000"/>
                </a:solidFill>
                <a:latin typeface="Lucida Console" pitchFamily="49" charset="0"/>
              </a:rPr>
              <a:t>for</a:t>
            </a:r>
            <a:r>
              <a:rPr lang="en-US" dirty="0">
                <a:solidFill>
                  <a:srgbClr val="000000"/>
                </a:solidFill>
                <a:latin typeface="Cambria" panose="02040503050406030204" pitchFamily="18" charset="0"/>
              </a:rPr>
              <a:t> iteration statement.</a:t>
            </a:r>
          </a:p>
        </p:txBody>
      </p:sp>
      <p:sp>
        <p:nvSpPr>
          <p:cNvPr id="9318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46299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cpphtp10_05_Page_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0485"/>
            <a:ext cx="9144000" cy="291584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4142314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5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381000"/>
            <a:ext cx="9108718" cy="6119698"/>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267256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5.10.2  </a:t>
            </a:r>
            <a:r>
              <a:rPr lang="en-US" dirty="0">
                <a:solidFill>
                  <a:srgbClr val="3380E6"/>
                </a:solidFill>
                <a:latin typeface="Lucida Console"/>
              </a:rPr>
              <a:t>continue</a:t>
            </a:r>
            <a:r>
              <a:rPr lang="en-US" dirty="0">
                <a:solidFill>
                  <a:srgbClr val="3380E6"/>
                </a:solidFill>
                <a:latin typeface="Calibri" panose="020F0502020204030204" pitchFamily="34" charset="0"/>
              </a:rPr>
              <a:t> Statement</a:t>
            </a:r>
          </a:p>
        </p:txBody>
      </p:sp>
      <p:sp>
        <p:nvSpPr>
          <p:cNvPr id="94211"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The </a:t>
            </a:r>
            <a:r>
              <a:rPr lang="en-US" altLang="en-US" dirty="0">
                <a:solidFill>
                  <a:srgbClr val="0000FF"/>
                </a:solidFill>
                <a:latin typeface="Consolas" panose="020B0609020204030204" pitchFamily="49" charset="0"/>
              </a:rPr>
              <a:t>continue</a:t>
            </a:r>
            <a:r>
              <a:rPr lang="en-US" altLang="en-US" dirty="0">
                <a:solidFill>
                  <a:srgbClr val="0000FF"/>
                </a:solidFill>
                <a:latin typeface="Cambria" panose="02040503050406030204" pitchFamily="18" charset="0"/>
              </a:rPr>
              <a:t> statement</a:t>
            </a:r>
            <a:r>
              <a:rPr lang="en-US" altLang="en-US" dirty="0">
                <a:solidFill>
                  <a:srgbClr val="000000"/>
                </a:solidFill>
                <a:latin typeface="Cambria" panose="02040503050406030204" pitchFamily="18" charset="0"/>
              </a:rPr>
              <a:t>, when executed in a </a:t>
            </a:r>
            <a:r>
              <a:rPr lang="en-US" altLang="en-US" dirty="0">
                <a:solidFill>
                  <a:srgbClr val="000000"/>
                </a:solidFill>
                <a:latin typeface="Lucida Console" panose="020B0609040504020204" pitchFamily="49" charset="0"/>
              </a:rPr>
              <a:t>while</a:t>
            </a:r>
            <a:r>
              <a:rPr lang="en-US" altLang="en-US" dirty="0">
                <a:solidFill>
                  <a:srgbClr val="000000"/>
                </a:solidFill>
                <a:latin typeface="Cambria" panose="02040503050406030204" pitchFamily="18" charset="0"/>
              </a:rPr>
              <a:t>, </a:t>
            </a:r>
            <a:r>
              <a:rPr lang="en-US" altLang="en-US" dirty="0">
                <a:solidFill>
                  <a:srgbClr val="000000"/>
                </a:solidFill>
                <a:latin typeface="Lucida Console" panose="020B0609040504020204" pitchFamily="49" charset="0"/>
              </a:rPr>
              <a:t>for</a:t>
            </a:r>
            <a:r>
              <a:rPr lang="en-US" altLang="en-US" dirty="0">
                <a:solidFill>
                  <a:srgbClr val="000000"/>
                </a:solidFill>
                <a:latin typeface="Cambria" panose="02040503050406030204" pitchFamily="18" charset="0"/>
              </a:rPr>
              <a:t> or </a:t>
            </a:r>
            <a:r>
              <a:rPr lang="en-US" altLang="en-US" dirty="0">
                <a:solidFill>
                  <a:srgbClr val="000000"/>
                </a:solidFill>
                <a:latin typeface="Lucida Console" panose="020B0609040504020204" pitchFamily="49" charset="0"/>
              </a:rPr>
              <a:t>do</a:t>
            </a:r>
            <a:r>
              <a:rPr lang="en-US" altLang="en-US" dirty="0">
                <a:solidFill>
                  <a:srgbClr val="000000"/>
                </a:solidFill>
                <a:latin typeface="Cambria" panose="02040503050406030204" pitchFamily="18" charset="0"/>
              </a:rPr>
              <a:t>…</a:t>
            </a:r>
            <a:r>
              <a:rPr lang="en-US" altLang="en-US" dirty="0">
                <a:solidFill>
                  <a:srgbClr val="000000"/>
                </a:solidFill>
                <a:latin typeface="Lucida Console" panose="020B0609040504020204" pitchFamily="49" charset="0"/>
              </a:rPr>
              <a:t>while</a:t>
            </a:r>
            <a:r>
              <a:rPr lang="en-US" altLang="en-US" dirty="0">
                <a:solidFill>
                  <a:srgbClr val="000000"/>
                </a:solidFill>
                <a:latin typeface="Cambria" panose="02040503050406030204" pitchFamily="18" charset="0"/>
              </a:rPr>
              <a:t> statement, skips the remaining statements in the body of that statement and proceeds with the next iteration of the loop.</a:t>
            </a:r>
          </a:p>
          <a:p>
            <a:pPr eaLnBrk="1" hangingPunct="1"/>
            <a:r>
              <a:rPr lang="en-US" altLang="en-US" dirty="0">
                <a:solidFill>
                  <a:srgbClr val="000000"/>
                </a:solidFill>
                <a:latin typeface="Cambria" panose="02040503050406030204" pitchFamily="18" charset="0"/>
              </a:rPr>
              <a:t>In </a:t>
            </a:r>
            <a:r>
              <a:rPr lang="en-US" altLang="en-US" dirty="0">
                <a:solidFill>
                  <a:srgbClr val="000000"/>
                </a:solidFill>
                <a:latin typeface="Lucida Console" panose="020B0609040504020204" pitchFamily="49" charset="0"/>
              </a:rPr>
              <a:t>while</a:t>
            </a:r>
            <a:r>
              <a:rPr lang="en-US" altLang="en-US" dirty="0">
                <a:solidFill>
                  <a:srgbClr val="000000"/>
                </a:solidFill>
                <a:latin typeface="Cambria" panose="02040503050406030204" pitchFamily="18" charset="0"/>
              </a:rPr>
              <a:t> and </a:t>
            </a:r>
            <a:r>
              <a:rPr lang="en-US" altLang="en-US" dirty="0">
                <a:solidFill>
                  <a:srgbClr val="000000"/>
                </a:solidFill>
                <a:latin typeface="Lucida Console" panose="020B0609040504020204" pitchFamily="49" charset="0"/>
              </a:rPr>
              <a:t>do</a:t>
            </a:r>
            <a:r>
              <a:rPr lang="en-US" altLang="en-US" dirty="0">
                <a:solidFill>
                  <a:srgbClr val="000000"/>
                </a:solidFill>
                <a:latin typeface="Cambria" panose="02040503050406030204" pitchFamily="18" charset="0"/>
              </a:rPr>
              <a:t>…</a:t>
            </a:r>
            <a:r>
              <a:rPr lang="en-US" altLang="en-US" dirty="0">
                <a:solidFill>
                  <a:srgbClr val="000000"/>
                </a:solidFill>
                <a:latin typeface="Lucida Console" panose="020B0609040504020204" pitchFamily="49" charset="0"/>
              </a:rPr>
              <a:t>while</a:t>
            </a:r>
            <a:r>
              <a:rPr lang="en-US" altLang="en-US" dirty="0">
                <a:solidFill>
                  <a:srgbClr val="000000"/>
                </a:solidFill>
                <a:latin typeface="Cambria" panose="02040503050406030204" pitchFamily="18" charset="0"/>
              </a:rPr>
              <a:t> statements, the loop-continuation test evaluates immediately after the </a:t>
            </a:r>
            <a:r>
              <a:rPr lang="en-US" altLang="en-US" dirty="0">
                <a:solidFill>
                  <a:srgbClr val="000000"/>
                </a:solidFill>
                <a:latin typeface="Lucida Console" panose="020B0609040504020204" pitchFamily="49" charset="0"/>
              </a:rPr>
              <a:t>continue</a:t>
            </a:r>
            <a:r>
              <a:rPr lang="en-US" altLang="en-US" dirty="0">
                <a:solidFill>
                  <a:srgbClr val="000000"/>
                </a:solidFill>
                <a:latin typeface="Cambria" panose="02040503050406030204" pitchFamily="18" charset="0"/>
              </a:rPr>
              <a:t> statement executes.</a:t>
            </a:r>
          </a:p>
          <a:p>
            <a:pPr eaLnBrk="1" hangingPunct="1"/>
            <a:r>
              <a:rPr lang="en-US" altLang="en-US" dirty="0">
                <a:solidFill>
                  <a:srgbClr val="000000"/>
                </a:solidFill>
                <a:latin typeface="Cambria" panose="02040503050406030204" pitchFamily="18" charset="0"/>
              </a:rPr>
              <a:t>In the </a:t>
            </a:r>
            <a:r>
              <a:rPr lang="en-US" altLang="en-US" dirty="0">
                <a:solidFill>
                  <a:srgbClr val="000000"/>
                </a:solidFill>
                <a:latin typeface="Lucida Console" panose="020B0609040504020204" pitchFamily="49" charset="0"/>
              </a:rPr>
              <a:t>for</a:t>
            </a:r>
            <a:r>
              <a:rPr lang="en-US" altLang="en-US" dirty="0">
                <a:solidFill>
                  <a:srgbClr val="000000"/>
                </a:solidFill>
                <a:latin typeface="Cambria" panose="02040503050406030204" pitchFamily="18" charset="0"/>
              </a:rPr>
              <a:t> statement, the increment expression executes, then the loop-continuation test evaluates. </a:t>
            </a:r>
          </a:p>
        </p:txBody>
      </p:sp>
      <p:sp>
        <p:nvSpPr>
          <p:cNvPr id="9523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5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115" y="533400"/>
            <a:ext cx="9154584" cy="57150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882812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3380E6"/>
                </a:solidFill>
                <a:latin typeface="Calibri" panose="020F0502020204030204" pitchFamily="34" charset="0"/>
              </a:rPr>
              <a:t>Continue and break exercises</a:t>
            </a:r>
          </a:p>
        </p:txBody>
      </p:sp>
      <p:sp>
        <p:nvSpPr>
          <p:cNvPr id="98307"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Write a program that prints all the numbers from 1 to 20 but uses a while(true) (that is, an infinite loop) and uses a break when it reaches 20.</a:t>
            </a:r>
          </a:p>
          <a:p>
            <a:pPr eaLnBrk="1" hangingPunct="1"/>
            <a:r>
              <a:rPr lang="en-US" altLang="en-US" dirty="0">
                <a:solidFill>
                  <a:srgbClr val="000000"/>
                </a:solidFill>
                <a:latin typeface="Cambria" panose="02040503050406030204" pitchFamily="18" charset="0"/>
              </a:rPr>
              <a:t>Modify the previous program using “continue” so that it skips 5 and 10.</a:t>
            </a:r>
          </a:p>
        </p:txBody>
      </p:sp>
      <p:sp>
        <p:nvSpPr>
          <p:cNvPr id="1003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5.11  </a:t>
            </a:r>
            <a:r>
              <a:rPr lang="en-US" dirty="0">
                <a:solidFill>
                  <a:srgbClr val="3380E6"/>
                </a:solidFill>
                <a:latin typeface="Calibri" panose="020F0502020204030204" pitchFamily="34" charset="0"/>
              </a:rPr>
              <a:t>Logical Operators</a:t>
            </a:r>
          </a:p>
        </p:txBody>
      </p:sp>
      <p:sp>
        <p:nvSpPr>
          <p:cNvPr id="98307"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C++ provides </a:t>
            </a:r>
            <a:r>
              <a:rPr lang="en-US" altLang="en-US" dirty="0">
                <a:solidFill>
                  <a:srgbClr val="0000FF"/>
                </a:solidFill>
                <a:latin typeface="Cambria" panose="02040503050406030204" pitchFamily="18" charset="0"/>
              </a:rPr>
              <a:t>logical operators</a:t>
            </a:r>
            <a:r>
              <a:rPr lang="en-US" altLang="en-US" dirty="0">
                <a:solidFill>
                  <a:srgbClr val="000000"/>
                </a:solidFill>
                <a:latin typeface="Cambria" panose="02040503050406030204" pitchFamily="18" charset="0"/>
              </a:rPr>
              <a:t> that are used to form more complex conditions by combining simple conditions.</a:t>
            </a:r>
          </a:p>
          <a:p>
            <a:pPr eaLnBrk="1" hangingPunct="1"/>
            <a:r>
              <a:rPr lang="en-US" altLang="en-US" dirty="0">
                <a:solidFill>
                  <a:srgbClr val="000000"/>
                </a:solidFill>
                <a:latin typeface="Cambria" panose="02040503050406030204" pitchFamily="18" charset="0"/>
              </a:rPr>
              <a:t>The logical operators are </a:t>
            </a:r>
            <a:r>
              <a:rPr lang="en-US" altLang="en-US" dirty="0">
                <a:solidFill>
                  <a:srgbClr val="000000"/>
                </a:solidFill>
                <a:latin typeface="Lucida Console" panose="020B0609040504020204" pitchFamily="49" charset="0"/>
              </a:rPr>
              <a:t>&amp;&amp;</a:t>
            </a:r>
            <a:r>
              <a:rPr lang="en-US" altLang="en-US" dirty="0">
                <a:solidFill>
                  <a:srgbClr val="000000"/>
                </a:solidFill>
                <a:latin typeface="Cambria" panose="02040503050406030204" pitchFamily="18" charset="0"/>
              </a:rPr>
              <a:t> (logical AND), </a:t>
            </a:r>
            <a:r>
              <a:rPr lang="en-US" altLang="en-US" dirty="0">
                <a:solidFill>
                  <a:srgbClr val="000000"/>
                </a:solidFill>
                <a:latin typeface="Lucida Console" panose="020B0609040504020204" pitchFamily="49" charset="0"/>
              </a:rPr>
              <a:t>||</a:t>
            </a:r>
            <a:r>
              <a:rPr lang="en-US" altLang="en-US" dirty="0">
                <a:solidFill>
                  <a:srgbClr val="000000"/>
                </a:solidFill>
                <a:latin typeface="Cambria" panose="02040503050406030204" pitchFamily="18" charset="0"/>
              </a:rPr>
              <a:t> (logical OR) and </a:t>
            </a:r>
            <a:r>
              <a:rPr lang="en-US" altLang="en-US" dirty="0">
                <a:solidFill>
                  <a:srgbClr val="000000"/>
                </a:solidFill>
                <a:latin typeface="Lucida Console" panose="020B0609040504020204" pitchFamily="49" charset="0"/>
              </a:rPr>
              <a:t>!</a:t>
            </a:r>
            <a:r>
              <a:rPr lang="en-US" altLang="en-US" dirty="0">
                <a:solidFill>
                  <a:srgbClr val="000000"/>
                </a:solidFill>
                <a:latin typeface="Cambria" panose="02040503050406030204" pitchFamily="18" charset="0"/>
              </a:rPr>
              <a:t> (logical NOT, also called logical negation). </a:t>
            </a:r>
          </a:p>
        </p:txBody>
      </p:sp>
      <p:sp>
        <p:nvSpPr>
          <p:cNvPr id="1003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extLst>
      <p:ext uri="{BB962C8B-B14F-4D97-AF65-F5344CB8AC3E}">
        <p14:creationId xmlns:p14="http://schemas.microsoft.com/office/powerpoint/2010/main" val="3345249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5.11.1  </a:t>
            </a:r>
            <a:r>
              <a:rPr lang="en-US" dirty="0">
                <a:solidFill>
                  <a:srgbClr val="3380E6"/>
                </a:solidFill>
                <a:latin typeface="Calibri" panose="020F0502020204030204" pitchFamily="34" charset="0"/>
              </a:rPr>
              <a:t>Logical AND (&amp;&amp;) Operator</a:t>
            </a:r>
          </a:p>
        </p:txBody>
      </p:sp>
      <p:sp>
        <p:nvSpPr>
          <p:cNvPr id="91139" name="Text Placeholder 2"/>
          <p:cNvSpPr>
            <a:spLocks noGrp="1"/>
          </p:cNvSpPr>
          <p:nvPr>
            <p:ph type="body" idx="1"/>
          </p:nvPr>
        </p:nvSpPr>
        <p:spPr/>
        <p:txBody>
          <a:bodyPr/>
          <a:lstStyle/>
          <a:p>
            <a:pPr eaLnBrk="1" hangingPunct="1">
              <a:defRPr/>
            </a:pPr>
            <a:r>
              <a:rPr lang="en-US" dirty="0">
                <a:solidFill>
                  <a:srgbClr val="000000"/>
                </a:solidFill>
                <a:latin typeface="Cambria" panose="02040503050406030204" pitchFamily="18" charset="0"/>
              </a:rPr>
              <a:t>The </a:t>
            </a:r>
            <a:r>
              <a:rPr lang="en-US" dirty="0">
                <a:solidFill>
                  <a:srgbClr val="0000FF"/>
                </a:solidFill>
                <a:latin typeface="Consolas" panose="020B0609020204030204" pitchFamily="49" charset="0"/>
              </a:rPr>
              <a:t>&amp;&amp;</a:t>
            </a:r>
            <a:r>
              <a:rPr lang="en-US" dirty="0">
                <a:solidFill>
                  <a:srgbClr val="0000FF"/>
                </a:solidFill>
                <a:latin typeface="Cambria" panose="02040503050406030204" pitchFamily="18" charset="0"/>
              </a:rPr>
              <a:t> </a:t>
            </a:r>
            <a:r>
              <a:rPr lang="en-US" dirty="0">
                <a:solidFill>
                  <a:srgbClr val="000000"/>
                </a:solidFill>
                <a:latin typeface="Cambria" panose="02040503050406030204" pitchFamily="18" charset="0"/>
              </a:rPr>
              <a:t>(</a:t>
            </a:r>
            <a:r>
              <a:rPr lang="en-US" dirty="0">
                <a:solidFill>
                  <a:srgbClr val="0000FF"/>
                </a:solidFill>
                <a:latin typeface="Cambria" panose="02040503050406030204" pitchFamily="18" charset="0"/>
              </a:rPr>
              <a:t>logical AND</a:t>
            </a:r>
            <a:r>
              <a:rPr lang="en-US" dirty="0">
                <a:solidFill>
                  <a:srgbClr val="000000"/>
                </a:solidFill>
                <a:latin typeface="Cambria" panose="02040503050406030204" pitchFamily="18" charset="0"/>
              </a:rPr>
              <a:t>) operator is used to ensure that two conditions are </a:t>
            </a:r>
            <a:r>
              <a:rPr lang="en-US" i="1" dirty="0">
                <a:solidFill>
                  <a:srgbClr val="000000"/>
                </a:solidFill>
                <a:latin typeface="Cambria" panose="02040503050406030204" pitchFamily="18" charset="0"/>
              </a:rPr>
              <a:t>both </a:t>
            </a:r>
            <a:r>
              <a:rPr lang="en-US" dirty="0">
                <a:solidFill>
                  <a:srgbClr val="000000"/>
                </a:solidFill>
                <a:latin typeface="Lucida Console" pitchFamily="49" charset="0"/>
              </a:rPr>
              <a:t>true</a:t>
            </a:r>
            <a:r>
              <a:rPr lang="en-US" dirty="0">
                <a:solidFill>
                  <a:srgbClr val="000000"/>
                </a:solidFill>
                <a:latin typeface="Cambria" panose="02040503050406030204" pitchFamily="18" charset="0"/>
              </a:rPr>
              <a:t> before we choose a certain path of execution.</a:t>
            </a:r>
          </a:p>
          <a:p>
            <a:pPr eaLnBrk="1" hangingPunct="1">
              <a:defRPr/>
            </a:pPr>
            <a:r>
              <a:rPr lang="en-US" dirty="0">
                <a:solidFill>
                  <a:srgbClr val="000000"/>
                </a:solidFill>
                <a:latin typeface="Cambria" panose="02040503050406030204" pitchFamily="18" charset="0"/>
              </a:rPr>
              <a:t>The simple condition to the left of the </a:t>
            </a:r>
            <a:r>
              <a:rPr lang="en-US" dirty="0">
                <a:solidFill>
                  <a:srgbClr val="000000"/>
                </a:solidFill>
                <a:latin typeface="Lucida Console" pitchFamily="49" charset="0"/>
              </a:rPr>
              <a:t>&amp;&amp;</a:t>
            </a:r>
            <a:r>
              <a:rPr lang="en-US" dirty="0">
                <a:solidFill>
                  <a:srgbClr val="000000"/>
                </a:solidFill>
                <a:latin typeface="Cambria" panose="02040503050406030204" pitchFamily="18" charset="0"/>
              </a:rPr>
              <a:t> operator evaluates first.</a:t>
            </a:r>
          </a:p>
          <a:p>
            <a:pPr eaLnBrk="1" hangingPunct="1">
              <a:defRPr/>
            </a:pPr>
            <a:r>
              <a:rPr lang="en-US" dirty="0">
                <a:solidFill>
                  <a:srgbClr val="000000"/>
                </a:solidFill>
                <a:latin typeface="Cambria" panose="02040503050406030204" pitchFamily="18" charset="0"/>
              </a:rPr>
              <a:t>If necessary, the simple condition to the right of the </a:t>
            </a:r>
            <a:r>
              <a:rPr lang="en-US" dirty="0">
                <a:solidFill>
                  <a:srgbClr val="000000"/>
                </a:solidFill>
                <a:latin typeface="Lucida Console" pitchFamily="49" charset="0"/>
              </a:rPr>
              <a:t>&amp;&amp;</a:t>
            </a:r>
            <a:r>
              <a:rPr lang="en-US" dirty="0">
                <a:solidFill>
                  <a:srgbClr val="000000"/>
                </a:solidFill>
                <a:latin typeface="Cambria" panose="02040503050406030204" pitchFamily="18" charset="0"/>
              </a:rPr>
              <a:t> operator evaluates next.</a:t>
            </a:r>
          </a:p>
          <a:p>
            <a:pPr eaLnBrk="1" hangingPunct="1">
              <a:defRPr/>
            </a:pPr>
            <a:r>
              <a:rPr lang="en-US" dirty="0">
                <a:solidFill>
                  <a:srgbClr val="000000"/>
                </a:solidFill>
                <a:latin typeface="Cambria" panose="02040503050406030204" pitchFamily="18" charset="0"/>
              </a:rPr>
              <a:t>The right side of a logical AND expression is evaluated only if the left side is </a:t>
            </a:r>
            <a:r>
              <a:rPr lang="en-US" dirty="0">
                <a:solidFill>
                  <a:srgbClr val="000000"/>
                </a:solidFill>
                <a:latin typeface="Lucida Console" pitchFamily="49" charset="0"/>
              </a:rPr>
              <a:t>true</a:t>
            </a:r>
            <a:r>
              <a:rPr lang="en-US" dirty="0">
                <a:solidFill>
                  <a:srgbClr val="000000"/>
                </a:solidFill>
                <a:latin typeface="Cambria" panose="02040503050406030204" pitchFamily="18" charset="0"/>
              </a:rPr>
              <a:t>.</a:t>
            </a:r>
          </a:p>
        </p:txBody>
      </p:sp>
      <p:sp>
        <p:nvSpPr>
          <p:cNvPr id="10138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5.11.2  </a:t>
            </a:r>
            <a:r>
              <a:rPr lang="en-US" dirty="0">
                <a:solidFill>
                  <a:srgbClr val="3380E6"/>
                </a:solidFill>
                <a:latin typeface="Calibri" panose="020F0502020204030204" pitchFamily="34" charset="0"/>
              </a:rPr>
              <a:t>Logical OR (</a:t>
            </a:r>
            <a:r>
              <a:rPr lang="en-US" dirty="0">
                <a:solidFill>
                  <a:srgbClr val="3380E6"/>
                </a:solidFill>
                <a:latin typeface="Consolas" panose="020B0609020204030204" pitchFamily="49" charset="0"/>
              </a:rPr>
              <a:t>||</a:t>
            </a:r>
            <a:r>
              <a:rPr lang="en-US" dirty="0">
                <a:solidFill>
                  <a:srgbClr val="3380E6"/>
                </a:solidFill>
                <a:latin typeface="Calibri" panose="020F0502020204030204" pitchFamily="34" charset="0"/>
              </a:rPr>
              <a:t>) Operator</a:t>
            </a:r>
          </a:p>
        </p:txBody>
      </p:sp>
      <p:sp>
        <p:nvSpPr>
          <p:cNvPr id="95235" name="Text Placeholder 2"/>
          <p:cNvSpPr>
            <a:spLocks noGrp="1"/>
          </p:cNvSpPr>
          <p:nvPr>
            <p:ph type="body" idx="1"/>
          </p:nvPr>
        </p:nvSpPr>
        <p:spPr/>
        <p:txBody>
          <a:bodyPr/>
          <a:lstStyle/>
          <a:p>
            <a:pPr eaLnBrk="1" hangingPunct="1">
              <a:defRPr/>
            </a:pPr>
            <a:r>
              <a:rPr lang="en-US" sz="2400" dirty="0">
                <a:solidFill>
                  <a:srgbClr val="000000"/>
                </a:solidFill>
                <a:latin typeface="Cambria" panose="02040503050406030204" pitchFamily="18" charset="0"/>
              </a:rPr>
              <a:t>The </a:t>
            </a:r>
            <a:r>
              <a:rPr lang="en-US" sz="2400" dirty="0">
                <a:solidFill>
                  <a:srgbClr val="0000FF"/>
                </a:solidFill>
                <a:latin typeface="Consolas" panose="020B0609020204030204" pitchFamily="49" charset="0"/>
              </a:rPr>
              <a:t>||</a:t>
            </a:r>
            <a:r>
              <a:rPr lang="en-US" sz="2400" dirty="0">
                <a:solidFill>
                  <a:srgbClr val="0000FF"/>
                </a:solidFill>
                <a:latin typeface="Cambria" panose="02040503050406030204" pitchFamily="18" charset="0"/>
              </a:rPr>
              <a:t> </a:t>
            </a:r>
            <a:r>
              <a:rPr lang="en-US" sz="2400" dirty="0">
                <a:solidFill>
                  <a:srgbClr val="000000"/>
                </a:solidFill>
                <a:latin typeface="Cambria" panose="02040503050406030204" pitchFamily="18" charset="0"/>
              </a:rPr>
              <a:t>(</a:t>
            </a:r>
            <a:r>
              <a:rPr lang="en-US" sz="2400" dirty="0">
                <a:solidFill>
                  <a:srgbClr val="0000FF"/>
                </a:solidFill>
                <a:latin typeface="Cambria" panose="02040503050406030204" pitchFamily="18" charset="0"/>
              </a:rPr>
              <a:t>logical OR</a:t>
            </a:r>
            <a:r>
              <a:rPr lang="en-US" sz="2400" dirty="0">
                <a:solidFill>
                  <a:srgbClr val="000000"/>
                </a:solidFill>
                <a:latin typeface="Cambria" panose="02040503050406030204" pitchFamily="18" charset="0"/>
              </a:rPr>
              <a:t>) operator determines if either </a:t>
            </a:r>
            <a:r>
              <a:rPr lang="en-US" sz="2400" i="1" dirty="0">
                <a:solidFill>
                  <a:srgbClr val="000000"/>
                </a:solidFill>
                <a:latin typeface="Cambria" panose="02040503050406030204" pitchFamily="18" charset="0"/>
              </a:rPr>
              <a:t>or </a:t>
            </a:r>
            <a:r>
              <a:rPr lang="en-US" sz="2400" dirty="0">
                <a:solidFill>
                  <a:srgbClr val="000000"/>
                </a:solidFill>
                <a:latin typeface="Cambria" panose="02040503050406030204" pitchFamily="18" charset="0"/>
              </a:rPr>
              <a:t>both of two conditions are </a:t>
            </a:r>
            <a:r>
              <a:rPr lang="en-US" sz="2400" dirty="0">
                <a:solidFill>
                  <a:srgbClr val="000000"/>
                </a:solidFill>
                <a:latin typeface="Lucida Console" pitchFamily="49" charset="0"/>
              </a:rPr>
              <a:t>true</a:t>
            </a:r>
            <a:r>
              <a:rPr lang="en-US" sz="2400" dirty="0">
                <a:solidFill>
                  <a:srgbClr val="000000"/>
                </a:solidFill>
                <a:latin typeface="Cambria" panose="02040503050406030204" pitchFamily="18" charset="0"/>
              </a:rPr>
              <a:t> before we choose a certain path of execution.</a:t>
            </a:r>
          </a:p>
          <a:p>
            <a:pPr eaLnBrk="1" hangingPunct="1">
              <a:defRPr/>
            </a:pPr>
            <a:r>
              <a:rPr lang="en-US" sz="2400" dirty="0">
                <a:solidFill>
                  <a:srgbClr val="000000"/>
                </a:solidFill>
                <a:latin typeface="Cambria" panose="02040503050406030204" pitchFamily="18" charset="0"/>
              </a:rPr>
              <a:t>The </a:t>
            </a:r>
            <a:r>
              <a:rPr lang="en-US" sz="2400" dirty="0">
                <a:solidFill>
                  <a:srgbClr val="000000"/>
                </a:solidFill>
                <a:latin typeface="Lucida Console" pitchFamily="49" charset="0"/>
              </a:rPr>
              <a:t>&amp;&amp;</a:t>
            </a:r>
            <a:r>
              <a:rPr lang="en-US" sz="2400" dirty="0">
                <a:solidFill>
                  <a:srgbClr val="000000"/>
                </a:solidFill>
                <a:latin typeface="Cambria" panose="02040503050406030204" pitchFamily="18" charset="0"/>
              </a:rPr>
              <a:t> operator has a higher precedence than the </a:t>
            </a:r>
            <a:r>
              <a:rPr lang="en-US" sz="2400" dirty="0">
                <a:solidFill>
                  <a:srgbClr val="000000"/>
                </a:solidFill>
                <a:latin typeface="Lucida Console" pitchFamily="49" charset="0"/>
              </a:rPr>
              <a:t>||</a:t>
            </a:r>
            <a:r>
              <a:rPr lang="en-US" sz="2400" dirty="0">
                <a:solidFill>
                  <a:srgbClr val="000000"/>
                </a:solidFill>
                <a:latin typeface="Cambria" panose="02040503050406030204" pitchFamily="18" charset="0"/>
              </a:rPr>
              <a:t> operator.</a:t>
            </a:r>
          </a:p>
          <a:p>
            <a:pPr eaLnBrk="1" hangingPunct="1">
              <a:defRPr/>
            </a:pPr>
            <a:r>
              <a:rPr lang="en-US" sz="2400" dirty="0">
                <a:solidFill>
                  <a:srgbClr val="000000"/>
                </a:solidFill>
                <a:latin typeface="Cambria" panose="02040503050406030204" pitchFamily="18" charset="0"/>
              </a:rPr>
              <a:t>Both operators associate from left to right.</a:t>
            </a:r>
          </a:p>
          <a:p>
            <a:pPr eaLnBrk="1" hangingPunct="1">
              <a:defRPr/>
            </a:pPr>
            <a:endParaRPr lang="en-US" sz="2000" dirty="0">
              <a:solidFill>
                <a:srgbClr val="000000"/>
              </a:solidFill>
              <a:latin typeface="Cambria" panose="02040503050406030204" pitchFamily="18" charset="0"/>
            </a:endParaRPr>
          </a:p>
          <a:p>
            <a:pPr eaLnBrk="1" hangingPunct="1">
              <a:defRPr/>
            </a:pPr>
            <a:endParaRPr lang="en-US" sz="2500" dirty="0">
              <a:solidFill>
                <a:srgbClr val="000000"/>
              </a:solidFill>
              <a:latin typeface="Cambria" panose="02040503050406030204" pitchFamily="18" charset="0"/>
            </a:endParaRPr>
          </a:p>
        </p:txBody>
      </p:sp>
      <p:sp>
        <p:nvSpPr>
          <p:cNvPr id="10547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5.11.4  </a:t>
            </a:r>
            <a:r>
              <a:rPr lang="en-US" dirty="0">
                <a:solidFill>
                  <a:srgbClr val="3380E6"/>
                </a:solidFill>
                <a:latin typeface="Calibri" panose="020F0502020204030204" pitchFamily="34" charset="0"/>
              </a:rPr>
              <a:t>Logical Negation (!) Operator</a:t>
            </a:r>
          </a:p>
        </p:txBody>
      </p:sp>
      <p:sp>
        <p:nvSpPr>
          <p:cNvPr id="98307" name="Text Placeholder 2"/>
          <p:cNvSpPr>
            <a:spLocks noGrp="1"/>
          </p:cNvSpPr>
          <p:nvPr>
            <p:ph type="body" idx="1"/>
          </p:nvPr>
        </p:nvSpPr>
        <p:spPr/>
        <p:txBody>
          <a:bodyPr/>
          <a:lstStyle/>
          <a:p>
            <a:pPr>
              <a:defRPr/>
            </a:pPr>
            <a:r>
              <a:rPr lang="en-US" dirty="0">
                <a:solidFill>
                  <a:srgbClr val="000000"/>
                </a:solidFill>
                <a:latin typeface="Cambria" panose="02040503050406030204" pitchFamily="18" charset="0"/>
              </a:rPr>
              <a:t>The </a:t>
            </a:r>
            <a:r>
              <a:rPr lang="en-US" dirty="0">
                <a:solidFill>
                  <a:srgbClr val="0000FF"/>
                </a:solidFill>
                <a:latin typeface="Consolas" panose="020B0609020204030204" pitchFamily="49" charset="0"/>
              </a:rPr>
              <a:t>!</a:t>
            </a:r>
            <a:r>
              <a:rPr lang="en-US" dirty="0">
                <a:solidFill>
                  <a:srgbClr val="000000"/>
                </a:solidFill>
                <a:latin typeface="Cambria" panose="02040503050406030204" pitchFamily="18" charset="0"/>
              </a:rPr>
              <a:t> (</a:t>
            </a:r>
            <a:r>
              <a:rPr lang="en-US" dirty="0">
                <a:solidFill>
                  <a:srgbClr val="0000FF"/>
                </a:solidFill>
                <a:latin typeface="Cambria" panose="02040503050406030204" pitchFamily="18" charset="0"/>
              </a:rPr>
              <a:t>logical negation</a:t>
            </a:r>
            <a:r>
              <a:rPr lang="en-US" dirty="0">
                <a:solidFill>
                  <a:srgbClr val="000000"/>
                </a:solidFill>
                <a:latin typeface="Cambria" panose="02040503050406030204" pitchFamily="18" charset="0"/>
              </a:rPr>
              <a:t>, also called </a:t>
            </a:r>
            <a:r>
              <a:rPr lang="en-US" dirty="0">
                <a:solidFill>
                  <a:srgbClr val="0000FF"/>
                </a:solidFill>
                <a:latin typeface="Cambria" panose="02040503050406030204" pitchFamily="18" charset="0"/>
              </a:rPr>
              <a:t>logical NOT </a:t>
            </a:r>
            <a:r>
              <a:rPr lang="en-US" dirty="0">
                <a:solidFill>
                  <a:srgbClr val="000000"/>
                </a:solidFill>
                <a:latin typeface="Cambria" panose="02040503050406030204" pitchFamily="18" charset="0"/>
              </a:rPr>
              <a:t>or </a:t>
            </a:r>
            <a:r>
              <a:rPr lang="en-US" dirty="0">
                <a:solidFill>
                  <a:srgbClr val="0000FF"/>
                </a:solidFill>
                <a:latin typeface="Cambria" panose="02040503050406030204" pitchFamily="18" charset="0"/>
              </a:rPr>
              <a:t>logical complement</a:t>
            </a:r>
            <a:r>
              <a:rPr lang="en-US" dirty="0">
                <a:solidFill>
                  <a:srgbClr val="000000"/>
                </a:solidFill>
                <a:latin typeface="Cambria" panose="02040503050406030204" pitchFamily="18" charset="0"/>
              </a:rPr>
              <a:t>) operator “reverses” the meaning of a condition. </a:t>
            </a:r>
          </a:p>
          <a:p>
            <a:pPr>
              <a:defRPr/>
            </a:pPr>
            <a:r>
              <a:rPr lang="en-US" dirty="0">
                <a:solidFill>
                  <a:srgbClr val="000000"/>
                </a:solidFill>
                <a:latin typeface="Cambria" panose="02040503050406030204" pitchFamily="18" charset="0"/>
              </a:rPr>
              <a:t>Unlike the logical operators </a:t>
            </a:r>
            <a:r>
              <a:rPr lang="en-US" dirty="0">
                <a:solidFill>
                  <a:srgbClr val="000000"/>
                </a:solidFill>
                <a:latin typeface="Consolas" panose="020B0609020204030204" pitchFamily="49" charset="0"/>
              </a:rPr>
              <a:t>&amp;&amp;</a:t>
            </a:r>
            <a:r>
              <a:rPr lang="en-US" dirty="0">
                <a:solidFill>
                  <a:srgbClr val="000000"/>
                </a:solidFill>
                <a:latin typeface="Cambria" panose="02040503050406030204" pitchFamily="18" charset="0"/>
              </a:rPr>
              <a:t> and </a:t>
            </a:r>
            <a:r>
              <a:rPr lang="en-US" dirty="0">
                <a:solidFill>
                  <a:srgbClr val="000000"/>
                </a:solidFill>
                <a:latin typeface="Consolas" panose="020B0609020204030204" pitchFamily="49" charset="0"/>
              </a:rPr>
              <a:t>||</a:t>
            </a:r>
            <a:r>
              <a:rPr lang="en-US" dirty="0">
                <a:solidFill>
                  <a:srgbClr val="000000"/>
                </a:solidFill>
                <a:latin typeface="Cambria" panose="02040503050406030204" pitchFamily="18" charset="0"/>
              </a:rPr>
              <a:t>, which are binary operators that combine two conditions, the logical negation operator is a unary operator that has only one condition as an operand. </a:t>
            </a:r>
          </a:p>
        </p:txBody>
      </p:sp>
      <p:sp>
        <p:nvSpPr>
          <p:cNvPr id="10854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5.11.5  </a:t>
            </a:r>
            <a:r>
              <a:rPr lang="en-US" dirty="0">
                <a:solidFill>
                  <a:srgbClr val="3380E6"/>
                </a:solidFill>
                <a:latin typeface="Calibri" panose="020F0502020204030204" pitchFamily="34" charset="0"/>
              </a:rPr>
              <a:t>Logical Operators Example</a:t>
            </a:r>
          </a:p>
        </p:txBody>
      </p:sp>
      <p:sp>
        <p:nvSpPr>
          <p:cNvPr id="100355" name="Text Placeholder 2"/>
          <p:cNvSpPr>
            <a:spLocks noGrp="1"/>
          </p:cNvSpPr>
          <p:nvPr>
            <p:ph type="body" idx="1"/>
          </p:nvPr>
        </p:nvSpPr>
        <p:spPr/>
        <p:txBody>
          <a:bodyPr/>
          <a:lstStyle/>
          <a:p>
            <a:pPr eaLnBrk="1" hangingPunct="1">
              <a:lnSpc>
                <a:spcPct val="90000"/>
              </a:lnSpc>
              <a:defRPr/>
            </a:pPr>
            <a:r>
              <a:rPr lang="en-US" dirty="0">
                <a:solidFill>
                  <a:srgbClr val="000000"/>
                </a:solidFill>
                <a:latin typeface="Cambria" panose="02040503050406030204" pitchFamily="18" charset="0"/>
              </a:rPr>
              <a:t>Figure 5.18 demonstrates the logical operators by producing their truth tables.</a:t>
            </a:r>
          </a:p>
          <a:p>
            <a:pPr eaLnBrk="1" hangingPunct="1">
              <a:lnSpc>
                <a:spcPct val="90000"/>
              </a:lnSpc>
              <a:defRPr/>
            </a:pPr>
            <a:r>
              <a:rPr lang="en-US" dirty="0">
                <a:solidFill>
                  <a:srgbClr val="000000"/>
                </a:solidFill>
                <a:latin typeface="Cambria" panose="02040503050406030204" pitchFamily="18" charset="0"/>
              </a:rPr>
              <a:t>The output shows each expression that is evaluated and its </a:t>
            </a:r>
            <a:r>
              <a:rPr lang="en-US" dirty="0">
                <a:solidFill>
                  <a:srgbClr val="000000"/>
                </a:solidFill>
                <a:latin typeface="Lucida Console" pitchFamily="49" charset="0"/>
              </a:rPr>
              <a:t>bool</a:t>
            </a:r>
            <a:r>
              <a:rPr lang="en-US" dirty="0">
                <a:solidFill>
                  <a:srgbClr val="000000"/>
                </a:solidFill>
                <a:latin typeface="Cambria" panose="02040503050406030204" pitchFamily="18" charset="0"/>
              </a:rPr>
              <a:t> result.</a:t>
            </a:r>
          </a:p>
          <a:p>
            <a:pPr eaLnBrk="1" hangingPunct="1">
              <a:lnSpc>
                <a:spcPct val="90000"/>
              </a:lnSpc>
              <a:defRPr/>
            </a:pPr>
            <a:r>
              <a:rPr lang="en-US" dirty="0">
                <a:solidFill>
                  <a:srgbClr val="000000"/>
                </a:solidFill>
                <a:latin typeface="Cambria" panose="02040503050406030204" pitchFamily="18" charset="0"/>
              </a:rPr>
              <a:t>By default, </a:t>
            </a:r>
            <a:r>
              <a:rPr lang="en-US" dirty="0">
                <a:solidFill>
                  <a:srgbClr val="000000"/>
                </a:solidFill>
                <a:latin typeface="Lucida Console" pitchFamily="49" charset="0"/>
              </a:rPr>
              <a:t>bool</a:t>
            </a:r>
            <a:r>
              <a:rPr lang="en-US" dirty="0">
                <a:solidFill>
                  <a:srgbClr val="000000"/>
                </a:solidFill>
                <a:latin typeface="Cambria" panose="02040503050406030204" pitchFamily="18" charset="0"/>
              </a:rPr>
              <a:t> values </a:t>
            </a:r>
            <a:r>
              <a:rPr lang="en-US" dirty="0">
                <a:solidFill>
                  <a:srgbClr val="000000"/>
                </a:solidFill>
                <a:latin typeface="Lucida Console" pitchFamily="49" charset="0"/>
              </a:rPr>
              <a:t>true</a:t>
            </a:r>
            <a:r>
              <a:rPr lang="en-US" dirty="0">
                <a:solidFill>
                  <a:srgbClr val="000000"/>
                </a:solidFill>
                <a:latin typeface="Cambria" panose="02040503050406030204" pitchFamily="18" charset="0"/>
              </a:rPr>
              <a:t> and </a:t>
            </a:r>
            <a:r>
              <a:rPr lang="en-US" dirty="0">
                <a:solidFill>
                  <a:srgbClr val="000000"/>
                </a:solidFill>
                <a:latin typeface="Lucida Console" pitchFamily="49" charset="0"/>
              </a:rPr>
              <a:t>false</a:t>
            </a:r>
            <a:r>
              <a:rPr lang="en-US" dirty="0">
                <a:solidFill>
                  <a:srgbClr val="000000"/>
                </a:solidFill>
                <a:latin typeface="Cambria" panose="02040503050406030204" pitchFamily="18" charset="0"/>
              </a:rPr>
              <a:t> are displayed by </a:t>
            </a:r>
            <a:r>
              <a:rPr lang="en-US" dirty="0">
                <a:solidFill>
                  <a:srgbClr val="000000"/>
                </a:solidFill>
                <a:latin typeface="Lucida Console" pitchFamily="49" charset="0"/>
              </a:rPr>
              <a:t>cout</a:t>
            </a:r>
            <a:r>
              <a:rPr lang="en-US" dirty="0">
                <a:solidFill>
                  <a:srgbClr val="000000"/>
                </a:solidFill>
                <a:latin typeface="Cambria" panose="02040503050406030204" pitchFamily="18" charset="0"/>
              </a:rPr>
              <a:t> and the stream insertion operator as </a:t>
            </a:r>
            <a:r>
              <a:rPr lang="en-US" dirty="0">
                <a:solidFill>
                  <a:srgbClr val="000000"/>
                </a:solidFill>
                <a:latin typeface="Lucida Console" pitchFamily="49" charset="0"/>
              </a:rPr>
              <a:t>1</a:t>
            </a:r>
            <a:r>
              <a:rPr lang="en-US" dirty="0">
                <a:solidFill>
                  <a:srgbClr val="000000"/>
                </a:solidFill>
                <a:latin typeface="Cambria" panose="02040503050406030204" pitchFamily="18" charset="0"/>
              </a:rPr>
              <a:t> and </a:t>
            </a:r>
            <a:r>
              <a:rPr lang="en-US" dirty="0">
                <a:solidFill>
                  <a:srgbClr val="000000"/>
                </a:solidFill>
                <a:latin typeface="Lucida Console" pitchFamily="49" charset="0"/>
              </a:rPr>
              <a:t>0</a:t>
            </a:r>
            <a:r>
              <a:rPr lang="en-US" dirty="0">
                <a:solidFill>
                  <a:srgbClr val="000000"/>
                </a:solidFill>
                <a:latin typeface="Cambria" panose="02040503050406030204" pitchFamily="18" charset="0"/>
              </a:rPr>
              <a:t>, respectively.</a:t>
            </a:r>
          </a:p>
          <a:p>
            <a:pPr eaLnBrk="1" hangingPunct="1">
              <a:lnSpc>
                <a:spcPct val="90000"/>
              </a:lnSpc>
              <a:defRPr/>
            </a:pPr>
            <a:r>
              <a:rPr lang="en-US" dirty="0">
                <a:solidFill>
                  <a:srgbClr val="0000FF"/>
                </a:solidFill>
                <a:latin typeface="Cambria" panose="02040503050406030204" pitchFamily="18" charset="0"/>
              </a:rPr>
              <a:t>Stream manipulator </a:t>
            </a:r>
            <a:r>
              <a:rPr lang="en-US" dirty="0">
                <a:solidFill>
                  <a:srgbClr val="0000FF"/>
                </a:solidFill>
                <a:latin typeface="Consolas" panose="020B0609020204030204" pitchFamily="49" charset="0"/>
              </a:rPr>
              <a:t>boolalpha</a:t>
            </a:r>
            <a:r>
              <a:rPr lang="en-US" dirty="0">
                <a:solidFill>
                  <a:srgbClr val="000000"/>
                </a:solidFill>
                <a:latin typeface="Cambria" panose="02040503050406030204" pitchFamily="18" charset="0"/>
              </a:rPr>
              <a:t> (a sticky manipulator) specifies that the value of each </a:t>
            </a:r>
            <a:r>
              <a:rPr lang="en-US" dirty="0">
                <a:solidFill>
                  <a:srgbClr val="000000"/>
                </a:solidFill>
                <a:latin typeface="Lucida Console" pitchFamily="49" charset="0"/>
              </a:rPr>
              <a:t>bool</a:t>
            </a:r>
            <a:r>
              <a:rPr lang="en-US" dirty="0">
                <a:solidFill>
                  <a:srgbClr val="000000"/>
                </a:solidFill>
                <a:latin typeface="Cambria" panose="02040503050406030204" pitchFamily="18" charset="0"/>
              </a:rPr>
              <a:t> expression should be displayed as either the word “true” or the word “false.” </a:t>
            </a:r>
          </a:p>
        </p:txBody>
      </p:sp>
      <p:sp>
        <p:nvSpPr>
          <p:cNvPr id="10957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5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3850" y="857250"/>
            <a:ext cx="8496300"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94012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5.3  </a:t>
            </a:r>
            <a:r>
              <a:rPr lang="en-US" dirty="0">
                <a:solidFill>
                  <a:srgbClr val="3380E6"/>
                </a:solidFill>
                <a:latin typeface="Lucida Console"/>
              </a:rPr>
              <a:t>for</a:t>
            </a:r>
            <a:r>
              <a:rPr lang="en-US" dirty="0">
                <a:solidFill>
                  <a:srgbClr val="3380E6"/>
                </a:solidFill>
                <a:latin typeface="Calibri" panose="020F0502020204030204" pitchFamily="34" charset="0"/>
              </a:rPr>
              <a:t> Iteration Statement </a:t>
            </a:r>
          </a:p>
        </p:txBody>
      </p:sp>
      <p:sp>
        <p:nvSpPr>
          <p:cNvPr id="18435" name="Text Placeholder 2"/>
          <p:cNvSpPr>
            <a:spLocks noGrp="1"/>
          </p:cNvSpPr>
          <p:nvPr>
            <p:ph type="body" idx="1"/>
          </p:nvPr>
        </p:nvSpPr>
        <p:spPr/>
        <p:txBody>
          <a:bodyPr/>
          <a:lstStyle/>
          <a:p>
            <a:pPr eaLnBrk="1" hangingPunct="1"/>
            <a:r>
              <a:rPr lang="en-US" altLang="en-US" sz="2400" dirty="0">
                <a:solidFill>
                  <a:srgbClr val="000000"/>
                </a:solidFill>
                <a:latin typeface="Cambria" panose="02040503050406030204" pitchFamily="18" charset="0"/>
              </a:rPr>
              <a:t>The </a:t>
            </a:r>
            <a:r>
              <a:rPr lang="en-US" altLang="en-US" sz="2400" dirty="0">
                <a:solidFill>
                  <a:srgbClr val="0000FF"/>
                </a:solidFill>
                <a:latin typeface="Consolas" panose="020B0609020204030204" pitchFamily="49" charset="0"/>
              </a:rPr>
              <a:t>for</a:t>
            </a:r>
            <a:r>
              <a:rPr lang="en-US" altLang="en-US" sz="2400" dirty="0">
                <a:solidFill>
                  <a:srgbClr val="0000FF"/>
                </a:solidFill>
                <a:latin typeface="Cambria" panose="02040503050406030204" pitchFamily="18" charset="0"/>
              </a:rPr>
              <a:t> iteration statement</a:t>
            </a:r>
            <a:r>
              <a:rPr lang="en-US" altLang="en-US" sz="2400" dirty="0">
                <a:solidFill>
                  <a:srgbClr val="000000"/>
                </a:solidFill>
                <a:latin typeface="Cambria" panose="02040503050406030204" pitchFamily="18" charset="0"/>
              </a:rPr>
              <a:t> (Fig. 5.2) specifies the counter-controlled iteration details in a single line of code.</a:t>
            </a:r>
          </a:p>
          <a:p>
            <a:pPr eaLnBrk="1" hangingPunct="1"/>
            <a:r>
              <a:rPr lang="en-US" altLang="en-US" sz="2400" dirty="0">
                <a:solidFill>
                  <a:srgbClr val="000000"/>
                </a:solidFill>
                <a:latin typeface="Cambria" panose="02040503050406030204" pitchFamily="18" charset="0"/>
              </a:rPr>
              <a:t>The initialization occurs once when the loop is encountered.</a:t>
            </a:r>
          </a:p>
          <a:p>
            <a:pPr eaLnBrk="1" hangingPunct="1"/>
            <a:r>
              <a:rPr lang="en-US" altLang="en-US" sz="2400" dirty="0">
                <a:solidFill>
                  <a:srgbClr val="000000"/>
                </a:solidFill>
                <a:latin typeface="Cambria" panose="02040503050406030204" pitchFamily="18" charset="0"/>
              </a:rPr>
              <a:t>The condition is tested next and each time the body completes.</a:t>
            </a:r>
          </a:p>
          <a:p>
            <a:pPr eaLnBrk="1" hangingPunct="1"/>
            <a:r>
              <a:rPr lang="en-US" altLang="en-US" sz="2400" dirty="0">
                <a:solidFill>
                  <a:srgbClr val="000000"/>
                </a:solidFill>
                <a:latin typeface="Cambria" panose="02040503050406030204" pitchFamily="18" charset="0"/>
              </a:rPr>
              <a:t>The body executes if the condition is true. </a:t>
            </a:r>
          </a:p>
          <a:p>
            <a:pPr eaLnBrk="1" hangingPunct="1"/>
            <a:r>
              <a:rPr lang="en-US" altLang="en-US" sz="2400" dirty="0">
                <a:solidFill>
                  <a:srgbClr val="000000"/>
                </a:solidFill>
                <a:latin typeface="Cambria" panose="02040503050406030204" pitchFamily="18" charset="0"/>
              </a:rPr>
              <a:t>The increment occurs after the body executes.</a:t>
            </a:r>
          </a:p>
          <a:p>
            <a:pPr eaLnBrk="1" hangingPunct="1"/>
            <a:r>
              <a:rPr lang="en-US" altLang="en-US" sz="2400" dirty="0">
                <a:solidFill>
                  <a:srgbClr val="000000"/>
                </a:solidFill>
                <a:latin typeface="Cambria" panose="02040503050406030204" pitchFamily="18" charset="0"/>
              </a:rPr>
              <a:t>Then, the condition is tested again.</a:t>
            </a:r>
          </a:p>
          <a:p>
            <a:pPr eaLnBrk="1" hangingPunct="1"/>
            <a:endParaRPr lang="en-US" altLang="en-US" sz="2500" dirty="0">
              <a:solidFill>
                <a:srgbClr val="000000"/>
              </a:solidFill>
              <a:latin typeface="Cambria" panose="02040503050406030204" pitchFamily="18" charset="0"/>
            </a:endParaRPr>
          </a:p>
        </p:txBody>
      </p:sp>
      <p:sp>
        <p:nvSpPr>
          <p:cNvPr id="2150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5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72719" y="857250"/>
            <a:ext cx="7598569"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958510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5.11.5  </a:t>
            </a:r>
            <a:r>
              <a:rPr lang="en-US" dirty="0">
                <a:solidFill>
                  <a:srgbClr val="3380E6"/>
                </a:solidFill>
                <a:latin typeface="Calibri" panose="020F0502020204030204" pitchFamily="34" charset="0"/>
              </a:rPr>
              <a:t>Logical Operators (cont.)</a:t>
            </a:r>
          </a:p>
        </p:txBody>
      </p:sp>
      <p:sp>
        <p:nvSpPr>
          <p:cNvPr id="100355" name="Text Placeholder 2"/>
          <p:cNvSpPr>
            <a:spLocks noGrp="1"/>
          </p:cNvSpPr>
          <p:nvPr>
            <p:ph type="body" idx="1"/>
          </p:nvPr>
        </p:nvSpPr>
        <p:spPr/>
        <p:txBody>
          <a:bodyPr/>
          <a:lstStyle/>
          <a:p>
            <a:pPr eaLnBrk="1" hangingPunct="1">
              <a:lnSpc>
                <a:spcPct val="90000"/>
              </a:lnSpc>
              <a:defRPr/>
            </a:pPr>
            <a:r>
              <a:rPr lang="en-US" dirty="0">
                <a:solidFill>
                  <a:srgbClr val="000000"/>
                </a:solidFill>
                <a:latin typeface="Cambria" panose="02040503050406030204" pitchFamily="18" charset="0"/>
              </a:rPr>
              <a:t>Figure 5.19 adds the logical and comma operators to the operator precedence and associativity chart. </a:t>
            </a:r>
          </a:p>
          <a:p>
            <a:pPr eaLnBrk="1" hangingPunct="1">
              <a:lnSpc>
                <a:spcPct val="90000"/>
              </a:lnSpc>
              <a:defRPr/>
            </a:pPr>
            <a:r>
              <a:rPr lang="en-US" dirty="0">
                <a:solidFill>
                  <a:srgbClr val="000000"/>
                </a:solidFill>
                <a:latin typeface="Cambria" panose="02040503050406030204" pitchFamily="18" charset="0"/>
              </a:rPr>
              <a:t>The operators are shown from top to bottom, in decreasing order of precedence. </a:t>
            </a:r>
          </a:p>
        </p:txBody>
      </p:sp>
      <p:sp>
        <p:nvSpPr>
          <p:cNvPr id="10957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35941"/>
            <a:ext cx="9143999" cy="6586973"/>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629129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5.12  </a:t>
            </a:r>
            <a:r>
              <a:rPr lang="en-US" dirty="0">
                <a:solidFill>
                  <a:srgbClr val="3380E6"/>
                </a:solidFill>
                <a:latin typeface="Calibri" panose="020F0502020204030204" pitchFamily="34" charset="0"/>
              </a:rPr>
              <a:t>Confusing the Equality (</a:t>
            </a:r>
            <a:r>
              <a:rPr lang="en-US" dirty="0">
                <a:solidFill>
                  <a:srgbClr val="3380E6"/>
                </a:solidFill>
                <a:latin typeface="Lucida Console"/>
              </a:rPr>
              <a:t>==</a:t>
            </a:r>
            <a:r>
              <a:rPr lang="en-US" dirty="0">
                <a:solidFill>
                  <a:srgbClr val="3380E6"/>
                </a:solidFill>
                <a:latin typeface="Calibri" panose="020F0502020204030204" pitchFamily="34" charset="0"/>
              </a:rPr>
              <a:t>) and Assignment (</a:t>
            </a:r>
            <a:r>
              <a:rPr lang="en-US" dirty="0">
                <a:solidFill>
                  <a:srgbClr val="3380E6"/>
                </a:solidFill>
                <a:latin typeface="Lucida Console"/>
              </a:rPr>
              <a:t>=</a:t>
            </a:r>
            <a:r>
              <a:rPr lang="en-US" dirty="0">
                <a:solidFill>
                  <a:srgbClr val="3380E6"/>
                </a:solidFill>
                <a:latin typeface="Calibri" panose="020F0502020204030204" pitchFamily="34" charset="0"/>
              </a:rPr>
              <a:t>) Operators</a:t>
            </a:r>
          </a:p>
        </p:txBody>
      </p:sp>
      <p:sp>
        <p:nvSpPr>
          <p:cNvPr id="113667" name="Text Placeholder 2"/>
          <p:cNvSpPr>
            <a:spLocks noGrp="1"/>
          </p:cNvSpPr>
          <p:nvPr>
            <p:ph type="body" idx="1"/>
          </p:nvPr>
        </p:nvSpPr>
        <p:spPr/>
        <p:txBody>
          <a:bodyPr/>
          <a:lstStyle/>
          <a:p>
            <a:pPr eaLnBrk="1" hangingPunct="1">
              <a:lnSpc>
                <a:spcPct val="80000"/>
              </a:lnSpc>
            </a:pPr>
            <a:r>
              <a:rPr lang="en-US" altLang="en-US" sz="2300" dirty="0">
                <a:solidFill>
                  <a:srgbClr val="000000"/>
                </a:solidFill>
                <a:latin typeface="Cambria" panose="02040503050406030204" pitchFamily="18" charset="0"/>
              </a:rPr>
              <a:t>Accidentally swapping the operators </a:t>
            </a:r>
            <a:r>
              <a:rPr lang="en-US" altLang="en-US" sz="2300" dirty="0">
                <a:solidFill>
                  <a:srgbClr val="000000"/>
                </a:solidFill>
                <a:latin typeface="Lucida Console" panose="020B0609040504020204" pitchFamily="49" charset="0"/>
              </a:rPr>
              <a:t>==</a:t>
            </a:r>
            <a:r>
              <a:rPr lang="en-US" altLang="en-US" sz="2300" dirty="0">
                <a:solidFill>
                  <a:srgbClr val="000000"/>
                </a:solidFill>
                <a:latin typeface="Cambria" panose="02040503050406030204" pitchFamily="18" charset="0"/>
              </a:rPr>
              <a:t> (equality) and </a:t>
            </a:r>
            <a:r>
              <a:rPr lang="en-US" altLang="en-US" sz="2300" dirty="0">
                <a:solidFill>
                  <a:srgbClr val="000000"/>
                </a:solidFill>
                <a:latin typeface="Lucida Console" panose="020B0609040504020204" pitchFamily="49" charset="0"/>
              </a:rPr>
              <a:t>=</a:t>
            </a:r>
            <a:r>
              <a:rPr lang="en-US" altLang="en-US" sz="2300" dirty="0">
                <a:solidFill>
                  <a:srgbClr val="000000"/>
                </a:solidFill>
                <a:latin typeface="Cambria" panose="02040503050406030204" pitchFamily="18" charset="0"/>
              </a:rPr>
              <a:t> (assignment).</a:t>
            </a:r>
          </a:p>
          <a:p>
            <a:pPr eaLnBrk="1" hangingPunct="1">
              <a:lnSpc>
                <a:spcPct val="80000"/>
              </a:lnSpc>
            </a:pPr>
            <a:r>
              <a:rPr lang="en-US" altLang="en-US" sz="2300" dirty="0">
                <a:solidFill>
                  <a:srgbClr val="000000"/>
                </a:solidFill>
                <a:latin typeface="Cambria" panose="02040503050406030204" pitchFamily="18" charset="0"/>
              </a:rPr>
              <a:t>Damaging because they ordinarily do not cause syntax errors.</a:t>
            </a:r>
          </a:p>
          <a:p>
            <a:pPr eaLnBrk="1" hangingPunct="1">
              <a:lnSpc>
                <a:spcPct val="80000"/>
              </a:lnSpc>
            </a:pPr>
            <a:r>
              <a:rPr lang="en-US" altLang="en-US" sz="2300" dirty="0">
                <a:solidFill>
                  <a:srgbClr val="000000"/>
                </a:solidFill>
                <a:latin typeface="Cambria" panose="02040503050406030204" pitchFamily="18" charset="0"/>
              </a:rPr>
              <a:t>Rather, statements with these errors tend to compile correctly and the programs run to completion, often generating incorrect results through runtime logic errors.</a:t>
            </a:r>
          </a:p>
          <a:p>
            <a:pPr eaLnBrk="1" hangingPunct="1">
              <a:lnSpc>
                <a:spcPct val="80000"/>
              </a:lnSpc>
            </a:pPr>
            <a:r>
              <a:rPr lang="en-US" altLang="en-US" sz="2300" i="1" dirty="0">
                <a:solidFill>
                  <a:srgbClr val="000000"/>
                </a:solidFill>
                <a:latin typeface="Cambria" panose="02040503050406030204" pitchFamily="18" charset="0"/>
              </a:rPr>
              <a:t>Any nonzero value is interpreted as </a:t>
            </a:r>
            <a:r>
              <a:rPr lang="en-US" altLang="en-US" sz="2300" i="1" dirty="0">
                <a:solidFill>
                  <a:srgbClr val="000000"/>
                </a:solidFill>
                <a:latin typeface="Lucida Console" panose="020B0609040504020204" pitchFamily="49" charset="0"/>
              </a:rPr>
              <a:t>true</a:t>
            </a:r>
            <a:r>
              <a:rPr lang="en-US" altLang="en-US" sz="2300" i="1" dirty="0">
                <a:solidFill>
                  <a:srgbClr val="000000"/>
                </a:solidFill>
                <a:latin typeface="Cambria" panose="02040503050406030204" pitchFamily="18" charset="0"/>
                <a:cs typeface="Times New Roman" panose="02020603050405020304" pitchFamily="18" charset="0"/>
              </a:rPr>
              <a:t>.</a:t>
            </a:r>
            <a:endParaRPr lang="en-US" altLang="en-US" sz="2300" i="1" dirty="0">
              <a:solidFill>
                <a:srgbClr val="000000"/>
              </a:solidFill>
              <a:latin typeface="Cambria" panose="02040503050406030204" pitchFamily="18" charset="0"/>
            </a:endParaRPr>
          </a:p>
        </p:txBody>
      </p:sp>
      <p:sp>
        <p:nvSpPr>
          <p:cNvPr id="11366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5.12  </a:t>
            </a:r>
            <a:r>
              <a:rPr lang="en-US" dirty="0">
                <a:solidFill>
                  <a:srgbClr val="3380E6"/>
                </a:solidFill>
                <a:latin typeface="Calibri" panose="020F0502020204030204" pitchFamily="34" charset="0"/>
              </a:rPr>
              <a:t>Confusing the Equality (</a:t>
            </a:r>
            <a:r>
              <a:rPr lang="en-US" dirty="0">
                <a:solidFill>
                  <a:srgbClr val="3380E6"/>
                </a:solidFill>
                <a:latin typeface="Lucida Console"/>
              </a:rPr>
              <a:t>==</a:t>
            </a:r>
            <a:r>
              <a:rPr lang="en-US" dirty="0">
                <a:solidFill>
                  <a:srgbClr val="3380E6"/>
                </a:solidFill>
                <a:latin typeface="Calibri" panose="020F0502020204030204" pitchFamily="34" charset="0"/>
              </a:rPr>
              <a:t>) and Assignment (</a:t>
            </a:r>
            <a:r>
              <a:rPr lang="en-US" dirty="0">
                <a:solidFill>
                  <a:srgbClr val="3380E6"/>
                </a:solidFill>
                <a:latin typeface="Lucida Console"/>
              </a:rPr>
              <a:t>=</a:t>
            </a:r>
            <a:r>
              <a:rPr lang="en-US" dirty="0">
                <a:solidFill>
                  <a:srgbClr val="3380E6"/>
                </a:solidFill>
                <a:latin typeface="Calibri" panose="020F0502020204030204" pitchFamily="34" charset="0"/>
              </a:rPr>
              <a:t>) Operators (cont.)</a:t>
            </a:r>
          </a:p>
        </p:txBody>
      </p:sp>
      <p:sp>
        <p:nvSpPr>
          <p:cNvPr id="107523" name="Text Placeholder 2"/>
          <p:cNvSpPr>
            <a:spLocks noGrp="1"/>
          </p:cNvSpPr>
          <p:nvPr>
            <p:ph type="body" idx="1"/>
          </p:nvPr>
        </p:nvSpPr>
        <p:spPr/>
        <p:txBody>
          <a:bodyPr/>
          <a:lstStyle/>
          <a:p>
            <a:pPr eaLnBrk="1" hangingPunct="1">
              <a:defRPr/>
            </a:pPr>
            <a:r>
              <a:rPr lang="en-US" dirty="0">
                <a:solidFill>
                  <a:srgbClr val="000000"/>
                </a:solidFill>
                <a:latin typeface="Cambria" panose="02040503050406030204" pitchFamily="18" charset="0"/>
              </a:rPr>
              <a:t>Variable names are said to be </a:t>
            </a:r>
            <a:r>
              <a:rPr lang="en-US" b="1" i="1" dirty="0">
                <a:solidFill>
                  <a:srgbClr val="0000FF"/>
                </a:solidFill>
                <a:latin typeface="Cambria" panose="02040503050406030204" pitchFamily="18" charset="0"/>
              </a:rPr>
              <a:t>lvalues</a:t>
            </a:r>
            <a:r>
              <a:rPr lang="en-US" b="1" i="1" dirty="0">
                <a:solidFill>
                  <a:srgbClr val="000000"/>
                </a:solidFill>
                <a:latin typeface="Cambria" panose="02040503050406030204" pitchFamily="18" charset="0"/>
              </a:rPr>
              <a:t> </a:t>
            </a:r>
            <a:r>
              <a:rPr lang="en-US" dirty="0">
                <a:solidFill>
                  <a:srgbClr val="000000"/>
                </a:solidFill>
                <a:latin typeface="Cambria" panose="02040503050406030204" pitchFamily="18" charset="0"/>
              </a:rPr>
              <a:t>(for “left values”) because they can be used on the </a:t>
            </a:r>
            <a:r>
              <a:rPr lang="en-US" i="1" dirty="0">
                <a:solidFill>
                  <a:srgbClr val="000000"/>
                </a:solidFill>
                <a:latin typeface="Cambria" panose="02040503050406030204" pitchFamily="18" charset="0"/>
              </a:rPr>
              <a:t>left</a:t>
            </a:r>
            <a:r>
              <a:rPr lang="en-US" dirty="0">
                <a:solidFill>
                  <a:srgbClr val="000000"/>
                </a:solidFill>
                <a:latin typeface="Cambria" panose="02040503050406030204" pitchFamily="18" charset="0"/>
              </a:rPr>
              <a:t> side of an assignment operator.</a:t>
            </a:r>
          </a:p>
          <a:p>
            <a:pPr eaLnBrk="1" hangingPunct="1">
              <a:defRPr/>
            </a:pPr>
            <a:r>
              <a:rPr lang="en-US" dirty="0">
                <a:solidFill>
                  <a:srgbClr val="000000"/>
                </a:solidFill>
                <a:latin typeface="Cambria" panose="02040503050406030204" pitchFamily="18" charset="0"/>
              </a:rPr>
              <a:t>Constants are said to be </a:t>
            </a:r>
            <a:r>
              <a:rPr lang="en-US" b="1" i="1" dirty="0">
                <a:solidFill>
                  <a:srgbClr val="0000FF"/>
                </a:solidFill>
                <a:latin typeface="Cambria" panose="02040503050406030204" pitchFamily="18" charset="0"/>
              </a:rPr>
              <a:t>rvalues</a:t>
            </a:r>
            <a:r>
              <a:rPr lang="en-US" b="1" i="1" dirty="0">
                <a:solidFill>
                  <a:srgbClr val="000000"/>
                </a:solidFill>
                <a:latin typeface="Cambria" panose="02040503050406030204" pitchFamily="18" charset="0"/>
              </a:rPr>
              <a:t> </a:t>
            </a:r>
            <a:r>
              <a:rPr lang="en-US" dirty="0">
                <a:solidFill>
                  <a:srgbClr val="000000"/>
                </a:solidFill>
                <a:latin typeface="Cambria" panose="02040503050406030204" pitchFamily="18" charset="0"/>
              </a:rPr>
              <a:t>(for “right values”) because they can be used on only the </a:t>
            </a:r>
            <a:r>
              <a:rPr lang="en-US" i="1" dirty="0">
                <a:solidFill>
                  <a:srgbClr val="000000"/>
                </a:solidFill>
                <a:latin typeface="Cambria" panose="02040503050406030204" pitchFamily="18" charset="0"/>
              </a:rPr>
              <a:t>right</a:t>
            </a:r>
            <a:r>
              <a:rPr lang="en-US" dirty="0">
                <a:solidFill>
                  <a:srgbClr val="000000"/>
                </a:solidFill>
                <a:latin typeface="Cambria" panose="02040503050406030204" pitchFamily="18" charset="0"/>
              </a:rPr>
              <a:t> side of an assignment operator.</a:t>
            </a:r>
          </a:p>
          <a:p>
            <a:pPr eaLnBrk="1" hangingPunct="1">
              <a:defRPr/>
            </a:pPr>
            <a:r>
              <a:rPr lang="en-US" i="1" dirty="0">
                <a:solidFill>
                  <a:srgbClr val="000000"/>
                </a:solidFill>
                <a:latin typeface="Cambria" panose="02040503050406030204" pitchFamily="18" charset="0"/>
              </a:rPr>
              <a:t>Lvalues </a:t>
            </a:r>
            <a:r>
              <a:rPr lang="en-US" dirty="0">
                <a:solidFill>
                  <a:srgbClr val="000000"/>
                </a:solidFill>
                <a:latin typeface="Cambria" panose="02040503050406030204" pitchFamily="18" charset="0"/>
              </a:rPr>
              <a:t>can also be used as</a:t>
            </a:r>
            <a:r>
              <a:rPr lang="en-US" i="1" dirty="0">
                <a:solidFill>
                  <a:srgbClr val="000000"/>
                </a:solidFill>
                <a:latin typeface="Cambria" panose="02040503050406030204" pitchFamily="18" charset="0"/>
              </a:rPr>
              <a:t> rvalues, </a:t>
            </a:r>
            <a:r>
              <a:rPr lang="en-US" dirty="0">
                <a:solidFill>
                  <a:srgbClr val="000000"/>
                </a:solidFill>
                <a:latin typeface="Cambria" panose="02040503050406030204" pitchFamily="18" charset="0"/>
              </a:rPr>
              <a:t>but not vice versa.</a:t>
            </a:r>
          </a:p>
        </p:txBody>
      </p:sp>
      <p:sp>
        <p:nvSpPr>
          <p:cNvPr id="11674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44222"/>
            <a:ext cx="9144000" cy="4168378"/>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080398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6018"/>
            <a:ext cx="9144000" cy="2084785"/>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4191565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5.13  </a:t>
            </a:r>
            <a:r>
              <a:rPr lang="en-US" dirty="0">
                <a:solidFill>
                  <a:srgbClr val="3380E6"/>
                </a:solidFill>
                <a:latin typeface="Calibri" panose="020F0502020204030204" pitchFamily="34" charset="0"/>
              </a:rPr>
              <a:t>Structured Programming Summary</a:t>
            </a:r>
          </a:p>
        </p:txBody>
      </p:sp>
      <p:sp>
        <p:nvSpPr>
          <p:cNvPr id="118787"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We’ve learned that structured programming produces programs that are easier than unstructured programs to understand, test, debug, modify, and even prove correct in a mathematical sense. </a:t>
            </a:r>
          </a:p>
          <a:p>
            <a:pPr eaLnBrk="1" hangingPunct="1"/>
            <a:r>
              <a:rPr lang="en-US" altLang="en-US" dirty="0">
                <a:solidFill>
                  <a:srgbClr val="000000"/>
                </a:solidFill>
                <a:latin typeface="Cambria" panose="02040503050406030204" pitchFamily="18" charset="0"/>
              </a:rPr>
              <a:t>Figure 5.20 uses activity diagrams to summarize C++’s control statements.</a:t>
            </a:r>
          </a:p>
          <a:p>
            <a:pPr eaLnBrk="1" hangingPunct="1"/>
            <a:r>
              <a:rPr lang="en-US" altLang="en-US" dirty="0">
                <a:solidFill>
                  <a:srgbClr val="000000"/>
                </a:solidFill>
                <a:latin typeface="Cambria" panose="02040503050406030204" pitchFamily="18" charset="0"/>
              </a:rPr>
              <a:t>The initial and final states indicate the </a:t>
            </a:r>
            <a:r>
              <a:rPr lang="en-US" altLang="en-US" i="1" dirty="0">
                <a:solidFill>
                  <a:srgbClr val="000000"/>
                </a:solidFill>
                <a:latin typeface="Cambria" panose="02040503050406030204" pitchFamily="18" charset="0"/>
              </a:rPr>
              <a:t>single entry point</a:t>
            </a:r>
            <a:r>
              <a:rPr lang="en-US" altLang="en-US" dirty="0">
                <a:solidFill>
                  <a:srgbClr val="000000"/>
                </a:solidFill>
                <a:latin typeface="Cambria" panose="02040503050406030204" pitchFamily="18" charset="0"/>
              </a:rPr>
              <a:t> and the </a:t>
            </a:r>
            <a:r>
              <a:rPr lang="en-US" altLang="en-US" i="1" dirty="0">
                <a:solidFill>
                  <a:srgbClr val="000000"/>
                </a:solidFill>
                <a:latin typeface="Cambria" panose="02040503050406030204" pitchFamily="18" charset="0"/>
              </a:rPr>
              <a:t>single exit point </a:t>
            </a:r>
            <a:r>
              <a:rPr lang="en-US" altLang="en-US" dirty="0">
                <a:solidFill>
                  <a:srgbClr val="000000"/>
                </a:solidFill>
                <a:latin typeface="Cambria" panose="02040503050406030204" pitchFamily="18" charset="0"/>
              </a:rPr>
              <a:t>of each control statement. </a:t>
            </a:r>
          </a:p>
        </p:txBody>
      </p:sp>
      <p:sp>
        <p:nvSpPr>
          <p:cNvPr id="11878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202535" y="857250"/>
            <a:ext cx="6738938"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781160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889401" y="857250"/>
            <a:ext cx="7365206"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90615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1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92969"/>
            <a:ext cx="9144000" cy="5070872"/>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609075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5.13  </a:t>
            </a:r>
            <a:r>
              <a:rPr lang="en-US" dirty="0">
                <a:solidFill>
                  <a:srgbClr val="3380E6"/>
                </a:solidFill>
                <a:latin typeface="Calibri" panose="020F0502020204030204" pitchFamily="34" charset="0"/>
              </a:rPr>
              <a:t>Structured Programming Summary (cont.)</a:t>
            </a:r>
          </a:p>
        </p:txBody>
      </p:sp>
      <p:sp>
        <p:nvSpPr>
          <p:cNvPr id="121859" name="Text Placeholder 2"/>
          <p:cNvSpPr>
            <a:spLocks noGrp="1"/>
          </p:cNvSpPr>
          <p:nvPr>
            <p:ph type="body" idx="1"/>
          </p:nvPr>
        </p:nvSpPr>
        <p:spPr/>
        <p:txBody>
          <a:bodyPr/>
          <a:lstStyle/>
          <a:p>
            <a:pPr eaLnBrk="1" hangingPunct="1">
              <a:lnSpc>
                <a:spcPct val="80000"/>
              </a:lnSpc>
            </a:pPr>
            <a:r>
              <a:rPr lang="en-US" altLang="en-US" sz="2500" dirty="0">
                <a:solidFill>
                  <a:srgbClr val="000000"/>
                </a:solidFill>
                <a:latin typeface="Cambria" panose="02040503050406030204" pitchFamily="18" charset="0"/>
              </a:rPr>
              <a:t>Figure 5.21 shows the rules for forming structured programs.</a:t>
            </a:r>
          </a:p>
          <a:p>
            <a:pPr eaLnBrk="1" hangingPunct="1">
              <a:lnSpc>
                <a:spcPct val="80000"/>
              </a:lnSpc>
            </a:pPr>
            <a:r>
              <a:rPr lang="en-US" altLang="en-US" sz="2500" dirty="0">
                <a:solidFill>
                  <a:srgbClr val="000000"/>
                </a:solidFill>
                <a:latin typeface="Cambria" panose="02040503050406030204" pitchFamily="18" charset="0"/>
              </a:rPr>
              <a:t>The rules assume that action states may be used to indicate any action.</a:t>
            </a:r>
          </a:p>
          <a:p>
            <a:pPr eaLnBrk="1" hangingPunct="1">
              <a:lnSpc>
                <a:spcPct val="80000"/>
              </a:lnSpc>
            </a:pPr>
            <a:r>
              <a:rPr lang="en-US" altLang="en-US" sz="2500" dirty="0">
                <a:solidFill>
                  <a:srgbClr val="000000"/>
                </a:solidFill>
                <a:latin typeface="Cambria" panose="02040503050406030204" pitchFamily="18" charset="0"/>
              </a:rPr>
              <a:t>The rules also assume that we begin with the so-called </a:t>
            </a:r>
            <a:r>
              <a:rPr lang="en-US" altLang="en-US" sz="2500" i="1" dirty="0">
                <a:solidFill>
                  <a:srgbClr val="000000"/>
                </a:solidFill>
                <a:latin typeface="Cambria" panose="02040503050406030204" pitchFamily="18" charset="0"/>
              </a:rPr>
              <a:t>simplest activity diagram </a:t>
            </a:r>
            <a:r>
              <a:rPr lang="en-US" altLang="en-US" sz="2500" dirty="0">
                <a:solidFill>
                  <a:srgbClr val="000000"/>
                </a:solidFill>
                <a:latin typeface="Cambria" panose="02040503050406030204" pitchFamily="18" charset="0"/>
              </a:rPr>
              <a:t>(Fig. 5.22), consisting of only an initial state, an action state, a final state and transition arrows.</a:t>
            </a:r>
          </a:p>
          <a:p>
            <a:pPr eaLnBrk="1" hangingPunct="1">
              <a:lnSpc>
                <a:spcPct val="80000"/>
              </a:lnSpc>
            </a:pPr>
            <a:r>
              <a:rPr lang="en-US" altLang="en-US" sz="2500" dirty="0">
                <a:solidFill>
                  <a:srgbClr val="000000"/>
                </a:solidFill>
                <a:latin typeface="Cambria" panose="02040503050406030204" pitchFamily="18" charset="0"/>
              </a:rPr>
              <a:t>Applying the rules of Fig. 5.21 always results in an activity diagram with a neat, building-block appearance.</a:t>
            </a:r>
          </a:p>
          <a:p>
            <a:pPr eaLnBrk="1" hangingPunct="1">
              <a:lnSpc>
                <a:spcPct val="80000"/>
              </a:lnSpc>
            </a:pPr>
            <a:r>
              <a:rPr lang="en-US" altLang="en-US" sz="2500" dirty="0">
                <a:solidFill>
                  <a:srgbClr val="000000"/>
                </a:solidFill>
                <a:latin typeface="Cambria" panose="02040503050406030204" pitchFamily="18" charset="0"/>
              </a:rPr>
              <a:t>Rule 2 generates a stack of control statements, so let’s call Rule 2 the </a:t>
            </a:r>
            <a:r>
              <a:rPr lang="en-US" altLang="en-US" sz="2500" dirty="0">
                <a:solidFill>
                  <a:srgbClr val="0000FF"/>
                </a:solidFill>
                <a:latin typeface="Cambria" panose="02040503050406030204" pitchFamily="18" charset="0"/>
              </a:rPr>
              <a:t>stacking rule</a:t>
            </a:r>
            <a:r>
              <a:rPr lang="en-US" altLang="en-US" sz="2500" dirty="0">
                <a:solidFill>
                  <a:srgbClr val="000000"/>
                </a:solidFill>
                <a:latin typeface="Cambria" panose="02040503050406030204" pitchFamily="18" charset="0"/>
              </a:rPr>
              <a:t>.</a:t>
            </a:r>
          </a:p>
          <a:p>
            <a:pPr eaLnBrk="1" hangingPunct="1">
              <a:lnSpc>
                <a:spcPct val="80000"/>
              </a:lnSpc>
            </a:pPr>
            <a:r>
              <a:rPr lang="en-US" altLang="en-US" sz="2500" dirty="0">
                <a:solidFill>
                  <a:srgbClr val="000000"/>
                </a:solidFill>
                <a:latin typeface="Cambria" panose="02040503050406030204" pitchFamily="18" charset="0"/>
              </a:rPr>
              <a:t>Rule 3 is the </a:t>
            </a:r>
            <a:r>
              <a:rPr lang="en-US" altLang="en-US" sz="2500" dirty="0">
                <a:solidFill>
                  <a:srgbClr val="0000FF"/>
                </a:solidFill>
                <a:latin typeface="Cambria" panose="02040503050406030204" pitchFamily="18" charset="0"/>
              </a:rPr>
              <a:t>nesting rule</a:t>
            </a:r>
            <a:r>
              <a:rPr lang="en-US" altLang="en-US" sz="2500" dirty="0">
                <a:solidFill>
                  <a:srgbClr val="000000"/>
                </a:solidFill>
                <a:latin typeface="Cambria" panose="02040503050406030204" pitchFamily="18" charset="0"/>
              </a:rPr>
              <a:t>.</a:t>
            </a:r>
          </a:p>
        </p:txBody>
      </p:sp>
      <p:sp>
        <p:nvSpPr>
          <p:cNvPr id="12186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93023"/>
            <a:ext cx="9144000" cy="4271963"/>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6836553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83550"/>
            <a:ext cx="9144000" cy="3489722"/>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1245941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8613" y="857250"/>
            <a:ext cx="8486775"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529448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6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188250" y="857250"/>
            <a:ext cx="6766322"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36763647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13291"/>
            <a:ext cx="9144000" cy="383024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Tree>
    <p:extLst>
      <p:ext uri="{BB962C8B-B14F-4D97-AF65-F5344CB8AC3E}">
        <p14:creationId xmlns:p14="http://schemas.microsoft.com/office/powerpoint/2010/main" val="219242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5_Page_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28750"/>
            <a:ext cx="9144000" cy="4000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t>©1992-2017 by Pearson Education, Inc. All Rights Reserved.</a:t>
            </a:r>
          </a:p>
        </p:txBody>
      </p:sp>
      <p:sp>
        <p:nvSpPr>
          <p:cNvPr id="4" name="TextBox 3">
            <a:extLst>
              <a:ext uri="{FF2B5EF4-FFF2-40B4-BE49-F238E27FC236}">
                <a16:creationId xmlns:a16="http://schemas.microsoft.com/office/drawing/2014/main" id="{DBC030FC-5280-4B41-9C54-B3E838DDCD7A}"/>
              </a:ext>
            </a:extLst>
          </p:cNvPr>
          <p:cNvSpPr txBox="1"/>
          <p:nvPr/>
        </p:nvSpPr>
        <p:spPr>
          <a:xfrm>
            <a:off x="696686" y="1121229"/>
            <a:ext cx="5070875" cy="830997"/>
          </a:xfrm>
          <a:prstGeom prst="rect">
            <a:avLst/>
          </a:prstGeom>
          <a:noFill/>
        </p:spPr>
        <p:txBody>
          <a:bodyPr wrap="none" rtlCol="0">
            <a:spAutoFit/>
          </a:bodyPr>
          <a:lstStyle/>
          <a:p>
            <a:r>
              <a:rPr lang="en-US" sz="2400" b="1" dirty="0">
                <a:solidFill>
                  <a:srgbClr val="000000"/>
                </a:solidFill>
                <a:latin typeface="Lucida Console" pitchFamily="49" charset="0"/>
              </a:rPr>
              <a:t>for</a:t>
            </a:r>
            <a:r>
              <a:rPr lang="en-US" sz="2400" b="1" i="1" dirty="0">
                <a:solidFill>
                  <a:srgbClr val="000000"/>
                </a:solidFill>
                <a:latin typeface="Cambria" panose="02040503050406030204" pitchFamily="18" charset="0"/>
              </a:rPr>
              <a:t> Statement Header Components</a:t>
            </a:r>
          </a:p>
          <a:p>
            <a:endParaRPr lang="en-US" sz="2400" dirty="0"/>
          </a:p>
        </p:txBody>
      </p:sp>
    </p:spTree>
    <p:extLst>
      <p:ext uri="{BB962C8B-B14F-4D97-AF65-F5344CB8AC3E}">
        <p14:creationId xmlns:p14="http://schemas.microsoft.com/office/powerpoint/2010/main" val="325620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5.3  </a:t>
            </a:r>
            <a:r>
              <a:rPr lang="en-US" dirty="0">
                <a:solidFill>
                  <a:srgbClr val="3380E6"/>
                </a:solidFill>
                <a:latin typeface="Lucida Console"/>
              </a:rPr>
              <a:t>for</a:t>
            </a:r>
            <a:r>
              <a:rPr lang="en-US" dirty="0">
                <a:solidFill>
                  <a:srgbClr val="3380E6"/>
                </a:solidFill>
                <a:latin typeface="Calibri" panose="020F0502020204030204" pitchFamily="34" charset="0"/>
              </a:rPr>
              <a:t> Iteration Statement (cont.)</a:t>
            </a:r>
          </a:p>
        </p:txBody>
      </p:sp>
      <p:sp>
        <p:nvSpPr>
          <p:cNvPr id="25603" name="Text Placeholder 2"/>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If the </a:t>
            </a:r>
            <a:r>
              <a:rPr lang="en-US" altLang="en-US" i="1" dirty="0">
                <a:solidFill>
                  <a:srgbClr val="000000"/>
                </a:solidFill>
                <a:latin typeface="Cambria" panose="02040503050406030204" pitchFamily="18" charset="0"/>
              </a:rPr>
              <a:t>initialization </a:t>
            </a:r>
            <a:r>
              <a:rPr lang="en-US" altLang="en-US" dirty="0">
                <a:solidFill>
                  <a:srgbClr val="000000"/>
                </a:solidFill>
                <a:latin typeface="Cambria" panose="02040503050406030204" pitchFamily="18" charset="0"/>
              </a:rPr>
              <a:t>expression declares the control variable, the control variable can be used </a:t>
            </a:r>
            <a:r>
              <a:rPr lang="en-US" altLang="en-US" i="1" dirty="0">
                <a:solidFill>
                  <a:srgbClr val="000000"/>
                </a:solidFill>
                <a:latin typeface="Cambria" panose="02040503050406030204" pitchFamily="18" charset="0"/>
              </a:rPr>
              <a:t>only </a:t>
            </a:r>
            <a:r>
              <a:rPr lang="en-US" altLang="en-US" dirty="0">
                <a:solidFill>
                  <a:srgbClr val="000000"/>
                </a:solidFill>
                <a:latin typeface="Cambria" panose="02040503050406030204" pitchFamily="18" charset="0"/>
              </a:rPr>
              <a:t>in the body of the </a:t>
            </a:r>
            <a:r>
              <a:rPr lang="en-US" altLang="en-US" dirty="0">
                <a:solidFill>
                  <a:srgbClr val="000000"/>
                </a:solidFill>
                <a:latin typeface="Lucida Console" panose="020B0609040504020204" pitchFamily="49" charset="0"/>
              </a:rPr>
              <a:t>for</a:t>
            </a:r>
            <a:r>
              <a:rPr lang="en-US" altLang="en-US" dirty="0">
                <a:solidFill>
                  <a:srgbClr val="000000"/>
                </a:solidFill>
                <a:latin typeface="Cambria" panose="02040503050406030204" pitchFamily="18" charset="0"/>
              </a:rPr>
              <a:t> statement—the control variable will be unknown </a:t>
            </a:r>
            <a:r>
              <a:rPr lang="en-US" altLang="en-US" i="1" dirty="0">
                <a:solidFill>
                  <a:srgbClr val="000000"/>
                </a:solidFill>
                <a:latin typeface="Cambria" panose="02040503050406030204" pitchFamily="18" charset="0"/>
              </a:rPr>
              <a:t>outside </a:t>
            </a:r>
            <a:r>
              <a:rPr lang="en-US" altLang="en-US" dirty="0">
                <a:solidFill>
                  <a:srgbClr val="000000"/>
                </a:solidFill>
                <a:latin typeface="Cambria" panose="02040503050406030204" pitchFamily="18" charset="0"/>
              </a:rPr>
              <a:t>the </a:t>
            </a:r>
            <a:r>
              <a:rPr lang="en-US" altLang="en-US" dirty="0">
                <a:solidFill>
                  <a:srgbClr val="000000"/>
                </a:solidFill>
                <a:latin typeface="Lucida Console" panose="020B0609040504020204" pitchFamily="49" charset="0"/>
              </a:rPr>
              <a:t>for</a:t>
            </a:r>
            <a:r>
              <a:rPr lang="en-US" altLang="en-US" dirty="0">
                <a:solidFill>
                  <a:srgbClr val="000000"/>
                </a:solidFill>
                <a:latin typeface="Cambria" panose="02040503050406030204" pitchFamily="18" charset="0"/>
              </a:rPr>
              <a:t> statement</a:t>
            </a:r>
            <a:r>
              <a:rPr lang="en-US" altLang="en-US" i="1" dirty="0">
                <a:solidFill>
                  <a:srgbClr val="000000"/>
                </a:solidFill>
                <a:latin typeface="Cambria" panose="02040503050406030204" pitchFamily="18" charset="0"/>
              </a:rPr>
              <a:t>.</a:t>
            </a:r>
          </a:p>
          <a:p>
            <a:pPr eaLnBrk="1" hangingPunct="1"/>
            <a:r>
              <a:rPr lang="en-US" altLang="en-US" dirty="0">
                <a:solidFill>
                  <a:srgbClr val="000000"/>
                </a:solidFill>
                <a:latin typeface="Cambria" panose="02040503050406030204" pitchFamily="18" charset="0"/>
              </a:rPr>
              <a:t>This restricted use of the control variable name is known as the variable’s </a:t>
            </a:r>
            <a:r>
              <a:rPr lang="en-US" altLang="en-US" dirty="0">
                <a:solidFill>
                  <a:srgbClr val="0000FF"/>
                </a:solidFill>
                <a:latin typeface="Cambria" panose="02040503050406030204" pitchFamily="18" charset="0"/>
              </a:rPr>
              <a:t>scope</a:t>
            </a:r>
            <a:r>
              <a:rPr lang="en-US" altLang="en-US" dirty="0">
                <a:solidFill>
                  <a:srgbClr val="000000"/>
                </a:solidFill>
                <a:latin typeface="Cambria" panose="02040503050406030204" pitchFamily="18" charset="0"/>
              </a:rPr>
              <a:t>.</a:t>
            </a:r>
          </a:p>
          <a:p>
            <a:pPr eaLnBrk="1" hangingPunct="1"/>
            <a:r>
              <a:rPr lang="en-US" altLang="en-US" dirty="0">
                <a:solidFill>
                  <a:srgbClr val="000000"/>
                </a:solidFill>
                <a:latin typeface="Cambria" panose="02040503050406030204" pitchFamily="18" charset="0"/>
              </a:rPr>
              <a:t>The scope of a variable specifies </a:t>
            </a:r>
            <a:r>
              <a:rPr lang="en-US" altLang="en-US" i="1" dirty="0">
                <a:solidFill>
                  <a:srgbClr val="000000"/>
                </a:solidFill>
                <a:latin typeface="Cambria" panose="02040503050406030204" pitchFamily="18" charset="0"/>
              </a:rPr>
              <a:t>where</a:t>
            </a:r>
            <a:r>
              <a:rPr lang="en-US" altLang="en-US" dirty="0">
                <a:solidFill>
                  <a:srgbClr val="000000"/>
                </a:solidFill>
                <a:latin typeface="Cambria" panose="02040503050406030204" pitchFamily="18" charset="0"/>
              </a:rPr>
              <a:t> it can be used in a program.</a:t>
            </a:r>
          </a:p>
        </p:txBody>
      </p:sp>
      <p:sp>
        <p:nvSpPr>
          <p:cNvPr id="2765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©1992-2017 by Pearson Education, Inc. All Rights Reserved.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cpphtp10_04</Template>
  <TotalTime>1954</TotalTime>
  <Words>4068</Words>
  <Application>Microsoft Macintosh PowerPoint</Application>
  <PresentationFormat>On-screen Show (4:3)</PresentationFormat>
  <Paragraphs>273</Paragraphs>
  <Slides>75</Slides>
  <Notes>1</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75</vt:i4>
      </vt:variant>
    </vt:vector>
  </HeadingPairs>
  <TitlesOfParts>
    <vt:vector size="87" baseType="lpstr">
      <vt:lpstr>Arial</vt:lpstr>
      <vt:lpstr>Calibri</vt:lpstr>
      <vt:lpstr>Cambria</vt:lpstr>
      <vt:lpstr>Consolas</vt:lpstr>
      <vt:lpstr>Goudy Sans Medium</vt:lpstr>
      <vt:lpstr>Lucida Console</vt:lpstr>
      <vt:lpstr>Lucida Sans Unicode</vt:lpstr>
      <vt:lpstr>Verdana</vt:lpstr>
      <vt:lpstr>Wingdings</vt:lpstr>
      <vt:lpstr>Wingdings 2</vt:lpstr>
      <vt:lpstr>Wingdings 3</vt:lpstr>
      <vt:lpstr>Concourse</vt:lpstr>
      <vt:lpstr>Control Statements: Part 2; Logical Operators</vt:lpstr>
      <vt:lpstr>5.1  Introduction</vt:lpstr>
      <vt:lpstr>5.2  Essentials of Counter-Controlled Iteration</vt:lpstr>
      <vt:lpstr>PowerPoint Presentation</vt:lpstr>
      <vt:lpstr>PowerPoint Presentation</vt:lpstr>
      <vt:lpstr>5.3  for Iteration Statement </vt:lpstr>
      <vt:lpstr>PowerPoint Presentation</vt:lpstr>
      <vt:lpstr>PowerPoint Presentation</vt:lpstr>
      <vt:lpstr>5.3  for Iteration Statement (cont.)</vt:lpstr>
      <vt:lpstr>5.3  for Iteration Statement (cont.)</vt:lpstr>
      <vt:lpstr>PowerPoint Presentation</vt:lpstr>
      <vt:lpstr>5.3  for Iteration Statement (cont.)</vt:lpstr>
      <vt:lpstr>PowerPoint Presentation</vt:lpstr>
      <vt:lpstr>5.4  Examples Using the for Statement</vt:lpstr>
      <vt:lpstr>PowerPoint Presentation</vt:lpstr>
      <vt:lpstr>5.5  Application: Summing Integers</vt:lpstr>
      <vt:lpstr>5.6  Application: Compound-Interest Calculations</vt:lpstr>
      <vt:lpstr>5.6  Application: Compound-Interest Calculations (cont.)</vt:lpstr>
      <vt:lpstr>5.6  Application: Compound-Interest Calculations (cont.)</vt:lpstr>
      <vt:lpstr>5.6  Application: Compound-Interest Calculations (cont.)</vt:lpstr>
      <vt:lpstr>5.6  Application: Compound-Interest Calculations (cont.)</vt:lpstr>
      <vt:lpstr>5.6  Application: Compound-Interest Calculations (cont.)</vt:lpstr>
      <vt:lpstr>5.6  Application: Compound-Interest Calculations (cont.)</vt:lpstr>
      <vt:lpstr>PowerPoint Presentation</vt:lpstr>
      <vt:lpstr>5.6  Application: Compound-Interest Calculations (cont.)</vt:lpstr>
      <vt:lpstr>PowerPoint Presentation</vt:lpstr>
      <vt:lpstr>5.8  do…while Iteration Statement</vt:lpstr>
      <vt:lpstr>PowerPoint Presentation</vt:lpstr>
      <vt:lpstr>5.8 do…while Iteration Statement (cont.)</vt:lpstr>
      <vt:lpstr>PowerPoint Presentation</vt:lpstr>
      <vt:lpstr>5.9  switch Multiple-Selection Statement</vt:lpstr>
      <vt:lpstr>PowerPoint Presentation</vt:lpstr>
      <vt:lpstr>PowerPoint Presentation</vt:lpstr>
      <vt:lpstr>PowerPoint Presentation</vt:lpstr>
      <vt:lpstr>PowerPoint Presentation</vt:lpstr>
      <vt:lpstr>PowerPoint Presentation</vt:lpstr>
      <vt:lpstr>5.9  switch Multiple-Selection Statement (cont.)</vt:lpstr>
      <vt:lpstr>5.9  switch Multiple-Selection Statement (cont.)</vt:lpstr>
      <vt:lpstr>5.9  switch Multiple-Selection Statement (cont.)</vt:lpstr>
      <vt:lpstr>5.9  switch Multiple-Selection Statement (cont.)</vt:lpstr>
      <vt:lpstr>PowerPoint Presentation</vt:lpstr>
      <vt:lpstr>5.9  switch Multiple-Selection Statement (cont.)</vt:lpstr>
      <vt:lpstr>PowerPoint Presentation</vt:lpstr>
      <vt:lpstr>PowerPoint Presentation</vt:lpstr>
      <vt:lpstr>PowerPoint Presentation</vt:lpstr>
      <vt:lpstr>PowerPoint Presentation</vt:lpstr>
      <vt:lpstr>5.9  switch Multiple-Selection Statement (cont.)</vt:lpstr>
      <vt:lpstr>5.10  break and continue Statements</vt:lpstr>
      <vt:lpstr>5.10.1  break Statement</vt:lpstr>
      <vt:lpstr>PowerPoint Presentation</vt:lpstr>
      <vt:lpstr>5.10.2  continue Statement</vt:lpstr>
      <vt:lpstr>PowerPoint Presentation</vt:lpstr>
      <vt:lpstr>Continue and break exercises</vt:lpstr>
      <vt:lpstr>5.11  Logical Operators</vt:lpstr>
      <vt:lpstr>5.11.1  Logical AND (&amp;&amp;) Operator</vt:lpstr>
      <vt:lpstr>5.11.2  Logical OR (||) Operator</vt:lpstr>
      <vt:lpstr>5.11.4  Logical Negation (!) Operator</vt:lpstr>
      <vt:lpstr>5.11.5  Logical Operators Example</vt:lpstr>
      <vt:lpstr>PowerPoint Presentation</vt:lpstr>
      <vt:lpstr>PowerPoint Presentation</vt:lpstr>
      <vt:lpstr>5.11.5  Logical Operators (cont.)</vt:lpstr>
      <vt:lpstr>PowerPoint Presentation</vt:lpstr>
      <vt:lpstr>5.12  Confusing the Equality (==) and Assignment (=) Operators</vt:lpstr>
      <vt:lpstr>5.12  Confusing the Equality (==) and Assignment (=) Operators (cont.)</vt:lpstr>
      <vt:lpstr>PowerPoint Presentation</vt:lpstr>
      <vt:lpstr>PowerPoint Presentation</vt:lpstr>
      <vt:lpstr>5.13  Structured Programming Summary</vt:lpstr>
      <vt:lpstr>PowerPoint Presentation</vt:lpstr>
      <vt:lpstr>PowerPoint Presentation</vt:lpstr>
      <vt:lpstr>5.13  Structured Programming Summary (cont.)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Statements: Part 2</dc:title>
  <dc:creator>Windows User</dc:creator>
  <cp:lastModifiedBy>Luis.Fernandez96</cp:lastModifiedBy>
  <cp:revision>67</cp:revision>
  <dcterms:created xsi:type="dcterms:W3CDTF">2009-09-14T16:00:52Z</dcterms:created>
  <dcterms:modified xsi:type="dcterms:W3CDTF">2020-02-11T01:50:06Z</dcterms:modified>
</cp:coreProperties>
</file>