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58"/>
  </p:notesMasterIdLst>
  <p:sldIdLst>
    <p:sldId id="354" r:id="rId2"/>
    <p:sldId id="438" r:id="rId3"/>
    <p:sldId id="439" r:id="rId4"/>
    <p:sldId id="426" r:id="rId5"/>
    <p:sldId id="267" r:id="rId6"/>
    <p:sldId id="270" r:id="rId7"/>
    <p:sldId id="271" r:id="rId8"/>
    <p:sldId id="272" r:id="rId9"/>
    <p:sldId id="364" r:id="rId10"/>
    <p:sldId id="365" r:id="rId11"/>
    <p:sldId id="276" r:id="rId12"/>
    <p:sldId id="367" r:id="rId13"/>
    <p:sldId id="372" r:id="rId14"/>
    <p:sldId id="373" r:id="rId15"/>
    <p:sldId id="380" r:id="rId16"/>
    <p:sldId id="381" r:id="rId17"/>
    <p:sldId id="382" r:id="rId18"/>
    <p:sldId id="388" r:id="rId19"/>
    <p:sldId id="394" r:id="rId20"/>
    <p:sldId id="400" r:id="rId21"/>
    <p:sldId id="401" r:id="rId22"/>
    <p:sldId id="437" r:id="rId23"/>
    <p:sldId id="402" r:id="rId24"/>
    <p:sldId id="404" r:id="rId25"/>
    <p:sldId id="330" r:id="rId26"/>
    <p:sldId id="331" r:id="rId27"/>
    <p:sldId id="332" r:id="rId28"/>
    <p:sldId id="405" r:id="rId29"/>
    <p:sldId id="440" r:id="rId30"/>
    <p:sldId id="407" r:id="rId31"/>
    <p:sldId id="333" r:id="rId32"/>
    <p:sldId id="408" r:id="rId33"/>
    <p:sldId id="410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411" r:id="rId42"/>
    <p:sldId id="384" r:id="rId43"/>
    <p:sldId id="343" r:id="rId44"/>
    <p:sldId id="412" r:id="rId45"/>
    <p:sldId id="413" r:id="rId46"/>
    <p:sldId id="344" r:id="rId47"/>
    <p:sldId id="414" r:id="rId48"/>
    <p:sldId id="345" r:id="rId49"/>
    <p:sldId id="346" r:id="rId50"/>
    <p:sldId id="347" r:id="rId51"/>
    <p:sldId id="348" r:id="rId52"/>
    <p:sldId id="349" r:id="rId53"/>
    <p:sldId id="350" r:id="rId54"/>
    <p:sldId id="351" r:id="rId55"/>
    <p:sldId id="352" r:id="rId56"/>
    <p:sldId id="353" r:id="rId5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12" autoAdjust="0"/>
    <p:restoredTop sz="94663"/>
  </p:normalViewPr>
  <p:slideViewPr>
    <p:cSldViewPr snapToGrid="0">
      <p:cViewPr varScale="1">
        <p:scale>
          <a:sx n="112" d="100"/>
          <a:sy n="112" d="100"/>
        </p:scale>
        <p:origin x="6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E654A-BF4A-429B-AD5E-CF5853D79F84}" type="datetimeFigureOut">
              <a:rPr lang="en-US" smtClean="0"/>
              <a:t>4/20/20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36041-29CB-4B92-9EC3-31D6CF31F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81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AFF98-033A-4CF3-885F-5D750793F76E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638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onsolas" panose="020B0609020204030204" pitchFamily="49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nsolas" panose="020B0609020204030204" pitchFamily="49" charset="0"/>
                <a:cs typeface="+mn-cs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 dirty="0">
                <a:latin typeface="Calibri" panose="020F050202020403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onsolas" panose="020B0609020204030204" pitchFamily="49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fld id="{82B7C4F2-C9E4-4CAF-9183-127060CA593F}" type="datetime1">
              <a:rPr lang="en-US" smtClean="0"/>
              <a:t>4/20/20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7D8BCF-6EE9-44B1-B6A7-2022F3077CF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3657600" y="6408739"/>
            <a:ext cx="5317067" cy="365125"/>
          </a:xfrm>
        </p:spPr>
        <p:txBody>
          <a:bodyPr/>
          <a:lstStyle>
            <a:lvl1pPr>
              <a:defRPr smtClean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©1992-2017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3749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F682FB-0E9F-499A-A814-C6BEAD47F1EA}" type="datetime1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©1992-2017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D8BCF-6EE9-44B1-B6A7-2022F307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6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B6F0B1-D041-4AE2-82F9-2BEA5240A44E}" type="datetime1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©1992-2017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D8BCF-6EE9-44B1-B6A7-2022F307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12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0C927-87F5-4B85-9CD3-0D46D1101C05}" type="datetime1">
              <a:rPr lang="en-US" smtClean="0"/>
              <a:t>4/20/20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5283199" y="6408739"/>
            <a:ext cx="6246284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©1992-2017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D8BCF-6EE9-44B1-B6A7-2022F307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75471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42B01B98-B044-4B6D-842B-1A203EE3F61B}" type="datetime1">
              <a:rPr lang="en-US" smtClean="0"/>
              <a:t>4/20/20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86400" y="6408739"/>
            <a:ext cx="3488267" cy="365125"/>
          </a:xfrm>
        </p:spPr>
        <p:txBody>
          <a:bodyPr/>
          <a:lstStyle>
            <a:lvl1pPr>
              <a:defRPr smtClean="0"/>
            </a:lvl1pPr>
            <a:extLst/>
          </a:lstStyle>
          <a:p>
            <a:r>
              <a:rPr lang="en-US"/>
              <a:t>©1992-2017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D8BCF-6EE9-44B1-B6A7-2022F307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3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7536DD44-2B73-49C9-8A7E-E80576CD76DC}" type="datetime1">
              <a:rPr lang="en-US" smtClean="0"/>
              <a:t>4/20/20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r>
              <a:rPr lang="en-US"/>
              <a:t>©1992-2017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D8BCF-6EE9-44B1-B6A7-2022F307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69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AFB53AD6-7F13-4838-8575-7C718C920765}" type="datetime1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r>
              <a:rPr lang="en-US"/>
              <a:t>©1992-2017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D8BCF-6EE9-44B1-B6A7-2022F307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69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D677788E-3935-40B9-B931-55980F905B71}" type="datetime1">
              <a:rPr lang="en-US" smtClean="0"/>
              <a:t>4/20/20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r>
              <a:rPr lang="en-US"/>
              <a:t>©1992-2017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D8BCF-6EE9-44B1-B6A7-2022F307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13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87778C49-DAFE-45C4-A13F-F396529CAA22}" type="datetime1">
              <a:rPr lang="en-US" smtClean="0"/>
              <a:t>4/20/20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r>
              <a:rPr lang="en-US"/>
              <a:t>©1992-2017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D8BCF-6EE9-44B1-B6A7-2022F307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37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5283199" y="6408739"/>
            <a:ext cx="6246284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©1992-2017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D8BCF-6EE9-44B1-B6A7-2022F307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8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7C341A8A-33EA-4B6C-9514-734C8BFC2101}" type="datetime1">
              <a:rPr lang="en-US" smtClean="0"/>
              <a:t>4/20/20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r>
              <a:rPr lang="en-US"/>
              <a:t>©1992-2017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D8BCF-6EE9-44B1-B6A7-2022F307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4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onsolas" panose="020B0609020204030204" pitchFamily="49" charset="0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onsolas" panose="020B0609020204030204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fld id="{402AA8A0-C7FC-441C-98F1-627E74577EC3}" type="datetime1">
              <a:rPr lang="en-US" smtClean="0"/>
              <a:t>4/20/20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9884" y="6408739"/>
            <a:ext cx="3134783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©1992-2017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D8BCF-6EE9-44B1-B6A7-2022F3077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07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onsolas" panose="020B0609020204030204" pitchFamily="49" charset="0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onsolas" panose="020B0609020204030204" pitchFamily="49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Consolas" panose="020B0609020204030204" pitchFamily="49" charset="0"/>
                <a:cs typeface="+mn-cs"/>
              </a:defRPr>
            </a:lvl1pPr>
            <a:extLst/>
          </a:lstStyle>
          <a:p>
            <a:fld id="{8000C927-87F5-4B85-9CD3-0D46D1101C05}" type="datetime1">
              <a:rPr lang="en-US" smtClean="0"/>
              <a:pPr/>
              <a:t>4/20/20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283200" y="6408739"/>
            <a:ext cx="369146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Consolas" panose="020B0609020204030204" pitchFamily="49" charset="0"/>
                <a:cs typeface="+mn-cs"/>
              </a:defRPr>
            </a:lvl1pPr>
            <a:extLst/>
          </a:lstStyle>
          <a:p>
            <a:r>
              <a:rPr lang="en-US" dirty="0"/>
              <a:t>©1992-2017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nsolas" panose="020B0609020204030204" pitchFamily="49" charset="0"/>
              </a:defRPr>
            </a:lvl1pPr>
          </a:lstStyle>
          <a:p>
            <a:fld id="{4D7D8BCF-6EE9-44B1-B6A7-2022F3077C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79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onsolas" panose="020B0609020204030204" pitchFamily="49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Consolas" panose="020B0609020204030204" pitchFamily="49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Consolas" panose="020B0609020204030204" pitchFamily="49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Consolas" panose="020B0609020204030204" pitchFamily="49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onsolas" panose="020B0609020204030204" pitchFamily="49" charset="0"/>
          <a:ea typeface="+mn-ea"/>
          <a:cs typeface="+mn-cs"/>
        </a:defRPr>
      </a:lvl4pPr>
      <a:lvl5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onsolas" panose="020B0609020204030204" pitchFamily="49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sw01.bcc.cuny.edu/luis.fernandez01/web/teaching/classes/csi32/ch9/alarmclass0.cpp" TargetMode="External"/><Relationship Id="rId2" Type="http://schemas.openxmlformats.org/officeDocument/2006/relationships/hyperlink" Target="https://fsw01.bcc.cuny.edu/luis.fernandez01/web/teaching/classes/csi32/ch9/timeclass2.cpp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fsw01.bcc.cuny.edu/luis.fernandez01/web/teaching/classes/csi32/ch3/timeclass.cpp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fsw01.bcc.cuny.edu/luis.fernandez01/web/teaching/classes/csi32/ch9/timeclass4.cpp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fsw01.bcc.cuny.edu/luis.fernandez01/web/teaching/classes/csi32/ch9/studentclass.cpp" TargetMode="Externa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3380E6"/>
                </a:solidFill>
                <a:latin typeface="Goudy Sans Medium"/>
              </a:rPr>
              <a:t>Classes: A Deeper Look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/>
            <a:r>
              <a:rPr lang="en-US" altLang="en-US"/>
              <a:t>Based on Chapter </a:t>
            </a:r>
            <a:r>
              <a:rPr lang="en-US" altLang="en-US" dirty="0"/>
              <a:t>9 of C++ How to Program, 10/e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©1992-2017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52653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9.5  </a:t>
            </a:r>
            <a:r>
              <a:rPr lang="en-US" dirty="0">
                <a:solidFill>
                  <a:srgbClr val="3380E6"/>
                </a:solidFill>
              </a:rPr>
              <a:t>Object Size</a:t>
            </a:r>
            <a:endParaRPr lang="en-US" dirty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People new to object-oriented programming often suppose that objects must be quite large because they contain data members and member functions.</a:t>
            </a:r>
          </a:p>
          <a:p>
            <a:pPr eaLnBrk="1" hangingPunct="1">
              <a:defRPr/>
            </a:pPr>
            <a:r>
              <a:rPr 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Logically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, this is true—you may think of objects as containing data and functions (and our discussion has certainly encouraged this view); </a:t>
            </a:r>
            <a:r>
              <a:rPr 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physically</a:t>
            </a:r>
            <a:r>
              <a:rPr lang="en-US" dirty="0">
                <a:solidFill>
                  <a:srgbClr val="000000"/>
                </a:solidFill>
                <a:latin typeface="Cambria" panose="02040503050406030204" pitchFamily="18" charset="0"/>
              </a:rPr>
              <a:t>, however, this is not true.</a:t>
            </a: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12320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288"/>
            <a:ext cx="12192000" cy="6067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©1992-2017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67310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9.6  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Class Scope and Accessing Class Members 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A class’s data members and member functions belong to that class’s scope.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Nonmember functions are defined at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global namespace scope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, by default.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Within a class’s scope, class members are immediately accessible by all of that class’s member functions and can be referenced by name.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Outside a class’s scope, </a:t>
            </a: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</a:rPr>
              <a:t>public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class members are referenced through one of the 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</a:rPr>
              <a:t>handles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on an object—an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object name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, a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reference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to an object or a </a:t>
            </a:r>
            <a:r>
              <a:rPr lang="en-US" altLang="en-US" i="1" dirty="0">
                <a:solidFill>
                  <a:srgbClr val="000000"/>
                </a:solidFill>
                <a:latin typeface="Cambria" panose="02040503050406030204" pitchFamily="18" charset="0"/>
              </a:rPr>
              <a:t>pointer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to an object.</a:t>
            </a: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70760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9.7  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Access Functions and Utility Functions</a:t>
            </a:r>
          </a:p>
        </p:txBody>
      </p:sp>
      <p:sp>
        <p:nvSpPr>
          <p:cNvPr id="5120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30086"/>
            <a:ext cx="10972800" cy="4777014"/>
          </a:xfrm>
        </p:spPr>
        <p:txBody>
          <a:bodyPr/>
          <a:lstStyle/>
          <a:p>
            <a:pPr marL="109537" indent="0">
              <a:buNone/>
              <a:defRPr/>
            </a:pPr>
            <a:r>
              <a:rPr lang="en-US" sz="2000" b="1" i="1" dirty="0">
                <a:latin typeface="Cambria" panose="02040503050406030204" pitchFamily="18" charset="0"/>
              </a:rPr>
              <a:t>Access Functions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0000FF"/>
                </a:solidFill>
                <a:latin typeface="Cambria" panose="02040503050406030204" pitchFamily="18" charset="0"/>
              </a:rPr>
              <a:t>Access functions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 can read or display data, but not modify it.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A common use for access functions is to test the truth or falsity of conditions—such functions are often called </a:t>
            </a:r>
            <a:r>
              <a:rPr lang="en-US" sz="2000" dirty="0">
                <a:solidFill>
                  <a:srgbClr val="0000FF"/>
                </a:solidFill>
                <a:latin typeface="Cambria" panose="02040503050406030204" pitchFamily="18" charset="0"/>
              </a:rPr>
              <a:t>predicate functions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marL="109537" indent="0">
              <a:buNone/>
              <a:defRPr/>
            </a:pPr>
            <a:r>
              <a:rPr lang="en-US" sz="2000" b="1" i="1" dirty="0">
                <a:solidFill>
                  <a:srgbClr val="000000"/>
                </a:solidFill>
                <a:latin typeface="Cambria" panose="02040503050406030204" pitchFamily="18" charset="0"/>
              </a:rPr>
              <a:t>Utility Functions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A </a:t>
            </a:r>
            <a:r>
              <a:rPr lang="en-US" sz="2000" dirty="0">
                <a:solidFill>
                  <a:srgbClr val="0000FF"/>
                </a:solidFill>
                <a:latin typeface="Cambria" panose="02040503050406030204" pitchFamily="18" charset="0"/>
              </a:rPr>
              <a:t>utility function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 (also called a </a:t>
            </a:r>
            <a:r>
              <a:rPr lang="en-US" sz="2000" dirty="0">
                <a:solidFill>
                  <a:srgbClr val="0000FF"/>
                </a:solidFill>
                <a:latin typeface="Cambria" panose="02040503050406030204" pitchFamily="18" charset="0"/>
              </a:rPr>
              <a:t>helper function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) is a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 member function that supports the operation of the class’s other member functions.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For example, in our definition of </a:t>
            </a:r>
            <a:r>
              <a:rPr lang="en-US" sz="2000" dirty="0" err="1">
                <a:solidFill>
                  <a:srgbClr val="000000"/>
                </a:solidFill>
                <a:cs typeface="Consolas" panose="020B0609020204030204" pitchFamily="49" charset="0"/>
              </a:rPr>
              <a:t>addTime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 we had to convert times to seconds. We could write a function that does that and is only used by the other function members, and then use it in the definition of </a:t>
            </a:r>
            <a:r>
              <a:rPr lang="en-US" sz="2000" dirty="0" err="1">
                <a:solidFill>
                  <a:srgbClr val="000000"/>
                </a:solidFill>
                <a:cs typeface="Consolas" panose="020B0609020204030204" pitchFamily="49" charset="0"/>
              </a:rPr>
              <a:t>addTime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Do this: define a private member function </a:t>
            </a:r>
            <a:r>
              <a:rPr lang="en-US" sz="2000" dirty="0" err="1">
                <a:solidFill>
                  <a:srgbClr val="000000"/>
                </a:solidFill>
                <a:cs typeface="Consolas" panose="020B0609020204030204" pitchFamily="49" charset="0"/>
              </a:rPr>
              <a:t>toSec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() 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with integer output that converts time to seconds. Then modify the definition of </a:t>
            </a:r>
            <a:r>
              <a:rPr lang="en-US" sz="2000" dirty="0" err="1">
                <a:solidFill>
                  <a:srgbClr val="000000"/>
                </a:solidFill>
                <a:cs typeface="Consolas" panose="020B0609020204030204" pitchFamily="49" charset="0"/>
              </a:rPr>
              <a:t>addTime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 to use this function. Can we also use it in </a:t>
            </a:r>
            <a:r>
              <a:rPr lang="en-US" sz="2000" dirty="0" err="1">
                <a:solidFill>
                  <a:srgbClr val="000000"/>
                </a:solidFill>
                <a:cs typeface="Consolas" panose="020B0609020204030204" pitchFamily="49" charset="0"/>
              </a:rPr>
              <a:t>subTime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, where we also had to convert time to seconds?</a:t>
            </a: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04529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9.8  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Constructors with Default Arguments</a:t>
            </a:r>
          </a:p>
        </p:txBody>
      </p:sp>
      <p:sp>
        <p:nvSpPr>
          <p:cNvPr id="4915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In the Time class we wrote two constructors, one when values are provided and another when no values are provided.</a:t>
            </a:r>
          </a:p>
          <a:p>
            <a:pPr eaLnBrk="1" hangingPunct="1"/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Actually there is a way to include the default definition in the constructor, the same way as when functions were defined with default values: In the prototype of the constructor (at the class definition), write: </a:t>
            </a:r>
          </a:p>
          <a:p>
            <a:pPr marL="109537" indent="0" eaLnBrk="1" hangingPunct="1">
              <a:buNone/>
            </a:pPr>
            <a:r>
              <a:rPr lang="en-US" altLang="en-US" sz="1800" dirty="0">
                <a:solidFill>
                  <a:srgbClr val="000000"/>
                </a:solidFill>
                <a:cs typeface="Consolas" panose="020B0609020204030204" pitchFamily="49" charset="0"/>
              </a:rPr>
              <a:t>	Time(int =0, int =0, int =0);//Prototype of custom constructor</a:t>
            </a:r>
          </a:p>
          <a:p>
            <a:pPr marL="109537" indent="0" eaLnBrk="1" hangingPunct="1">
              <a:buNone/>
            </a:pPr>
            <a:endParaRPr lang="en-US" altLang="en-US" sz="1800" dirty="0">
              <a:solidFill>
                <a:srgbClr val="000000"/>
              </a:solidFill>
              <a:cs typeface="Consolas" panose="020B0609020204030204" pitchFamily="49" charset="0"/>
            </a:endParaRPr>
          </a:p>
          <a:p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Then define the constructor as before:</a:t>
            </a:r>
          </a:p>
          <a:p>
            <a:pPr marL="109537" indent="0">
              <a:buNone/>
            </a:pPr>
            <a:r>
              <a:rPr lang="en-US" altLang="en-US" sz="1800" dirty="0">
                <a:solidFill>
                  <a:srgbClr val="000000"/>
                </a:solidFill>
                <a:cs typeface="Consolas" panose="020B0609020204030204" pitchFamily="49" charset="0"/>
              </a:rPr>
              <a:t>	Time::Time(int =0, int =0, int =0)//Prototype of custom constructor</a:t>
            </a:r>
          </a:p>
          <a:p>
            <a:pPr marL="109537" indent="0">
              <a:buNone/>
            </a:pPr>
            <a:r>
              <a:rPr lang="en-US" altLang="en-US" sz="1800" dirty="0">
                <a:solidFill>
                  <a:srgbClr val="000000"/>
                </a:solidFill>
                <a:cs typeface="Consolas" panose="020B0609020204030204" pitchFamily="49" charset="0"/>
              </a:rPr>
              <a:t>      	     	: hour{ho}, minute{mi}, second{se}</a:t>
            </a:r>
          </a:p>
          <a:p>
            <a:pPr marL="109537" indent="0">
              <a:buNone/>
            </a:pPr>
            <a:r>
              <a:rPr lang="en-US" altLang="en-US" sz="1800" dirty="0">
                <a:solidFill>
                  <a:srgbClr val="000000"/>
                </a:solidFill>
                <a:cs typeface="Consolas" panose="020B0609020204030204" pitchFamily="49" charset="0"/>
              </a:rPr>
              <a:t>      		{</a:t>
            </a:r>
          </a:p>
          <a:p>
            <a:pPr marL="109537" indent="0">
              <a:buNone/>
            </a:pPr>
            <a:r>
              <a:rPr lang="en-US" altLang="en-US" sz="1800" dirty="0">
                <a:solidFill>
                  <a:srgbClr val="000000"/>
                </a:solidFill>
                <a:cs typeface="Consolas" panose="020B0609020204030204" pitchFamily="49" charset="0"/>
              </a:rPr>
              <a:t>      		}</a:t>
            </a:r>
          </a:p>
          <a:p>
            <a:pPr marL="109537" indent="0">
              <a:buNone/>
            </a:pPr>
            <a:endParaRPr lang="en-US" altLang="en-US" sz="1800" dirty="0">
              <a:solidFill>
                <a:srgbClr val="000000"/>
              </a:solidFill>
              <a:cs typeface="Consolas" panose="020B0609020204030204" pitchFamily="49" charset="0"/>
            </a:endParaRP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79692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9.9  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Destructors</a:t>
            </a:r>
          </a:p>
        </p:txBody>
      </p:sp>
      <p:sp>
        <p:nvSpPr>
          <p:cNvPr id="68611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64771"/>
            <a:ext cx="11136086" cy="484232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Every object of a every class has the same rules as any other variable: its contents are ”destroyed” (rather, reused) once the program leaves the object’s scope. NOTE though: when objects are destroyed, the memory space they occupy is not released. More on this in the next chapter.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If desired, one can specify things to happen at the point when an object is destroyed. To do this, one has to write an  explicit “destructor”  in the class.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The destructor is a function without type (just like the constructor) and it has the same name as the constructor, but it is preceded by “~”. For example: </a:t>
            </a:r>
          </a:p>
          <a:p>
            <a:pPr marL="109537" indent="0" eaLnBrk="1" hangingPunct="1">
              <a:lnSpc>
                <a:spcPct val="80000"/>
              </a:lnSpc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     </a:t>
            </a:r>
            <a:r>
              <a:rPr lang="en-US" altLang="en-US" sz="1400" dirty="0">
                <a:solidFill>
                  <a:srgbClr val="000000"/>
                </a:solidFill>
                <a:cs typeface="Consolas" panose="020B0609020204030204" pitchFamily="49" charset="0"/>
              </a:rPr>
              <a:t>~Time()</a:t>
            </a:r>
          </a:p>
          <a:p>
            <a:pPr marL="109537" indent="0" eaLnBrk="1" hangingPunct="1">
              <a:lnSpc>
                <a:spcPct val="80000"/>
              </a:lnSpc>
              <a:buNone/>
            </a:pPr>
            <a:r>
              <a:rPr lang="en-US" altLang="en-US" sz="1400" dirty="0">
                <a:solidFill>
                  <a:srgbClr val="000000"/>
                </a:solidFill>
                <a:cs typeface="Consolas" panose="020B0609020204030204" pitchFamily="49" charset="0"/>
              </a:rPr>
              <a:t>	{</a:t>
            </a:r>
          </a:p>
          <a:p>
            <a:pPr marL="109537" indent="0" eaLnBrk="1" hangingPunct="1">
              <a:lnSpc>
                <a:spcPct val="80000"/>
              </a:lnSpc>
              <a:buNone/>
            </a:pPr>
            <a:r>
              <a:rPr lang="en-US" altLang="en-US" sz="1400" dirty="0">
                <a:solidFill>
                  <a:srgbClr val="000000"/>
                </a:solidFill>
                <a:cs typeface="Consolas" panose="020B0609020204030204" pitchFamily="49" charset="0"/>
              </a:rPr>
              <a:t>	whatever code here</a:t>
            </a:r>
          </a:p>
          <a:p>
            <a:pPr marL="109537" indent="0" eaLnBrk="1" hangingPunct="1">
              <a:lnSpc>
                <a:spcPct val="80000"/>
              </a:lnSpc>
              <a:buNone/>
            </a:pPr>
            <a:r>
              <a:rPr lang="en-US" altLang="en-US" sz="1400" dirty="0">
                <a:solidFill>
                  <a:srgbClr val="000000"/>
                </a:solidFill>
                <a:cs typeface="Consolas" panose="020B0609020204030204" pitchFamily="49" charset="0"/>
              </a:rPr>
              <a:t>	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Try this in the class Time we defined. For example, write, in the definition of the class, after the constructor:</a:t>
            </a:r>
          </a:p>
          <a:p>
            <a:pPr marL="109537" indent="0">
              <a:lnSpc>
                <a:spcPct val="80000"/>
              </a:lnSpc>
              <a:buNone/>
            </a:pPr>
            <a:r>
              <a:rPr lang="en-US" altLang="en-US" sz="1400" dirty="0">
                <a:solidFill>
                  <a:srgbClr val="000000"/>
                </a:solidFill>
                <a:cs typeface="Consolas" panose="020B0609020204030204" pitchFamily="49" charset="0"/>
              </a:rPr>
              <a:t>~Time()</a:t>
            </a:r>
          </a:p>
          <a:p>
            <a:pPr marL="109537" indent="0">
              <a:lnSpc>
                <a:spcPct val="80000"/>
              </a:lnSpc>
              <a:buNone/>
            </a:pPr>
            <a:r>
              <a:rPr lang="en-US" altLang="en-US" sz="1400" dirty="0">
                <a:solidFill>
                  <a:srgbClr val="000000"/>
                </a:solidFill>
                <a:cs typeface="Consolas" panose="020B0609020204030204" pitchFamily="49" charset="0"/>
              </a:rPr>
              <a:t>	{</a:t>
            </a:r>
          </a:p>
          <a:p>
            <a:pPr marL="109537" indent="0">
              <a:lnSpc>
                <a:spcPct val="80000"/>
              </a:lnSpc>
              <a:buNone/>
            </a:pPr>
            <a:r>
              <a:rPr lang="en-US" altLang="en-US" sz="1400" dirty="0">
                <a:solidFill>
                  <a:srgbClr val="000000"/>
                </a:solidFill>
                <a:cs typeface="Consolas" panose="020B0609020204030204" pitchFamily="49" charset="0"/>
              </a:rPr>
              <a:t>	</a:t>
            </a:r>
            <a:r>
              <a:rPr lang="en-US" altLang="en-US" sz="1400" dirty="0" err="1">
                <a:solidFill>
                  <a:srgbClr val="000000"/>
                </a:solidFill>
                <a:cs typeface="Consolas" panose="020B0609020204030204" pitchFamily="49" charset="0"/>
              </a:rPr>
              <a:t>cout</a:t>
            </a:r>
            <a:r>
              <a:rPr lang="en-US" altLang="en-US" sz="1400" dirty="0">
                <a:solidFill>
                  <a:srgbClr val="000000"/>
                </a:solidFill>
                <a:cs typeface="Consolas" panose="020B0609020204030204" pitchFamily="49" charset="0"/>
              </a:rPr>
              <a:t> &lt;&lt; “Bye bye!” &lt;&lt; </a:t>
            </a:r>
            <a:r>
              <a:rPr lang="en-US" altLang="en-US" sz="1400" dirty="0" err="1">
                <a:solidFill>
                  <a:srgbClr val="000000"/>
                </a:solidFill>
                <a:cs typeface="Consolas" panose="020B0609020204030204" pitchFamily="49" charset="0"/>
              </a:rPr>
              <a:t>endl</a:t>
            </a:r>
            <a:r>
              <a:rPr lang="en-US" altLang="en-US" sz="1400" dirty="0">
                <a:solidFill>
                  <a:srgbClr val="000000"/>
                </a:solidFill>
                <a:cs typeface="Consolas" panose="020B0609020204030204" pitchFamily="49" charset="0"/>
              </a:rPr>
              <a:t>;</a:t>
            </a:r>
          </a:p>
          <a:p>
            <a:pPr marL="109537" indent="0">
              <a:lnSpc>
                <a:spcPct val="80000"/>
              </a:lnSpc>
              <a:buNone/>
            </a:pPr>
            <a:r>
              <a:rPr lang="en-US" altLang="en-US" sz="1400" dirty="0">
                <a:solidFill>
                  <a:srgbClr val="000000"/>
                </a:solidFill>
                <a:cs typeface="Consolas" panose="020B0609020204030204" pitchFamily="49" charset="0"/>
              </a:rPr>
              <a:t>	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Run the program. What happens?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If no explicit destructor is written, the computer destroys the object and that’s that.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A constructor receives no parameters and returns no value. It may not specify a return type—not even </a:t>
            </a:r>
            <a:r>
              <a:rPr lang="en-US" altLang="en-US" sz="1800" dirty="0">
                <a:solidFill>
                  <a:srgbClr val="000000"/>
                </a:solidFill>
              </a:rPr>
              <a:t>void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A class has </a:t>
            </a:r>
            <a:r>
              <a:rPr lang="en-US" altLang="en-US" sz="1800" i="1" dirty="0">
                <a:solidFill>
                  <a:srgbClr val="000000"/>
                </a:solidFill>
                <a:latin typeface="Cambria" panose="02040503050406030204" pitchFamily="18" charset="0"/>
              </a:rPr>
              <a:t>one destructor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. A destructor must be </a:t>
            </a:r>
            <a:r>
              <a:rPr lang="en-US" altLang="en-US" sz="1800" dirty="0">
                <a:solidFill>
                  <a:srgbClr val="000000"/>
                </a:solidFill>
              </a:rPr>
              <a:t>public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marL="109537" indent="0" eaLnBrk="1" hangingPunct="1">
              <a:lnSpc>
                <a:spcPct val="80000"/>
              </a:lnSpc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7270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41264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9.9  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When Constructors and Destructors Are Called</a:t>
            </a:r>
          </a:p>
        </p:txBody>
      </p:sp>
      <p:sp>
        <p:nvSpPr>
          <p:cNvPr id="6963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Constructors and destructors are called implicitly.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The order in which these function calls occur depends on the order in which execution enters and leaves the scopes where the objects are instantiated.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Generally, destructor calls are made in the reverse order of the corresponding constructor calls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Global and </a:t>
            </a:r>
            <a:r>
              <a:rPr lang="en-US" altLang="en-US" sz="3200" dirty="0">
                <a:solidFill>
                  <a:srgbClr val="000000"/>
                </a:solidFill>
              </a:rPr>
              <a:t>static </a:t>
            </a:r>
            <a:r>
              <a:rPr lang="en-US" altLang="en-US" sz="3200" dirty="0">
                <a:solidFill>
                  <a:srgbClr val="000000"/>
                </a:solidFill>
                <a:latin typeface="Cambria" panose="02040503050406030204" pitchFamily="18" charset="0"/>
              </a:rPr>
              <a:t>objects can alter the order in which destructors are called.</a:t>
            </a:r>
          </a:p>
        </p:txBody>
      </p:sp>
      <p:sp>
        <p:nvSpPr>
          <p:cNvPr id="7578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70319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9.9  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Constructors and Destructors for Objects in Global Scope</a:t>
            </a:r>
          </a:p>
        </p:txBody>
      </p:sp>
      <p:sp>
        <p:nvSpPr>
          <p:cNvPr id="778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Constructors are called for objects defined in global scope  (also called global namespace scope) </a:t>
            </a:r>
            <a:r>
              <a:rPr 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before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any other function (including </a:t>
            </a:r>
            <a:r>
              <a:rPr 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main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) in that program begins execution (although the order of execution of global object constructors between files is </a:t>
            </a:r>
            <a:r>
              <a:rPr 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not</a:t>
            </a:r>
            <a:r>
              <a:rPr 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guaranteed).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 corresponding destructors are called when main terminates.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Constructors and destructors for non-static local objects are called each time execution enters and leaves the scope of the object.</a:t>
            </a:r>
          </a:p>
          <a:p>
            <a:pPr marL="109537" indent="0" eaLnBrk="1" hangingPunct="1">
              <a:buNone/>
              <a:defRPr/>
            </a:pPr>
            <a:endParaRPr 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marL="109537" indent="0">
              <a:lnSpc>
                <a:spcPct val="80000"/>
              </a:lnSpc>
              <a:buNone/>
              <a:defRPr/>
            </a:pPr>
            <a:endParaRPr lang="en-US" sz="25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7578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60889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9.10  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Default Memberwise Assignment</a:t>
            </a:r>
          </a:p>
        </p:txBody>
      </p:sp>
      <p:sp>
        <p:nvSpPr>
          <p:cNvPr id="880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The assignment operator (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) can be used to assign an object to another object of the same type.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By default, such assignment is performed by </a:t>
            </a:r>
            <a:r>
              <a:rPr lang="en-US" altLang="en-US" sz="2500" dirty="0" err="1">
                <a:solidFill>
                  <a:srgbClr val="0000FF"/>
                </a:solidFill>
                <a:latin typeface="Cambria" panose="02040503050406030204" pitchFamily="18" charset="0"/>
              </a:rPr>
              <a:t>memberwise</a:t>
            </a:r>
            <a:r>
              <a:rPr lang="en-US" altLang="en-US" sz="2500" dirty="0">
                <a:solidFill>
                  <a:srgbClr val="0000FF"/>
                </a:solidFill>
                <a:latin typeface="Cambria" panose="02040503050406030204" pitchFamily="18" charset="0"/>
              </a:rPr>
              <a:t> assignment </a:t>
            </a:r>
            <a:r>
              <a:rPr lang="en-US" altLang="en-US" sz="2500" dirty="0">
                <a:latin typeface="Cambria" panose="02040503050406030204" pitchFamily="18" charset="0"/>
              </a:rPr>
              <a:t>(also called</a:t>
            </a:r>
            <a:r>
              <a:rPr lang="en-US" altLang="en-US" sz="2500" dirty="0">
                <a:solidFill>
                  <a:srgbClr val="0000FF"/>
                </a:solidFill>
                <a:latin typeface="Cambria" panose="02040503050406030204" pitchFamily="18" charset="0"/>
              </a:rPr>
              <a:t> copy assignment</a:t>
            </a:r>
            <a:r>
              <a:rPr lang="en-US" altLang="en-US" sz="2500" dirty="0">
                <a:latin typeface="Cambria" panose="02040503050406030204" pitchFamily="18" charset="0"/>
              </a:rPr>
              <a:t>).</a:t>
            </a:r>
            <a:endParaRPr lang="en-US" altLang="en-US" sz="2500" dirty="0">
              <a:solidFill>
                <a:srgbClr val="0000FF"/>
              </a:solidFill>
              <a:latin typeface="Cambria" panose="02040503050406030204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Each data member of the object on the right of the assignment operator is assigned individually to the </a:t>
            </a:r>
            <a:r>
              <a:rPr lang="en-US" altLang="en-US" sz="2100" i="1" dirty="0">
                <a:solidFill>
                  <a:srgbClr val="000000"/>
                </a:solidFill>
                <a:latin typeface="Cambria" panose="02040503050406030204" pitchFamily="18" charset="0"/>
              </a:rPr>
              <a:t>same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data member in the object on the </a:t>
            </a:r>
            <a:r>
              <a:rPr lang="en-US" altLang="en-US" sz="2100" i="1" dirty="0">
                <a:solidFill>
                  <a:srgbClr val="000000"/>
                </a:solidFill>
                <a:latin typeface="Cambria" panose="02040503050406030204" pitchFamily="18" charset="0"/>
              </a:rPr>
              <a:t>left</a:t>
            </a: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 of the assignment operator.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In the </a:t>
            </a:r>
            <a:r>
              <a:rPr lang="en-US" altLang="en-US" sz="2500" dirty="0">
                <a:solidFill>
                  <a:srgbClr val="000000"/>
                </a:solidFill>
                <a:cs typeface="Consolas" panose="020B0609020204030204" pitchFamily="49" charset="0"/>
              </a:rPr>
              <a:t>Time class 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example, define a new object </a:t>
            </a:r>
            <a:r>
              <a:rPr lang="en-US" altLang="en-US" sz="2500" dirty="0">
                <a:solidFill>
                  <a:srgbClr val="000000"/>
                </a:solidFill>
                <a:cs typeface="Consolas" panose="020B0609020204030204" pitchFamily="49" charset="0"/>
              </a:rPr>
              <a:t>Time </a:t>
            </a:r>
            <a:r>
              <a:rPr lang="en-US" altLang="en-US" sz="2500" dirty="0" err="1">
                <a:solidFill>
                  <a:srgbClr val="000000"/>
                </a:solidFill>
                <a:cs typeface="Consolas" panose="020B0609020204030204" pitchFamily="49" charset="0"/>
              </a:rPr>
              <a:t>newTime</a:t>
            </a:r>
            <a:r>
              <a:rPr lang="en-US" altLang="en-US" sz="2500" dirty="0">
                <a:solidFill>
                  <a:srgbClr val="000000"/>
                </a:solidFill>
                <a:cs typeface="Consolas" panose="020B0609020204030204" pitchFamily="49" charset="0"/>
              </a:rPr>
              <a:t>;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Then write </a:t>
            </a:r>
            <a:r>
              <a:rPr lang="en-US" altLang="en-US" sz="2500" dirty="0" err="1">
                <a:solidFill>
                  <a:srgbClr val="000000"/>
                </a:solidFill>
                <a:cs typeface="Consolas" panose="020B0609020204030204" pitchFamily="49" charset="0"/>
              </a:rPr>
              <a:t>newTime</a:t>
            </a:r>
            <a:r>
              <a:rPr lang="en-US" altLang="en-US" sz="2500" dirty="0">
                <a:solidFill>
                  <a:srgbClr val="000000"/>
                </a:solidFill>
                <a:cs typeface="Consolas" panose="020B0609020204030204" pitchFamily="49" charset="0"/>
              </a:rPr>
              <a:t>=now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; and print </a:t>
            </a:r>
            <a:r>
              <a:rPr lang="en-US" altLang="en-US" sz="2500" dirty="0" err="1">
                <a:solidFill>
                  <a:srgbClr val="000000"/>
                </a:solidFill>
                <a:cs typeface="Consolas" panose="020B0609020204030204" pitchFamily="49" charset="0"/>
              </a:rPr>
              <a:t>newTime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 (which should be equal to </a:t>
            </a:r>
            <a:r>
              <a:rPr lang="en-US" altLang="en-US" sz="2500" dirty="0">
                <a:solidFill>
                  <a:srgbClr val="000000"/>
                </a:solidFill>
                <a:cs typeface="Consolas" panose="020B0609020204030204" pitchFamily="49" charset="0"/>
              </a:rPr>
              <a:t>now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).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Can you assign time </a:t>
            </a:r>
            <a:r>
              <a:rPr lang="en-US" altLang="en-US" sz="2500" dirty="0">
                <a:solidFill>
                  <a:srgbClr val="000000"/>
                </a:solidFill>
                <a:cs typeface="Consolas" panose="020B0609020204030204" pitchFamily="49" charset="0"/>
              </a:rPr>
              <a:t>noon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to </a:t>
            </a:r>
            <a:r>
              <a:rPr lang="en-US" altLang="en-US" sz="2500" dirty="0" err="1">
                <a:solidFill>
                  <a:srgbClr val="000000"/>
                </a:solidFill>
                <a:cs typeface="Consolas" panose="020B0609020204030204" pitchFamily="49" charset="0"/>
              </a:rPr>
              <a:t>newTime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? Try!</a:t>
            </a:r>
          </a:p>
        </p:txBody>
      </p:sp>
      <p:sp>
        <p:nvSpPr>
          <p:cNvPr id="9114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86757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9.11  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Composition: Objects as Members of Classes</a:t>
            </a:r>
          </a:p>
        </p:txBody>
      </p:sp>
      <p:sp>
        <p:nvSpPr>
          <p:cNvPr id="1064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An </a:t>
            </a:r>
            <a:r>
              <a:rPr lang="en-US" alt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Alarmclock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object needs to know when it’s supposed to sound its alarm, so why not include a </a:t>
            </a:r>
            <a:r>
              <a:rPr lang="en-US" altLang="en-US" sz="2500" dirty="0">
                <a:solidFill>
                  <a:srgbClr val="000000"/>
                </a:solidFill>
                <a:latin typeface="Consolas" panose="020B0609020204030204" pitchFamily="49" charset="0"/>
              </a:rPr>
              <a:t>Time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object as a member of the </a:t>
            </a:r>
            <a:r>
              <a:rPr lang="en-US" altLang="en-US" sz="2500" dirty="0" err="1">
                <a:solidFill>
                  <a:srgbClr val="000000"/>
                </a:solidFill>
                <a:latin typeface="Consolas" panose="020B0609020204030204" pitchFamily="49" charset="0"/>
              </a:rPr>
              <a:t>Alarmclock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class?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Such a capability is called </a:t>
            </a:r>
            <a:r>
              <a:rPr lang="en-US" altLang="en-US" sz="2500" dirty="0">
                <a:solidFill>
                  <a:srgbClr val="0000FF"/>
                </a:solidFill>
                <a:latin typeface="Cambria" panose="02040503050406030204" pitchFamily="18" charset="0"/>
              </a:rPr>
              <a:t>composition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(or aggregation) and is sometimes referred to as a </a:t>
            </a:r>
            <a:r>
              <a:rPr lang="en-US" altLang="en-US" sz="2500" i="1" dirty="0">
                <a:solidFill>
                  <a:srgbClr val="0000FF"/>
                </a:solidFill>
                <a:latin typeface="Cambria" panose="02040503050406030204" pitchFamily="18" charset="0"/>
              </a:rPr>
              <a:t>has-a</a:t>
            </a:r>
            <a:r>
              <a:rPr lang="en-US" altLang="en-US" sz="2500" dirty="0">
                <a:solidFill>
                  <a:srgbClr val="0000FF"/>
                </a:solidFill>
                <a:latin typeface="Cambria" panose="02040503050406030204" pitchFamily="18" charset="0"/>
              </a:rPr>
              <a:t> relationship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—</a:t>
            </a:r>
            <a:r>
              <a:rPr lang="en-US" altLang="en-US" sz="2500" i="1" dirty="0">
                <a:solidFill>
                  <a:srgbClr val="000000"/>
                </a:solidFill>
                <a:latin typeface="Cambria" panose="02040503050406030204" pitchFamily="18" charset="0"/>
              </a:rPr>
              <a:t>a class can have objects of other classes as members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Let us build an </a:t>
            </a:r>
            <a:r>
              <a:rPr lang="en-US" altLang="en-US" sz="2500" dirty="0" err="1">
                <a:solidFill>
                  <a:srgbClr val="000000"/>
                </a:solidFill>
                <a:latin typeface="Cambria" panose="02040503050406030204" pitchFamily="18" charset="0"/>
              </a:rPr>
              <a:t>Alarmclock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class and test it with a program!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Download files 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  <a:hlinkClick r:id="rId2"/>
              </a:rPr>
              <a:t>timeclass3.cpp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 and 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  <a:hlinkClick r:id="rId3"/>
              </a:rPr>
              <a:t>alarmclass0.cpp</a:t>
            </a:r>
            <a:r>
              <a:rPr lang="en-US" altLang="en-US" sz="2500" dirty="0">
                <a:solidFill>
                  <a:srgbClr val="000000"/>
                </a:solidFill>
                <a:latin typeface="Cambria" panose="02040503050406030204" pitchFamily="18" charset="0"/>
              </a:rPr>
              <a:t>. Alarmclass0.cpp has the skeleton of an alarm clock class. Let us fill it in! 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0439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9.1  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Time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Class Case Study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64771"/>
            <a:ext cx="10972800" cy="4974772"/>
          </a:xfrm>
        </p:spPr>
        <p:txBody>
          <a:bodyPr/>
          <a:lstStyle/>
          <a:p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 other day in class we defined class time. You can also download it from the webpage: 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  <a:hlinkClick r:id="rId2"/>
              </a:rPr>
              <a:t>timeclass.cpp</a:t>
            </a:r>
            <a:endParaRPr lang="en-US" altLang="en-US" sz="2400" dirty="0">
              <a:solidFill>
                <a:srgbClr val="000000"/>
              </a:solidFill>
            </a:endParaRPr>
          </a:p>
          <a:p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Let us polish class Time. I want you to do the following exercises with my help. Make sure to test each step by using it in the </a:t>
            </a:r>
            <a:r>
              <a:rPr lang="en-US" altLang="en-US" sz="2400" dirty="0">
                <a:solidFill>
                  <a:srgbClr val="000000"/>
                </a:solidFill>
                <a:cs typeface="Consolas" panose="020B0609020204030204" pitchFamily="49" charset="0"/>
              </a:rPr>
              <a:t>main</a:t>
            </a: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part of the program.</a:t>
            </a:r>
          </a:p>
          <a:p>
            <a:pPr lvl="1"/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Validate hour, minute and second, as well as the constructor function so that incorrect times cannot be entered. If an incorrect time is entered, make it 00:00:00. (We’ll see later how to deal with incorrect input.)</a:t>
            </a:r>
          </a:p>
          <a:p>
            <a:pPr lvl="1"/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To make the output prettier looking, let us use the commands </a:t>
            </a:r>
            <a:r>
              <a:rPr lang="en-US" altLang="en-US" sz="1800" dirty="0" err="1">
                <a:solidFill>
                  <a:srgbClr val="000000"/>
                </a:solidFill>
                <a:cs typeface="Consolas" panose="020B0609020204030204" pitchFamily="49" charset="0"/>
              </a:rPr>
              <a:t>setw</a:t>
            </a:r>
            <a:r>
              <a:rPr lang="en-US" altLang="en-US" sz="1800" dirty="0">
                <a:solidFill>
                  <a:srgbClr val="000000"/>
                </a:solidFill>
                <a:cs typeface="Consolas" panose="020B06090202040302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and </a:t>
            </a:r>
            <a:r>
              <a:rPr lang="en-US" altLang="en-US" sz="1800" dirty="0" err="1">
                <a:solidFill>
                  <a:srgbClr val="000000"/>
                </a:solidFill>
                <a:cs typeface="Consolas" panose="020B0609020204030204" pitchFamily="49" charset="0"/>
              </a:rPr>
              <a:t>setfill</a:t>
            </a:r>
            <a:r>
              <a:rPr lang="en-US" altLang="en-US" sz="1800" dirty="0">
                <a:solidFill>
                  <a:srgbClr val="000000"/>
                </a:solidFill>
                <a:cs typeface="Consolas" panose="020B06090202040302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in the </a:t>
            </a:r>
            <a:r>
              <a:rPr lang="en-US" altLang="en-US" sz="1800" dirty="0" err="1">
                <a:solidFill>
                  <a:srgbClr val="000000"/>
                </a:solidFill>
                <a:cs typeface="Consolas" panose="020B0609020204030204" pitchFamily="49" charset="0"/>
              </a:rPr>
              <a:t>cout</a:t>
            </a:r>
            <a:r>
              <a:rPr lang="en-US" altLang="en-US" sz="1800" dirty="0">
                <a:solidFill>
                  <a:srgbClr val="000000"/>
                </a:solidFill>
                <a:cs typeface="Consolas" panose="020B0609020204030204" pitchFamily="49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stream</a:t>
            </a:r>
            <a:r>
              <a:rPr lang="en-US" altLang="en-US" sz="1800" dirty="0">
                <a:solidFill>
                  <a:srgbClr val="000000"/>
                </a:solidFill>
                <a:cs typeface="Consolas" panose="020B0609020204030204" pitchFamily="49" charset="0"/>
              </a:rPr>
              <a:t>.  </a:t>
            </a:r>
          </a:p>
          <a:p>
            <a:pPr lvl="2"/>
            <a:r>
              <a:rPr lang="en-US" altLang="en-US" sz="1600" dirty="0" err="1">
                <a:solidFill>
                  <a:srgbClr val="000000"/>
                </a:solidFill>
                <a:cs typeface="Consolas" panose="020B0609020204030204" pitchFamily="49" charset="0"/>
              </a:rPr>
              <a:t>setw</a:t>
            </a:r>
            <a:r>
              <a:rPr lang="en-US" altLang="en-US" sz="1600" dirty="0">
                <a:solidFill>
                  <a:srgbClr val="000000"/>
                </a:solidFill>
                <a:cs typeface="Consolas" panose="020B0609020204030204" pitchFamily="49" charset="0"/>
              </a:rPr>
              <a:t>(3)</a:t>
            </a:r>
            <a:r>
              <a:rPr lang="en-US" altLang="en-US" sz="16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, for example, sets the width of the next output to 3 characters.</a:t>
            </a:r>
          </a:p>
          <a:p>
            <a:pPr lvl="2"/>
            <a:r>
              <a:rPr lang="en-US" altLang="en-US" sz="1600" dirty="0" err="1">
                <a:solidFill>
                  <a:srgbClr val="000000"/>
                </a:solidFill>
                <a:cs typeface="Consolas" panose="020B0609020204030204" pitchFamily="49" charset="0"/>
              </a:rPr>
              <a:t>setfill</a:t>
            </a:r>
            <a:r>
              <a:rPr lang="en-US" altLang="en-US" sz="1600" dirty="0">
                <a:solidFill>
                  <a:srgbClr val="000000"/>
                </a:solidFill>
                <a:cs typeface="Consolas" panose="020B0609020204030204" pitchFamily="49" charset="0"/>
              </a:rPr>
              <a:t>(‘0’), </a:t>
            </a:r>
            <a:r>
              <a:rPr lang="en-US" altLang="en-US" sz="16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for example, fills with </a:t>
            </a:r>
            <a:r>
              <a:rPr lang="en-US" altLang="en-US" sz="1600" dirty="0">
                <a:solidFill>
                  <a:srgbClr val="000000"/>
                </a:solidFill>
                <a:cs typeface="Consolas" panose="020B0609020204030204" pitchFamily="49" charset="0"/>
              </a:rPr>
              <a:t>‘0’ </a:t>
            </a:r>
            <a:r>
              <a:rPr lang="en-US" altLang="en-US" sz="16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the spaces set with </a:t>
            </a:r>
            <a:r>
              <a:rPr lang="en-US" altLang="en-US" sz="1600" dirty="0" err="1">
                <a:solidFill>
                  <a:srgbClr val="000000"/>
                </a:solidFill>
                <a:cs typeface="Consolas" panose="020B0609020204030204" pitchFamily="49" charset="0"/>
              </a:rPr>
              <a:t>setw</a:t>
            </a:r>
            <a:r>
              <a:rPr lang="en-US" altLang="en-US" sz="16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 that are not filled with text.</a:t>
            </a:r>
          </a:p>
          <a:p>
            <a:pPr lvl="2"/>
            <a:r>
              <a:rPr lang="en-US" altLang="en-US" sz="16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So for example </a:t>
            </a:r>
            <a:r>
              <a:rPr lang="en-US" altLang="en-US" sz="1600" dirty="0" err="1">
                <a:solidFill>
                  <a:srgbClr val="000000"/>
                </a:solidFill>
                <a:cs typeface="Consolas" panose="020B0609020204030204" pitchFamily="49" charset="0"/>
              </a:rPr>
              <a:t>cout</a:t>
            </a:r>
            <a:r>
              <a:rPr lang="en-US" altLang="en-US" sz="1600" dirty="0">
                <a:solidFill>
                  <a:srgbClr val="000000"/>
                </a:solidFill>
                <a:cs typeface="Consolas" panose="020B0609020204030204" pitchFamily="49" charset="0"/>
              </a:rPr>
              <a:t> &lt;&lt; </a:t>
            </a:r>
            <a:r>
              <a:rPr lang="en-US" altLang="en-US" sz="1600" dirty="0" err="1">
                <a:solidFill>
                  <a:srgbClr val="000000"/>
                </a:solidFill>
                <a:cs typeface="Consolas" panose="020B0609020204030204" pitchFamily="49" charset="0"/>
              </a:rPr>
              <a:t>setfill</a:t>
            </a:r>
            <a:r>
              <a:rPr lang="en-US" altLang="en-US" sz="1600" dirty="0">
                <a:solidFill>
                  <a:srgbClr val="000000"/>
                </a:solidFill>
                <a:cs typeface="Consolas" panose="020B0609020204030204" pitchFamily="49" charset="0"/>
              </a:rPr>
              <a:t>(‘0’) &lt;&lt; </a:t>
            </a:r>
            <a:r>
              <a:rPr lang="en-US" altLang="en-US" sz="1600" dirty="0" err="1">
                <a:solidFill>
                  <a:srgbClr val="000000"/>
                </a:solidFill>
                <a:cs typeface="Consolas" panose="020B0609020204030204" pitchFamily="49" charset="0"/>
              </a:rPr>
              <a:t>setw</a:t>
            </a:r>
            <a:r>
              <a:rPr lang="en-US" altLang="en-US" sz="1600" dirty="0">
                <a:solidFill>
                  <a:srgbClr val="000000"/>
                </a:solidFill>
                <a:cs typeface="Consolas" panose="020B0609020204030204" pitchFamily="49" charset="0"/>
              </a:rPr>
              <a:t>(2) &lt;&lt; 4;</a:t>
            </a:r>
            <a:r>
              <a:rPr lang="en-US" altLang="en-US" sz="16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 will print “04” instead of just “4”.</a:t>
            </a:r>
          </a:p>
          <a:p>
            <a:pPr lvl="1"/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Define a member function </a:t>
            </a:r>
            <a:r>
              <a:rPr lang="en-US" altLang="en-US" sz="1800" dirty="0">
                <a:solidFill>
                  <a:srgbClr val="000000"/>
                </a:solidFill>
                <a:cs typeface="Consolas" panose="020B0609020204030204" pitchFamily="49" charset="0"/>
              </a:rPr>
              <a:t>showTime12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 that displays the time as, say, 01:34:23pm instead of 13:34:23.</a:t>
            </a:r>
          </a:p>
          <a:p>
            <a:pPr lvl="1"/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In the main function, define a constant time Noon using: </a:t>
            </a:r>
            <a:r>
              <a:rPr lang="en-US" altLang="en-US" sz="1800" dirty="0">
                <a:solidFill>
                  <a:srgbClr val="000000"/>
                </a:solidFill>
                <a:cs typeface="Consolas" panose="020B0609020204030204" pitchFamily="49" charset="0"/>
              </a:rPr>
              <a:t>const Time noon{12,0,0}. 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Noon is always noon. We do not want it changed in any way! That is why we declare it to be </a:t>
            </a:r>
            <a:r>
              <a:rPr lang="en-US" altLang="en-US" sz="1800" dirty="0">
                <a:solidFill>
                  <a:srgbClr val="000000"/>
                </a:solidFill>
                <a:cs typeface="Consolas" panose="020B0609020204030204" pitchFamily="49" charset="0"/>
              </a:rPr>
              <a:t>const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. </a:t>
            </a:r>
          </a:p>
          <a:p>
            <a:pPr lvl="1"/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But now try to display the value of noon using </a:t>
            </a:r>
            <a:r>
              <a:rPr lang="en-US" altLang="en-US" sz="1800" dirty="0">
                <a:solidFill>
                  <a:srgbClr val="000000"/>
                </a:solidFill>
                <a:cs typeface="Consolas" panose="020B0609020204030204" pitchFamily="49" charset="0"/>
              </a:rPr>
              <a:t>noon.showTime24()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. What happens?</a:t>
            </a:r>
          </a:p>
          <a:p>
            <a:pPr marL="109537" indent="0">
              <a:buNone/>
            </a:pP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23729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9.12  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friend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Functions and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friend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Classes</a:t>
            </a:r>
          </a:p>
        </p:txBody>
      </p:sp>
      <p:sp>
        <p:nvSpPr>
          <p:cNvPr id="12800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3600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friend function 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of a class is a non-member function that has the right to access the 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public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and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non-public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class members.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Standalone functions, entire classes or member functions of other classes may be declared to be </a:t>
            </a:r>
            <a:r>
              <a:rPr lang="en-US" altLang="en-US" sz="36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friends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of another class. 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30124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9.12  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friend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Functions and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friend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Classes (cont.)</a:t>
            </a: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lnSpc>
                <a:spcPct val="90000"/>
              </a:lnSpc>
              <a:buNone/>
              <a:defRPr/>
            </a:pPr>
            <a:r>
              <a:rPr lang="en-US" sz="28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Declaring a friend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To declare a non-member function as a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friend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of a class, place the function prototype in the class definition and precede it with keyword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friend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To declare all member functions of class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ClassTwo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as friends of class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ClassOne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, place a declaration of the form</a:t>
            </a:r>
          </a:p>
          <a:p>
            <a:pPr marL="603250" lvl="2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rgbClr val="0000FF"/>
                </a:solidFill>
                <a:latin typeface="Consolas" panose="020B0609020204030204" pitchFamily="49" charset="0"/>
                <a:cs typeface="Times New Roman" pitchFamily="18" charset="0"/>
              </a:rPr>
              <a:t>friend class 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cs typeface="Times New Roman" pitchFamily="18" charset="0"/>
              </a:rPr>
              <a:t>ClassTwo;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marL="109537" indent="0" eaLnBrk="1" hangingPunct="1">
              <a:lnSpc>
                <a:spcPct val="90000"/>
              </a:lnSpc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   in the definition of class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ClassOne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The friend declaration(s) can appear anywhere in a class and are not affected by access specifiers public or private (or protected, which we discuss in Chapter 11).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98974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9.13  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friend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Functions and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friend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Classes (cont.)</a:t>
            </a: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lnSpc>
                <a:spcPct val="90000"/>
              </a:lnSpc>
              <a:buNone/>
              <a:defRPr/>
            </a:pPr>
            <a:r>
              <a:rPr lang="en-US" sz="32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Declaring a friend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Friendship is 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granted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not taken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—for class B to be a 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friend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of class A, class A 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must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explicitly declare that class B is its 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friend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Friendship is not 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symmetric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—if class A is a friend of class B, you cannot infer that class B is a friend of class A.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Friendship is not 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transitive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—if class A is a friend of class B and class B is a friend of class C, you cannot infer that class A is a friend of class C.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54783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9.13  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friend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Functions and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friend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Classes (cont.)</a:t>
            </a: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34440"/>
            <a:ext cx="10972800" cy="477266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For the Time class, we defined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addTime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as a member function. It added 3 integers to a Time object.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Now let us define it different: let us add two Time objects and return a Time object.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However, it is weird to write 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Time1.addTime(Time2); 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when one wants to do Time1 + Time2. It would make more sense to write </a:t>
            </a:r>
            <a:r>
              <a:rPr lang="en-US" sz="2000" dirty="0" err="1">
                <a:solidFill>
                  <a:srgbClr val="000000"/>
                </a:solidFill>
                <a:cs typeface="Consolas" panose="020B0609020204030204" pitchFamily="49" charset="0"/>
              </a:rPr>
              <a:t>addTime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(Time1, Time2);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We can use the same name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addTime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because the arguments will be different: we defined: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void </a:t>
            </a:r>
            <a:r>
              <a:rPr lang="en-US" sz="2000" dirty="0" err="1">
                <a:solidFill>
                  <a:srgbClr val="000000"/>
                </a:solidFill>
                <a:cs typeface="Consolas" panose="020B0609020204030204" pitchFamily="49" charset="0"/>
              </a:rPr>
              <a:t>addTime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(int, int, int);</a:t>
            </a:r>
          </a:p>
          <a:p>
            <a:pPr marL="109537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   Now we want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Time </a:t>
            </a:r>
            <a:r>
              <a:rPr lang="en-US" sz="2000" dirty="0" err="1">
                <a:solidFill>
                  <a:srgbClr val="000000"/>
                </a:solidFill>
                <a:cs typeface="Consolas" panose="020B0609020204030204" pitchFamily="49" charset="0"/>
              </a:rPr>
              <a:t>addTime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(Time, Time);</a:t>
            </a:r>
          </a:p>
          <a:p>
            <a:pPr marL="109537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Because it receives different arguments, there is no confusion if we use the same name for both                                    functions.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Do this in your </a:t>
            </a:r>
            <a:r>
              <a:rPr lang="en-US" sz="20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timeclass.cpp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file! If you do not have it, you can find the </a:t>
            </a:r>
            <a:r>
              <a:rPr lang="en-US" sz="200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latest version 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  <a:hlinkClick r:id="rId2"/>
              </a:rPr>
              <a:t>here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Essentially we copy what we did before. But it has to be defined outside of the class, because it is NOT a class function. But in order to use the 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members of 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Time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, we need to declare the function 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friend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18158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9.13  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friend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Functions and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friend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Classes (cont.)</a:t>
            </a: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lnSpc>
                <a:spcPct val="90000"/>
              </a:lnSpc>
              <a:buNone/>
              <a:defRPr/>
            </a:pPr>
            <a:r>
              <a:rPr lang="en-US" sz="32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Overloaded </a:t>
            </a:r>
            <a:r>
              <a:rPr lang="en-US" sz="3200" b="1" i="1" dirty="0">
                <a:solidFill>
                  <a:srgbClr val="000000"/>
                </a:solidFill>
                <a:cs typeface="Times New Roman" pitchFamily="18" charset="0"/>
              </a:rPr>
              <a:t>friend</a:t>
            </a:r>
            <a:r>
              <a:rPr lang="en-US" sz="32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Functions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It’s possible to specify overloaded functions as 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friend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s of a class.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Each function intended to be a 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friend 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must be explicitly declared in the class definition as a 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friend 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of the class.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72342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12192000" cy="33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©1992-2017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45878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250"/>
            <a:ext cx="12192000" cy="38719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©1992-2017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41784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1175"/>
            <a:ext cx="12192000" cy="32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©1992-2017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492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9.14  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Using the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Pointer</a:t>
            </a:r>
          </a:p>
        </p:txBody>
      </p:sp>
      <p:sp>
        <p:nvSpPr>
          <p:cNvPr id="13926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Every object has access to its own address through a pointer called </a:t>
            </a:r>
            <a:r>
              <a:rPr lang="en-US" altLang="en-US" sz="3600" dirty="0">
                <a:solidFill>
                  <a:srgbClr val="0000FF"/>
                </a:solidFill>
                <a:cs typeface="Times New Roman" panose="02020603050405020304" pitchFamily="18" charset="0"/>
              </a:rPr>
              <a:t>this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(a C++ keyword).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this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pointer is </a:t>
            </a:r>
            <a:r>
              <a:rPr lang="en-US" altLang="en-US" sz="36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not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part of the object itself—i.e., the memory occupied by the this pointer is not reflected in the result of a </a:t>
            </a:r>
            <a:r>
              <a:rPr lang="en-US" altLang="en-US" sz="3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sizeof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operation on the object.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Rather, the this pointer is passed (by the compiler) as an </a:t>
            </a:r>
            <a:r>
              <a:rPr lang="en-US" altLang="en-US" sz="36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implicit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argument to each of the object’s non-</a:t>
            </a:r>
            <a:r>
              <a:rPr lang="en-US" altLang="en-US" sz="3600" dirty="0">
                <a:solidFill>
                  <a:srgbClr val="000000"/>
                </a:solidFill>
                <a:cs typeface="Times New Roman" panose="02020603050405020304" pitchFamily="18" charset="0"/>
              </a:rPr>
              <a:t>static</a:t>
            </a:r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member functions. 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2967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9.14  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Using the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Pointer (cont.)</a:t>
            </a: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This is how it works: say you have a Time object 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sunset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. When you call a member function to do something on 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sunset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(say 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showTime24()) 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you write</a:t>
            </a:r>
          </a:p>
          <a:p>
            <a:pPr marL="109537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  sunset.showTime24();</a:t>
            </a:r>
          </a:p>
          <a:p>
            <a:pPr marL="350838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Automatically the compiler knows that the data you are calling is from object 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sunset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(not from any other). The definition of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 showTime24()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is </a:t>
            </a:r>
          </a:p>
          <a:p>
            <a:pPr marL="350838" indent="0">
              <a:lnSpc>
                <a:spcPct val="90000"/>
              </a:lnSpc>
              <a:buNone/>
              <a:defRPr/>
            </a:pPr>
            <a:r>
              <a:rPr lang="en-US" sz="2000" dirty="0" err="1">
                <a:solidFill>
                  <a:srgbClr val="000000"/>
                </a:solidFill>
                <a:cs typeface="Consolas" panose="020B06090202040302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 &lt;&lt; </a:t>
            </a:r>
            <a:r>
              <a:rPr lang="en-US" sz="2000" dirty="0" err="1">
                <a:solidFill>
                  <a:srgbClr val="000000"/>
                </a:solidFill>
                <a:cs typeface="Consolas" panose="020B0609020204030204" pitchFamily="49" charset="0"/>
              </a:rPr>
              <a:t>setfill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('0') &lt;&lt; </a:t>
            </a:r>
            <a:r>
              <a:rPr lang="en-US" sz="2000" dirty="0" err="1">
                <a:solidFill>
                  <a:srgbClr val="000000"/>
                </a:solidFill>
                <a:cs typeface="Consolas" panose="020B0609020204030204" pitchFamily="49" charset="0"/>
              </a:rPr>
              <a:t>setw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(2) &lt;&lt; hour &lt;&lt; ":" &lt;&lt; </a:t>
            </a:r>
            <a:r>
              <a:rPr lang="en-US" sz="2000" dirty="0" err="1">
                <a:solidFill>
                  <a:srgbClr val="000000"/>
                </a:solidFill>
                <a:cs typeface="Consolas" panose="020B0609020204030204" pitchFamily="49" charset="0"/>
              </a:rPr>
              <a:t>setw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(2) &lt;&lt; minute &lt;&lt; ":" &lt;&lt; </a:t>
            </a:r>
            <a:r>
              <a:rPr lang="en-US" sz="2000" dirty="0" err="1">
                <a:solidFill>
                  <a:srgbClr val="000000"/>
                </a:solidFill>
                <a:cs typeface="Consolas" panose="020B0609020204030204" pitchFamily="49" charset="0"/>
              </a:rPr>
              <a:t>setw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(2) &lt;&lt; second &lt;&lt; </a:t>
            </a:r>
            <a:r>
              <a:rPr lang="en-US" sz="2000" dirty="0" err="1">
                <a:solidFill>
                  <a:srgbClr val="000000"/>
                </a:solidFill>
                <a:cs typeface="Consolas" panose="020B0609020204030204" pitchFamily="49" charset="0"/>
              </a:rPr>
              <a:t>endl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;</a:t>
            </a:r>
          </a:p>
          <a:p>
            <a:pPr marL="350838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Whose 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hour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does this definition refer to? </a:t>
            </a:r>
            <a:r>
              <a:rPr lang="en-US" sz="20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Answer: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the 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hour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of the calling object.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The 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this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pointer is a pointer to the calling object. In other words, instead of writing 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hour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in the last definition, we could write: 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this-&gt;hour 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or 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(*this).hour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: Try this: redefine showTime24() as: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err="1">
                <a:solidFill>
                  <a:srgbClr val="000000"/>
                </a:solidFill>
                <a:cs typeface="Consolas" panose="020B0609020204030204" pitchFamily="49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 &lt;&lt; </a:t>
            </a:r>
            <a:r>
              <a:rPr lang="en-US" sz="2000" dirty="0" err="1">
                <a:solidFill>
                  <a:srgbClr val="000000"/>
                </a:solidFill>
                <a:cs typeface="Consolas" panose="020B0609020204030204" pitchFamily="49" charset="0"/>
              </a:rPr>
              <a:t>setfill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('0') &lt;&lt; </a:t>
            </a:r>
            <a:r>
              <a:rPr lang="en-US" sz="2000" dirty="0" err="1">
                <a:solidFill>
                  <a:srgbClr val="000000"/>
                </a:solidFill>
                <a:cs typeface="Consolas" panose="020B0609020204030204" pitchFamily="49" charset="0"/>
              </a:rPr>
              <a:t>setw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(2) &lt;&lt; (*this).hour &lt;&lt; ":" &lt;&lt; </a:t>
            </a:r>
            <a:r>
              <a:rPr lang="en-US" sz="2000" dirty="0" err="1">
                <a:solidFill>
                  <a:srgbClr val="000000"/>
                </a:solidFill>
                <a:cs typeface="Consolas" panose="020B0609020204030204" pitchFamily="49" charset="0"/>
              </a:rPr>
              <a:t>setw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(2) &lt;&lt; this-&gt;minute &lt;&lt; ":" &lt;&lt; </a:t>
            </a:r>
            <a:r>
              <a:rPr lang="en-US" sz="2000" dirty="0" err="1">
                <a:solidFill>
                  <a:srgbClr val="000000"/>
                </a:solidFill>
                <a:cs typeface="Consolas" panose="020B0609020204030204" pitchFamily="49" charset="0"/>
              </a:rPr>
              <a:t>setw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(2) &lt;&lt; this-&gt;second &lt;&lt; </a:t>
            </a:r>
            <a:r>
              <a:rPr lang="en-US" sz="2000" dirty="0" err="1">
                <a:solidFill>
                  <a:srgbClr val="000000"/>
                </a:solidFill>
                <a:cs typeface="Consolas" panose="020B0609020204030204" pitchFamily="49" charset="0"/>
              </a:rPr>
              <a:t>endl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;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You can see that it works exactly the same. 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Note: you will probably not need to use the 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this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 pointer much, but it is good to know what it is. </a:t>
            </a:r>
            <a:endParaRPr lang="en-US" sz="2000" dirty="0">
              <a:solidFill>
                <a:srgbClr val="000000"/>
              </a:solidFill>
              <a:cs typeface="Consolas" panose="020B0609020204030204" pitchFamily="49" charset="0"/>
            </a:endParaRPr>
          </a:p>
          <a:p>
            <a:pPr>
              <a:lnSpc>
                <a:spcPct val="90000"/>
              </a:lnSpc>
              <a:defRPr/>
            </a:pPr>
            <a:endParaRPr lang="en-US" sz="1800" dirty="0">
              <a:solidFill>
                <a:srgbClr val="000000"/>
              </a:solidFill>
              <a:cs typeface="Consolas" panose="020B0609020204030204" pitchFamily="49" charset="0"/>
            </a:endParaRP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58801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9.2  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Time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Class Case Study – constant functions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64771"/>
            <a:ext cx="10972800" cy="4842329"/>
          </a:xfrm>
        </p:spPr>
        <p:txBody>
          <a:bodyPr/>
          <a:lstStyle/>
          <a:p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If an object is declared constant, you cannot apply any member function to it unless the member function is declared constant also.</a:t>
            </a:r>
            <a:endParaRPr lang="en-US" altLang="en-US" sz="1800" dirty="0">
              <a:solidFill>
                <a:srgbClr val="000000"/>
              </a:solidFill>
            </a:endParaRPr>
          </a:p>
          <a:p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To declare a function constant, put the keyword </a:t>
            </a:r>
            <a:r>
              <a:rPr lang="en-US" altLang="en-US" sz="1800" dirty="0">
                <a:solidFill>
                  <a:srgbClr val="000000"/>
                </a:solidFill>
                <a:cs typeface="Consolas" panose="020B0609020204030204" pitchFamily="49" charset="0"/>
              </a:rPr>
              <a:t>const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 after the closing parentheses of the function (both in the prototype and the definition):  </a:t>
            </a:r>
            <a:r>
              <a:rPr lang="en-US" altLang="en-US" sz="1800" dirty="0">
                <a:solidFill>
                  <a:srgbClr val="000000"/>
                </a:solidFill>
                <a:cs typeface="Consolas" panose="020B0609020204030204" pitchFamily="49" charset="0"/>
              </a:rPr>
              <a:t>void showTime24() const</a:t>
            </a:r>
          </a:p>
          <a:p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Try again. You will get more errors because function </a:t>
            </a:r>
            <a:r>
              <a:rPr lang="en-US" altLang="en-US" sz="1800" dirty="0">
                <a:solidFill>
                  <a:srgbClr val="000000"/>
                </a:solidFill>
                <a:cs typeface="Consolas" panose="020B0609020204030204" pitchFamily="49" charset="0"/>
              </a:rPr>
              <a:t>showTime24() 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calls other functions that are not declared constant. You will have to declare all these functions constant.</a:t>
            </a:r>
          </a:p>
          <a:p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In general, </a:t>
            </a:r>
            <a:r>
              <a:rPr lang="en-US" altLang="en-US" sz="1800" b="1" dirty="0">
                <a:solidFill>
                  <a:srgbClr val="000000"/>
                </a:solidFill>
                <a:latin typeface="Cambria" panose="02040503050406030204" pitchFamily="18" charset="0"/>
              </a:rPr>
              <a:t>if a function does not modify the member data of the object that calls it, it should be declared constant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. This way you will avoid errors like the above.</a:t>
            </a:r>
          </a:p>
          <a:p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Define a function member void </a:t>
            </a:r>
            <a:r>
              <a:rPr lang="en-US" altLang="en-US" sz="1800" dirty="0" err="1">
                <a:solidFill>
                  <a:srgbClr val="000000"/>
                </a:solidFill>
                <a:latin typeface="Cambria" panose="02040503050406030204" pitchFamily="18" charset="0"/>
              </a:rPr>
              <a:t>addTime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(int h, int m, int s) that adds some amount of time (h, m, s) to the time object that calls it.</a:t>
            </a:r>
          </a:p>
          <a:p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To to this, one approach is to convert all times to seconds, add the seconds, and then convert seconds to hours, minutes, seconds.</a:t>
            </a:r>
          </a:p>
          <a:p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Define a function OUTSIDE of the class that takes two time objects and finds the difference between them in hours, minutes, seconds. Prototype would be </a:t>
            </a:r>
            <a:r>
              <a:rPr lang="en-US" altLang="en-US" sz="1800" dirty="0">
                <a:solidFill>
                  <a:srgbClr val="000000"/>
                </a:solidFill>
                <a:cs typeface="Consolas" panose="020B0609020204030204" pitchFamily="49" charset="0"/>
              </a:rPr>
              <a:t>Time </a:t>
            </a:r>
            <a:r>
              <a:rPr lang="en-US" altLang="en-US" sz="1800" dirty="0" err="1">
                <a:solidFill>
                  <a:srgbClr val="000000"/>
                </a:solidFill>
                <a:cs typeface="Consolas" panose="020B0609020204030204" pitchFamily="49" charset="0"/>
              </a:rPr>
              <a:t>subTime</a:t>
            </a:r>
            <a:r>
              <a:rPr lang="en-US" altLang="en-US" sz="1800" dirty="0">
                <a:solidFill>
                  <a:srgbClr val="000000"/>
                </a:solidFill>
                <a:cs typeface="Consolas" panose="020B0609020204030204" pitchFamily="49" charset="0"/>
              </a:rPr>
              <a:t>(Time t1, Time t2); </a:t>
            </a:r>
          </a:p>
          <a:p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Note: because it is a function that subtracts two </a:t>
            </a:r>
            <a:r>
              <a:rPr lang="en-US" altLang="en-US" sz="1800" dirty="0">
                <a:solidFill>
                  <a:srgbClr val="000000"/>
                </a:solidFill>
                <a:cs typeface="Consolas" panose="020B0609020204030204" pitchFamily="49" charset="0"/>
              </a:rPr>
              <a:t>Time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</a:rPr>
              <a:t> objects, it is better to define it outside the class instead of as a class function – we will see other ways to do this when we learn operator overloading.</a:t>
            </a:r>
          </a:p>
          <a:p>
            <a:pPr marL="109537" indent="0">
              <a:buNone/>
            </a:pP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75099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9.14  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Using the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Pointer (cont.)</a:t>
            </a: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Member functions use the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this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pointer implicitly or explicitly to reference an object’s data members and other member functions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 common explicit use of the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this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pointer is to avoid naming conflicts between a class’s data members and member-function parameters (or other local variables) 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05394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050"/>
            <a:ext cx="12192000" cy="4278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©1992-2017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13523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9.14  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Using the 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Pointer (cont.)</a:t>
            </a: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>
              <a:lnSpc>
                <a:spcPct val="90000"/>
              </a:lnSpc>
              <a:buNone/>
              <a:defRPr/>
            </a:pPr>
            <a:r>
              <a:rPr lang="en-US" sz="32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Type of the </a:t>
            </a:r>
            <a:r>
              <a:rPr lang="en-US" sz="3200" b="1" i="1" dirty="0">
                <a:solidFill>
                  <a:srgbClr val="000000"/>
                </a:solidFill>
                <a:cs typeface="Times New Roman" pitchFamily="18" charset="0"/>
              </a:rPr>
              <a:t>this</a:t>
            </a:r>
            <a:r>
              <a:rPr lang="en-US" sz="3200" b="1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Pointer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The type of the 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this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pointer depends on the type of the object and whether the member function in which 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this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is used is declared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const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In a non-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member function of class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Employee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, the this pointer has the type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Employee*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—a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constant pointer to a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nonconstant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Employee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.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In a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member function, this has the type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Employee*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cs typeface="Times New Roman" pitchFamily="18" charset="0"/>
              </a:rPr>
              <a:t>const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—a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constant pointer to a constant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Employee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93316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9.14.2  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Using the </a:t>
            </a:r>
            <a:r>
              <a:rPr lang="en-US" dirty="0">
                <a:solidFill>
                  <a:srgbClr val="3380E6"/>
                </a:solidFill>
              </a:rPr>
              <a:t>this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Pointer to Enable Cascaded Function Calls (READ ON YOUR OWN)</a:t>
            </a: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Another use of the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this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pointer is to enable </a:t>
            </a:r>
            <a:r>
              <a:rPr lang="en-US" sz="2800" dirty="0">
                <a:solidFill>
                  <a:srgbClr val="0000FF"/>
                </a:solidFill>
                <a:latin typeface="Cambria" panose="02040503050406030204" pitchFamily="18" charset="0"/>
                <a:cs typeface="Times New Roman" pitchFamily="18" charset="0"/>
              </a:rPr>
              <a:t>cascaded member-function calls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—that is, invoking multiple functions sequentially in the same statement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The program of Figs. 9.25–9.27 modifies class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Time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’s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set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functions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setTime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setHour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setMinute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and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setSecond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such that each returns a reference to a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Time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object to enable cascaded member-function calls.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The last statement in the body of each of these member functions returns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* 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into a return type of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Time &amp;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The program of Fig. 9.27 creates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Time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object </a:t>
            </a:r>
            <a:r>
              <a:rPr lang="en-US" sz="2800" dirty="0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, then uses it in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cascaded member-function calls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5977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©1992-2017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50904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063"/>
            <a:ext cx="12192000" cy="53482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©1992-2017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0252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8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9448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©1992-2017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28123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8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9448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©1992-2017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406258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0"/>
            <a:ext cx="97726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©1992-2017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66657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8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8"/>
            <a:ext cx="12192000" cy="681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©1992-2017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63064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9.3  </a:t>
            </a:r>
            <a:r>
              <a:rPr lang="en-US" dirty="0" err="1">
                <a:solidFill>
                  <a:srgbClr val="3380E6"/>
                </a:solidFill>
              </a:rPr>
              <a:t>setfill</a:t>
            </a:r>
            <a:r>
              <a:rPr lang="en-US" dirty="0">
                <a:solidFill>
                  <a:srgbClr val="3380E6"/>
                </a:solidFill>
              </a:rPr>
              <a:t> and </a:t>
            </a:r>
            <a:r>
              <a:rPr lang="en-US" dirty="0" err="1">
                <a:solidFill>
                  <a:srgbClr val="3380E6"/>
                </a:solidFill>
              </a:rPr>
              <a:t>setw</a:t>
            </a:r>
            <a:endParaRPr lang="en-US" dirty="0">
              <a:solidFill>
                <a:srgbClr val="3380E6"/>
              </a:solidFill>
              <a:latin typeface="Arial"/>
            </a:endParaRP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Parameterized stream manipulator </a:t>
            </a:r>
            <a:r>
              <a:rPr lang="en-US" altLang="en-US" sz="2000" dirty="0" err="1">
                <a:solidFill>
                  <a:srgbClr val="000000"/>
                </a:solidFill>
              </a:rPr>
              <a:t>setfill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 specifies the fill character that’s displayed when an integer is output in a field wider than the number of digits in the value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fill characters appear to the left of the digits in the number, because the number is right aligned by default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for left-aligned values (specified with the </a:t>
            </a:r>
            <a:r>
              <a:rPr lang="en-US" altLang="en-US" sz="2000" dirty="0">
                <a:solidFill>
                  <a:srgbClr val="000000"/>
                </a:solidFill>
              </a:rPr>
              <a:t>left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 stream manipulator) the fill characters would appear to the right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If the minute value is 2, it will be displayed as 02, because the fill character is set to zero (</a:t>
            </a:r>
            <a:r>
              <a:rPr lang="en-US" altLang="en-US" sz="2000" dirty="0">
                <a:solidFill>
                  <a:srgbClr val="000000"/>
                </a:solidFill>
              </a:rPr>
              <a:t>'0'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If the number being output fills the specified field, the fill character will not be displayed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Once the fill character is specified with </a:t>
            </a:r>
            <a:r>
              <a:rPr lang="en-US" altLang="en-US" sz="2000" dirty="0" err="1">
                <a:solidFill>
                  <a:srgbClr val="000000"/>
                </a:solidFill>
              </a:rPr>
              <a:t>setfill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, it applies for all subsequent values that are displayed in fields wider than the value being displayed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err="1">
                <a:solidFill>
                  <a:srgbClr val="000000"/>
                </a:solidFill>
              </a:rPr>
              <a:t>setfill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 is a sticky setting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This is in contrast to </a:t>
            </a:r>
            <a:r>
              <a:rPr lang="en-US" altLang="en-US" sz="2000" dirty="0" err="1">
                <a:solidFill>
                  <a:srgbClr val="000000"/>
                </a:solidFill>
              </a:rPr>
              <a:t>setw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, which applies only to the next value displayed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 err="1">
                <a:solidFill>
                  <a:srgbClr val="000000"/>
                </a:solidFill>
              </a:rPr>
              <a:t>setw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 is a </a:t>
            </a:r>
            <a:r>
              <a:rPr lang="en-US" altLang="en-US" sz="2000" dirty="0" err="1">
                <a:solidFill>
                  <a:srgbClr val="000000"/>
                </a:solidFill>
                <a:latin typeface="Cambria" panose="02040503050406030204" pitchFamily="18" charset="0"/>
              </a:rPr>
              <a:t>nonsticky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</a:rPr>
              <a:t> setting</a:t>
            </a:r>
          </a:p>
          <a:p>
            <a:pPr>
              <a:lnSpc>
                <a:spcPct val="90000"/>
              </a:lnSpc>
            </a:pPr>
            <a:endParaRPr lang="en-US" altLang="en-US" sz="28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548628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8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0"/>
            <a:ext cx="94726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©1992-2017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728712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9.15  </a:t>
            </a:r>
            <a:r>
              <a:rPr lang="en-US" dirty="0">
                <a:solidFill>
                  <a:srgbClr val="3380E6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Class Members</a:t>
            </a:r>
          </a:p>
        </p:txBody>
      </p:sp>
      <p:sp>
        <p:nvSpPr>
          <p:cNvPr id="15872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23010"/>
            <a:ext cx="10972800" cy="478409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In certain cases, only one copy of a variable should be </a:t>
            </a:r>
            <a:r>
              <a:rPr lang="en-US" altLang="en-US" sz="20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shared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by </a:t>
            </a:r>
            <a:r>
              <a:rPr lang="en-US" altLang="en-US" sz="20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all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objects of a class. A </a:t>
            </a:r>
            <a:r>
              <a:rPr lang="en-US" altLang="en-US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static</a:t>
            </a:r>
            <a:r>
              <a:rPr lang="en-US" altLang="en-US" sz="2000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data member 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is used for these and other reasons.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Such a variable represents “</a:t>
            </a:r>
            <a:r>
              <a:rPr lang="en-US" altLang="en-US" sz="2000" dirty="0" err="1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classwide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” information, i.e., data that is shared by all instances and is not specific to any one object of the class.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In other words, if you want an data member of a class to have the </a:t>
            </a:r>
            <a:r>
              <a:rPr lang="en-US" altLang="en-US" sz="2000" b="1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same value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for all the objects of a class, declare it </a:t>
            </a:r>
            <a:r>
              <a:rPr lang="en-US" altLang="en-US" sz="2000" dirty="0">
                <a:solidFill>
                  <a:srgbClr val="000000"/>
                </a:solidFill>
                <a:latin typeface="Courier" pitchFamily="2" charset="0"/>
                <a:cs typeface="Times New Roman" panose="02020603050405020304" pitchFamily="18" charset="0"/>
              </a:rPr>
              <a:t>static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For example, suppose that we have two classes, 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R</a:t>
            </a:r>
            <a:r>
              <a:rPr lang="en-US" alt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abbit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F</a:t>
            </a:r>
            <a:r>
              <a:rPr lang="en-US" alt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ox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friends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of each other (friends in C++, not it real life!). 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If there are many 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R</a:t>
            </a:r>
            <a:r>
              <a:rPr lang="en-US" altLang="en-US" sz="1800" dirty="0">
                <a:solidFill>
                  <a:srgbClr val="000000"/>
                </a:solidFill>
                <a:cs typeface="Consolas" panose="020B0609020204030204" pitchFamily="49" charset="0"/>
              </a:rPr>
              <a:t>abbit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s, 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F</a:t>
            </a:r>
            <a:r>
              <a:rPr lang="en-US" altLang="en-US" sz="1800" dirty="0">
                <a:solidFill>
                  <a:srgbClr val="000000"/>
                </a:solidFill>
                <a:cs typeface="Consolas" panose="020B0609020204030204" pitchFamily="49" charset="0"/>
              </a:rPr>
              <a:t>ox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es have a lot to eat, so the population of 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R</a:t>
            </a:r>
            <a:r>
              <a:rPr lang="en-US" altLang="en-US" sz="1800" dirty="0">
                <a:solidFill>
                  <a:srgbClr val="000000"/>
                </a:solidFill>
                <a:cs typeface="Consolas" panose="020B0609020204030204" pitchFamily="49" charset="0"/>
              </a:rPr>
              <a:t>abbit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 decreases while the population of 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F</a:t>
            </a:r>
            <a:r>
              <a:rPr lang="en-US" altLang="en-US" sz="1800" dirty="0">
                <a:solidFill>
                  <a:srgbClr val="000000"/>
                </a:solidFill>
                <a:cs typeface="Consolas" panose="020B0609020204030204" pitchFamily="49" charset="0"/>
              </a:rPr>
              <a:t>ox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es increases. </a:t>
            </a:r>
          </a:p>
          <a:p>
            <a:pPr lvl="1">
              <a:lnSpc>
                <a:spcPct val="90000"/>
              </a:lnSpc>
            </a:pP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Likewise if there are few 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R</a:t>
            </a:r>
            <a:r>
              <a:rPr lang="en-US" altLang="en-US" sz="1800" dirty="0">
                <a:solidFill>
                  <a:srgbClr val="000000"/>
                </a:solidFill>
                <a:cs typeface="Consolas" panose="020B0609020204030204" pitchFamily="49" charset="0"/>
              </a:rPr>
              <a:t>abbit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s, the 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F</a:t>
            </a:r>
            <a:r>
              <a:rPr lang="en-US" altLang="en-US" sz="1800" dirty="0">
                <a:solidFill>
                  <a:srgbClr val="000000"/>
                </a:solidFill>
                <a:cs typeface="Consolas" panose="020B0609020204030204" pitchFamily="49" charset="0"/>
              </a:rPr>
              <a:t>ox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es have little to eat, so their population decreases while the population of 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R</a:t>
            </a:r>
            <a:r>
              <a:rPr lang="en-US" altLang="en-US" sz="1800" dirty="0">
                <a:solidFill>
                  <a:srgbClr val="000000"/>
                </a:solidFill>
                <a:cs typeface="Consolas" panose="020B0609020204030204" pitchFamily="49" charset="0"/>
              </a:rPr>
              <a:t>abbit</a:t>
            </a:r>
            <a:r>
              <a:rPr lang="en-US" altLang="en-US" sz="18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 increases because they are eaten less.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In either case, we would need a data member of </a:t>
            </a:r>
            <a:r>
              <a:rPr lang="en-US" alt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class Fox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say </a:t>
            </a:r>
            <a:r>
              <a:rPr lang="en-US" altLang="en-US" sz="2000" dirty="0" err="1">
                <a:solidFill>
                  <a:srgbClr val="000000"/>
                </a:solidFill>
                <a:cs typeface="Consolas" panose="020B0609020204030204" pitchFamily="49" charset="0"/>
              </a:rPr>
              <a:t>numFoxes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that stores the number of </a:t>
            </a:r>
            <a:r>
              <a:rPr lang="en-US" alt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Fox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objects at any moment during the program. Likewise with the </a:t>
            </a:r>
            <a:r>
              <a:rPr lang="en-US" alt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Rabbit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s.</a:t>
            </a:r>
          </a:p>
          <a:p>
            <a:pPr>
              <a:lnSpc>
                <a:spcPct val="9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To do this, create a data member in class </a:t>
            </a:r>
            <a:r>
              <a:rPr lang="en-US" alt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Fox</a:t>
            </a: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marL="109537" indent="0">
              <a:lnSpc>
                <a:spcPct val="90000"/>
              </a:lnSpc>
              <a:buNone/>
            </a:pPr>
            <a:r>
              <a:rPr lang="en-US" alt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static int </a:t>
            </a:r>
            <a:r>
              <a:rPr lang="en-US" altLang="en-US" sz="2000" dirty="0" err="1">
                <a:solidFill>
                  <a:srgbClr val="000000"/>
                </a:solidFill>
                <a:cs typeface="Consolas" panose="020B0609020204030204" pitchFamily="49" charset="0"/>
              </a:rPr>
              <a:t>numFoxes</a:t>
            </a:r>
            <a:r>
              <a:rPr lang="en-US" alt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{0};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072366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9.15  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Constructors and Destructors for static Local Objects</a:t>
            </a:r>
          </a:p>
        </p:txBody>
      </p:sp>
      <p:sp>
        <p:nvSpPr>
          <p:cNvPr id="7987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The constructor for a </a:t>
            </a:r>
            <a:r>
              <a:rPr lang="en-US" sz="3600" dirty="0">
                <a:solidFill>
                  <a:srgbClr val="000000"/>
                </a:solidFill>
              </a:rPr>
              <a:t>static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 local object is called only </a:t>
            </a:r>
            <a:r>
              <a:rPr lang="en-US" sz="3600" i="1" dirty="0">
                <a:solidFill>
                  <a:srgbClr val="000000"/>
                </a:solidFill>
                <a:latin typeface="Cambria" panose="02040503050406030204" pitchFamily="18" charset="0"/>
              </a:rPr>
              <a:t>once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, when execution first reaches the point where the object is defined—the corresponding destructor is called when </a:t>
            </a:r>
            <a:r>
              <a:rPr lang="en-US" sz="3600" dirty="0">
                <a:solidFill>
                  <a:srgbClr val="000000"/>
                </a:solidFill>
              </a:rPr>
              <a:t>main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 terminates or the program calls function </a:t>
            </a:r>
            <a:r>
              <a:rPr lang="en-US" sz="3600" dirty="0">
                <a:solidFill>
                  <a:srgbClr val="000000"/>
                </a:solidFill>
              </a:rPr>
              <a:t>exit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Global and </a:t>
            </a:r>
            <a:r>
              <a:rPr lang="en-US" sz="3600" dirty="0">
                <a:solidFill>
                  <a:srgbClr val="000000"/>
                </a:solidFill>
              </a:rPr>
              <a:t>static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 objects are destroyed in the reverse order of their creation.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Destructors are not called for </a:t>
            </a:r>
            <a:r>
              <a:rPr lang="en-US" sz="3600" dirty="0">
                <a:solidFill>
                  <a:srgbClr val="000000"/>
                </a:solidFill>
              </a:rPr>
              <a:t>static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 objects if the program terminates with a call to function </a:t>
            </a:r>
            <a:r>
              <a:rPr lang="en-US" sz="3600" dirty="0">
                <a:solidFill>
                  <a:srgbClr val="000000"/>
                </a:solidFill>
              </a:rPr>
              <a:t>abort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7782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56664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6888"/>
            <a:ext cx="12192000" cy="33242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©1992-2017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226747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9.15.2  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Scope and Initialization of </a:t>
            </a:r>
            <a:r>
              <a:rPr lang="en-US" dirty="0">
                <a:solidFill>
                  <a:srgbClr val="3380E6"/>
                </a:solidFill>
              </a:rPr>
              <a:t>static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Data Members</a:t>
            </a: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static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data members have 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class scope.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 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static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data member must be initialized 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exactly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once.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Fundamental-type 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static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data members are initialized by default to 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0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In C++11’s all </a:t>
            </a:r>
            <a:r>
              <a:rPr lang="en-US" sz="3200" dirty="0">
                <a:solidFill>
                  <a:srgbClr val="000000"/>
                </a:solidFill>
                <a:cs typeface="Times New Roman" pitchFamily="18" charset="0"/>
              </a:rPr>
              <a:t>static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cs typeface="Times New Roman" pitchFamily="18" charset="0"/>
              </a:rPr>
              <a:t>const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data members can have in-class initializers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813148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9.15.3  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Accessing </a:t>
            </a:r>
            <a:r>
              <a:rPr lang="en-US" dirty="0">
                <a:solidFill>
                  <a:srgbClr val="3380E6"/>
                </a:solidFill>
              </a:rPr>
              <a:t>static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Data Members</a:t>
            </a: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 class’s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private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protected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static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members are normally accessed through the class’s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public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member functions or friends.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 class’s </a:t>
            </a:r>
            <a:r>
              <a:rPr lang="en-US" sz="2400" i="1" dirty="0">
                <a:solidFill>
                  <a:srgbClr val="000000"/>
                </a:solidFill>
                <a:cs typeface="Times New Roman" pitchFamily="18" charset="0"/>
              </a:rPr>
              <a:t>static</a:t>
            </a:r>
            <a:r>
              <a:rPr lang="en-US" sz="24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members exist even when no objects of that class exist.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To access a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public static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class member when no objects of the class exist, simply prefix the class name and the scope resolution operator (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::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) to the name of the data member.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To access a private or protected static class member when no objects of the class exist, provide a public 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static</a:t>
            </a:r>
            <a:r>
              <a:rPr lang="en-US" sz="2400" dirty="0">
                <a:solidFill>
                  <a:srgbClr val="0000FF"/>
                </a:solidFill>
                <a:latin typeface="Cambria" panose="02040503050406030204" pitchFamily="18" charset="0"/>
                <a:cs typeface="Times New Roman" pitchFamily="18" charset="0"/>
              </a:rPr>
              <a:t> member function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and call the function by prefixing its name with the class name and scope resolution operator.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static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member function is a service of the </a:t>
            </a:r>
            <a:r>
              <a:rPr lang="en-US" sz="24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class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not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of a specific </a:t>
            </a:r>
            <a:r>
              <a:rPr lang="en-US" sz="2400" i="1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of the class.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573025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8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6738"/>
            <a:ext cx="12192000" cy="31829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©1992-2017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164450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9.15.4  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Demonstrating </a:t>
            </a:r>
            <a:r>
              <a:rPr lang="en-US" dirty="0">
                <a:solidFill>
                  <a:srgbClr val="3380E6"/>
                </a:solidFill>
              </a:rPr>
              <a:t>static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 Data Members</a:t>
            </a:r>
          </a:p>
        </p:txBody>
      </p:sp>
      <p:sp>
        <p:nvSpPr>
          <p:cNvPr id="10137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Download the program 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  <a:hlinkClick r:id="rId2"/>
              </a:rPr>
              <a:t>studentclass.cpp</a:t>
            </a:r>
            <a:endParaRPr lang="en-US" sz="2400" dirty="0">
              <a:solidFill>
                <a:srgbClr val="000000"/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Compile it!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Now let us add a static int count member that counts the number of students created: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Declare the variable 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count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Times New Roman" pitchFamily="18" charset="0"/>
              </a:rPr>
              <a:t> inside the class definition as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800" dirty="0">
                <a:solidFill>
                  <a:srgbClr val="000000"/>
                </a:solidFill>
                <a:cs typeface="Consolas" panose="020B0609020204030204" pitchFamily="49" charset="0"/>
              </a:rPr>
              <a:t>static int count;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Initialize the variable 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count 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outside the class definition using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800" dirty="0">
                <a:solidFill>
                  <a:srgbClr val="000000"/>
                </a:solidFill>
                <a:cs typeface="Consolas" panose="020B0609020204030204" pitchFamily="49" charset="0"/>
              </a:rPr>
              <a:t>int Student::count{0};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Make the constructor add </a:t>
            </a:r>
            <a:r>
              <a:rPr lang="en-US" sz="200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one to </a:t>
            </a:r>
            <a:r>
              <a:rPr lang="en-US" sz="2000">
                <a:solidFill>
                  <a:srgbClr val="000000"/>
                </a:solidFill>
                <a:cs typeface="Consolas" panose="020B0609020204030204" pitchFamily="49" charset="0"/>
              </a:rPr>
              <a:t>count</a:t>
            </a:r>
            <a:r>
              <a:rPr lang="en-US" sz="200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 when 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called.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Make the destructor subtract one from 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count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 when called.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To call the value of 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count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 in the </a:t>
            </a:r>
            <a:r>
              <a:rPr lang="en-US" sz="2000" dirty="0">
                <a:solidFill>
                  <a:srgbClr val="000000"/>
                </a:solidFill>
                <a:cs typeface="Consolas" panose="020B0609020204030204" pitchFamily="49" charset="0"/>
              </a:rPr>
              <a:t>main</a:t>
            </a: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cs typeface="Consolas" panose="020B0609020204030204" pitchFamily="49" charset="0"/>
              </a:rPr>
              <a:t> part, use</a:t>
            </a:r>
          </a:p>
          <a:p>
            <a:pPr lvl="2">
              <a:lnSpc>
                <a:spcPct val="90000"/>
              </a:lnSpc>
              <a:defRPr/>
            </a:pPr>
            <a:r>
              <a:rPr lang="en-US" sz="1800" dirty="0">
                <a:solidFill>
                  <a:srgbClr val="000000"/>
                </a:solidFill>
                <a:cs typeface="Consolas" panose="020B0609020204030204" pitchFamily="49" charset="0"/>
              </a:rPr>
              <a:t>Student::count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14249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8" y="0"/>
            <a:ext cx="117173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©1992-2017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133120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2350"/>
            <a:ext cx="12192000" cy="4811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©1992-2017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54488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375"/>
            <a:ext cx="12192000" cy="4413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©1992-2017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727959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0"/>
            <a:ext cx="10502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©1992-2017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719009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©1992-2017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587770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063"/>
            <a:ext cx="12192000" cy="53482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©1992-2017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843099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©1992-2017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972604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3" y="0"/>
            <a:ext cx="116982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©1992-2017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113194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4700"/>
            <a:ext cx="12192000" cy="27670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©1992-2017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95602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313"/>
            <a:ext cx="12192000" cy="43957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©1992-2017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43536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613"/>
            <a:ext cx="12192000" cy="4422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©1992-2017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16369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8" y="0"/>
            <a:ext cx="116284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©1992-2017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87372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pphtp10_09_Page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4438"/>
            <a:ext cx="12192000" cy="44275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©1992-2017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50049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4B5A1"/>
                </a:solidFill>
                <a:latin typeface="Arial"/>
              </a:rPr>
              <a:t>9.4  </a:t>
            </a:r>
            <a:r>
              <a:rPr lang="en-US" dirty="0">
                <a:solidFill>
                  <a:srgbClr val="3380E6"/>
                </a:solidFill>
                <a:latin typeface="Arial"/>
              </a:rPr>
              <a:t>Evaluating member functions on objects, references to objects, and pointers to objects.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>
          <a:xfrm>
            <a:off x="402771" y="1338943"/>
            <a:ext cx="11342915" cy="466815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Time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 can be used as a type in object, array, pointer and reference declarations as follows. Define the following objects in </a:t>
            </a:r>
            <a:r>
              <a:rPr lang="en-US" sz="2400" dirty="0">
                <a:solidFill>
                  <a:srgbClr val="000000"/>
                </a:solidFill>
                <a:cs typeface="Consolas" panose="020B0609020204030204" pitchFamily="49" charset="0"/>
              </a:rPr>
              <a:t>main</a:t>
            </a:r>
            <a:r>
              <a:rPr 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:</a:t>
            </a:r>
          </a:p>
          <a:p>
            <a:pPr lvl="1">
              <a:defRPr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Time sunset; // object of type Time</a:t>
            </a:r>
          </a:p>
          <a:p>
            <a:pPr lvl="1">
              <a:defRPr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array&lt; Time, </a:t>
            </a:r>
            <a:r>
              <a:rPr lang="en-US" sz="2400" dirty="0">
                <a:solidFill>
                  <a:srgbClr val="00B0F0"/>
                </a:solidFill>
                <a:latin typeface="Consolas" panose="020B0609020204030204" pitchFamily="49" charset="0"/>
              </a:rPr>
              <a:t>5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&gt; arrayOfTimes;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// array of 5 Time objects</a:t>
            </a:r>
          </a:p>
          <a:p>
            <a:pPr lvl="1">
              <a:defRPr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Time &amp;dinnerTime = sunset;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// reference to a Time object</a:t>
            </a:r>
          </a:p>
          <a:p>
            <a:pPr lvl="1">
              <a:defRPr/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Time *timePtr = &amp;dinnerTime;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// pointer to a Time object</a:t>
            </a:r>
          </a:p>
          <a:p>
            <a:pPr eaLnBrk="1" hangingPunct="1">
              <a:defRPr/>
            </a:pP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As you know, using a member function on an object is done via the .  operator: for object </a:t>
            </a:r>
            <a:r>
              <a:rPr lang="en-US" sz="2400" dirty="0">
                <a:cs typeface="Consolas" panose="020B0609020204030204" pitchFamily="49" charset="0"/>
              </a:rPr>
              <a:t>sunset</a:t>
            </a: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 it would be </a:t>
            </a:r>
            <a:r>
              <a:rPr lang="en-US" sz="2400" dirty="0">
                <a:cs typeface="Consolas" panose="020B0609020204030204" pitchFamily="49" charset="0"/>
              </a:rPr>
              <a:t>sunset.showTime24()</a:t>
            </a:r>
          </a:p>
          <a:p>
            <a:pPr>
              <a:defRPr/>
            </a:pP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Same thing applies to references to Time objects. </a:t>
            </a:r>
          </a:p>
          <a:p>
            <a:pPr>
              <a:defRPr/>
            </a:pP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However, for pointers to objects one needs to use the -&gt; operator instead: use</a:t>
            </a:r>
          </a:p>
          <a:p>
            <a:pPr marL="109537" indent="0">
              <a:buNone/>
              <a:defRPr/>
            </a:pPr>
            <a:r>
              <a:rPr lang="en-US" sz="2400" dirty="0">
                <a:latin typeface="Cambria" panose="02040503050406030204" pitchFamily="18" charset="0"/>
                <a:cs typeface="Times New Roman" pitchFamily="18" charset="0"/>
              </a:rPr>
              <a:t>		</a:t>
            </a:r>
            <a:r>
              <a:rPr lang="en-US" sz="2400" dirty="0" err="1">
                <a:cs typeface="Consolas" panose="020B0609020204030204" pitchFamily="49" charset="0"/>
              </a:rPr>
              <a:t>timePtr</a:t>
            </a:r>
            <a:r>
              <a:rPr lang="en-US" sz="2400" dirty="0">
                <a:cs typeface="Consolas" panose="020B0609020204030204" pitchFamily="49" charset="0"/>
              </a:rPr>
              <a:t>-&gt;</a:t>
            </a:r>
            <a:r>
              <a:rPr lang="en-US" sz="2400" dirty="0" err="1">
                <a:cs typeface="Consolas" panose="020B0609020204030204" pitchFamily="49" charset="0"/>
              </a:rPr>
              <a:t>showTime</a:t>
            </a:r>
            <a:r>
              <a:rPr lang="en-US" sz="2400" dirty="0">
                <a:cs typeface="Consolas" panose="020B0609020204030204" pitchFamily="49" charset="0"/>
              </a:rPr>
              <a:t>(24);</a:t>
            </a: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©1992-2014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25565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cpphtp10_08</Template>
  <TotalTime>1592</TotalTime>
  <Words>4314</Words>
  <Application>Microsoft Macintosh PowerPoint</Application>
  <PresentationFormat>Widescreen</PresentationFormat>
  <Paragraphs>256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8" baseType="lpstr">
      <vt:lpstr>Arial</vt:lpstr>
      <vt:lpstr>Calibri</vt:lpstr>
      <vt:lpstr>Cambria</vt:lpstr>
      <vt:lpstr>Consolas</vt:lpstr>
      <vt:lpstr>Courier</vt:lpstr>
      <vt:lpstr>Goudy Sans Medium</vt:lpstr>
      <vt:lpstr>Lucida Sans Unicode</vt:lpstr>
      <vt:lpstr>Verdana</vt:lpstr>
      <vt:lpstr>Wingdings</vt:lpstr>
      <vt:lpstr>Wingdings 2</vt:lpstr>
      <vt:lpstr>Wingdings 3</vt:lpstr>
      <vt:lpstr>Concourse</vt:lpstr>
      <vt:lpstr>Classes: A Deeper Look</vt:lpstr>
      <vt:lpstr>9.1  Time Class Case Study</vt:lpstr>
      <vt:lpstr>9.2  Time Class Case Study – constant functions</vt:lpstr>
      <vt:lpstr>9.3  setfill and setw</vt:lpstr>
      <vt:lpstr>PowerPoint Presentation</vt:lpstr>
      <vt:lpstr>PowerPoint Presentation</vt:lpstr>
      <vt:lpstr>PowerPoint Presentation</vt:lpstr>
      <vt:lpstr>PowerPoint Presentation</vt:lpstr>
      <vt:lpstr>9.4  Evaluating member functions on objects, references to objects, and pointers to objects.</vt:lpstr>
      <vt:lpstr>9.5  Object Size</vt:lpstr>
      <vt:lpstr>PowerPoint Presentation</vt:lpstr>
      <vt:lpstr>9.6  Class Scope and Accessing Class Members </vt:lpstr>
      <vt:lpstr>9.7  Access Functions and Utility Functions</vt:lpstr>
      <vt:lpstr>9.8  Constructors with Default Arguments</vt:lpstr>
      <vt:lpstr>9.9  Destructors</vt:lpstr>
      <vt:lpstr>9.9  When Constructors and Destructors Are Called</vt:lpstr>
      <vt:lpstr>9.9  Constructors and Destructors for Objects in Global Scope</vt:lpstr>
      <vt:lpstr>9.10  Default Memberwise Assignment</vt:lpstr>
      <vt:lpstr>9.11  Composition: Objects as Members of Classes</vt:lpstr>
      <vt:lpstr>9.12  friend Functions and friend Classes</vt:lpstr>
      <vt:lpstr>9.12  friend Functions and friend Classes (cont.)</vt:lpstr>
      <vt:lpstr>9.13  friend Functions and friend Classes (cont.)</vt:lpstr>
      <vt:lpstr>9.13  friend Functions and friend Classes (cont.)</vt:lpstr>
      <vt:lpstr>9.13  friend Functions and friend Classes (cont.)</vt:lpstr>
      <vt:lpstr>PowerPoint Presentation</vt:lpstr>
      <vt:lpstr>PowerPoint Presentation</vt:lpstr>
      <vt:lpstr>PowerPoint Presentation</vt:lpstr>
      <vt:lpstr>9.14  Using the this Pointer</vt:lpstr>
      <vt:lpstr>9.14  Using the this Pointer (cont.)</vt:lpstr>
      <vt:lpstr>9.14  Using the this Pointer (cont.)</vt:lpstr>
      <vt:lpstr>PowerPoint Presentation</vt:lpstr>
      <vt:lpstr>9.14  Using the this Pointer (cont.)</vt:lpstr>
      <vt:lpstr>9.14.2  Using the this Pointer to Enable Cascaded Function Calls (READ ON YOUR OWN)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9.15  static Class Members</vt:lpstr>
      <vt:lpstr>9.15  Constructors and Destructors for static Local Objects</vt:lpstr>
      <vt:lpstr>PowerPoint Presentation</vt:lpstr>
      <vt:lpstr>9.15.2  Scope and Initialization of static Data Members</vt:lpstr>
      <vt:lpstr>9.15.3  Accessing static Data Members</vt:lpstr>
      <vt:lpstr>PowerPoint Presentation</vt:lpstr>
      <vt:lpstr>9.15.4  Demonstrating static Data Members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Classes: A Deeper Look</dc:title>
  <dc:creator>Paul Deitel</dc:creator>
  <cp:lastModifiedBy>Luis Fernandez</cp:lastModifiedBy>
  <cp:revision>69</cp:revision>
  <dcterms:created xsi:type="dcterms:W3CDTF">2016-07-20T18:32:33Z</dcterms:created>
  <dcterms:modified xsi:type="dcterms:W3CDTF">2020-04-21T01:51:43Z</dcterms:modified>
</cp:coreProperties>
</file>