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8"/>
  </p:notesMasterIdLst>
  <p:handoutMasterIdLst>
    <p:handoutMasterId r:id="rId29"/>
  </p:handoutMasterIdLst>
  <p:sldIdLst>
    <p:sldId id="416" r:id="rId2"/>
    <p:sldId id="507" r:id="rId3"/>
    <p:sldId id="508" r:id="rId4"/>
    <p:sldId id="509" r:id="rId5"/>
    <p:sldId id="510" r:id="rId6"/>
    <p:sldId id="511" r:id="rId7"/>
    <p:sldId id="450" r:id="rId8"/>
    <p:sldId id="512" r:id="rId9"/>
    <p:sldId id="451" r:id="rId10"/>
    <p:sldId id="513" r:id="rId11"/>
    <p:sldId id="465" r:id="rId12"/>
    <p:sldId id="426" r:id="rId13"/>
    <p:sldId id="468" r:id="rId14"/>
    <p:sldId id="469" r:id="rId15"/>
    <p:sldId id="480" r:id="rId16"/>
    <p:sldId id="432" r:id="rId17"/>
    <p:sldId id="433" r:id="rId18"/>
    <p:sldId id="492" r:id="rId19"/>
    <p:sldId id="437" r:id="rId20"/>
    <p:sldId id="444" r:id="rId21"/>
    <p:sldId id="445" r:id="rId22"/>
    <p:sldId id="449" r:id="rId23"/>
    <p:sldId id="514" r:id="rId24"/>
    <p:sldId id="515" r:id="rId25"/>
    <p:sldId id="516" r:id="rId26"/>
    <p:sldId id="517"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9" autoAdjust="0"/>
    <p:restoredTop sz="94663" autoAdjust="0"/>
  </p:normalViewPr>
  <p:slideViewPr>
    <p:cSldViewPr>
      <p:cViewPr varScale="1">
        <p:scale>
          <a:sx n="114" d="100"/>
          <a:sy n="114" d="100"/>
        </p:scale>
        <p:origin x="176"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2FADA50C-57BB-43AE-9584-4539C5CAA671}" type="datetimeFigureOut">
              <a:rPr lang="en-US"/>
              <a:pPr>
                <a:defRPr/>
              </a:pPr>
              <a:t>3/30/20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A259D0A-A664-4ED3-80D2-0D524351552E}" type="slidenum">
              <a:rPr lang="en-US" altLang="en-US"/>
              <a:pPr/>
              <a:t>‹#›</a:t>
            </a:fld>
            <a:endParaRPr lang="en-US" altLang="en-US"/>
          </a:p>
        </p:txBody>
      </p:sp>
    </p:spTree>
    <p:extLst>
      <p:ext uri="{BB962C8B-B14F-4D97-AF65-F5344CB8AC3E}">
        <p14:creationId xmlns:p14="http://schemas.microsoft.com/office/powerpoint/2010/main" val="1888327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65A5A34-BD9A-4B68-8FB0-530A94301919}" type="datetimeFigureOut">
              <a:rPr lang="en-US"/>
              <a:pPr>
                <a:defRPr/>
              </a:pPr>
              <a:t>3/30/20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26042B5-67EA-4678-86BD-0DEBAC968F6E}" type="slidenum">
              <a:rPr lang="en-US" altLang="en-US"/>
              <a:pPr/>
              <a:t>‹#›</a:t>
            </a:fld>
            <a:endParaRPr lang="en-US" altLang="en-US"/>
          </a:p>
        </p:txBody>
      </p:sp>
    </p:spTree>
    <p:extLst>
      <p:ext uri="{BB962C8B-B14F-4D97-AF65-F5344CB8AC3E}">
        <p14:creationId xmlns:p14="http://schemas.microsoft.com/office/powerpoint/2010/main" val="1635521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6042B5-67EA-4678-86BD-0DEBAC968F6E}" type="slidenum">
              <a:rPr lang="en-US" altLang="en-US" smtClean="0"/>
              <a:pPr/>
              <a:t>1</a:t>
            </a:fld>
            <a:endParaRPr lang="en-US" altLang="en-US"/>
          </a:p>
        </p:txBody>
      </p:sp>
    </p:spTree>
    <p:extLst>
      <p:ext uri="{BB962C8B-B14F-4D97-AF65-F5344CB8AC3E}">
        <p14:creationId xmlns:p14="http://schemas.microsoft.com/office/powerpoint/2010/main" val="3505803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8"/>
          <p:cNvGrpSpPr>
            <a:grpSpLocks/>
          </p:cNvGrpSpPr>
          <p:nvPr userDrawn="1"/>
        </p:nvGrpSpPr>
        <p:grpSpPr bwMode="auto">
          <a:xfrm>
            <a:off x="36703"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20"/>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2" name="Date Placeholder 29"/>
          <p:cNvSpPr>
            <a:spLocks noGrp="1"/>
          </p:cNvSpPr>
          <p:nvPr>
            <p:ph type="dt" sz="half" idx="10"/>
          </p:nvPr>
        </p:nvSpPr>
        <p:spPr>
          <a:xfrm>
            <a:off x="6767703" y="6402388"/>
            <a:ext cx="1919288" cy="365125"/>
          </a:xfrm>
          <a:prstGeom prst="rect">
            <a:avLst/>
          </a:prstGeom>
        </p:spPr>
        <p:txBody>
          <a:bodyPr/>
          <a:lstStyle>
            <a:lvl1pPr>
              <a:defRPr smtClean="0">
                <a:solidFill>
                  <a:srgbClr val="FFFFFF"/>
                </a:solidFill>
              </a:defRPr>
            </a:lvl1pPr>
            <a:extLst/>
          </a:lstStyle>
          <a:p>
            <a:pPr>
              <a:defRPr/>
            </a:pPr>
            <a:fld id="{64B9E16D-CE23-4870-87B8-986FBF676C90}" type="datetime1">
              <a:rPr lang="en-US" smtClean="0"/>
              <a:t>3/30/20</a:t>
            </a:fld>
            <a:endParaRPr lang="en-US" dirty="0"/>
          </a:p>
        </p:txBody>
      </p:sp>
      <p:sp>
        <p:nvSpPr>
          <p:cNvPr id="13" name="Slide Number Placeholder 26"/>
          <p:cNvSpPr>
            <a:spLocks noGrp="1"/>
          </p:cNvSpPr>
          <p:nvPr>
            <p:ph type="sldNum" sz="quarter" idx="11"/>
          </p:nvPr>
        </p:nvSpPr>
        <p:spPr/>
        <p:txBody>
          <a:bodyPr/>
          <a:lstStyle>
            <a:lvl1pPr>
              <a:defRPr>
                <a:solidFill>
                  <a:srgbClr val="FFFFFF"/>
                </a:solidFill>
              </a:defRPr>
            </a:lvl1pPr>
          </a:lstStyle>
          <a:p>
            <a:fld id="{2EBC78B4-4328-46CE-A1EE-220934CA3586}" type="slidenum">
              <a:rPr lang="en-US" altLang="en-US"/>
              <a:pPr/>
              <a:t>‹#›</a:t>
            </a:fld>
            <a:endParaRPr lang="en-US" altLang="en-US"/>
          </a:p>
        </p:txBody>
      </p:sp>
      <p:sp>
        <p:nvSpPr>
          <p:cNvPr id="14" name="Footer Placeholder 18"/>
          <p:cNvSpPr>
            <a:spLocks noGrp="1"/>
          </p:cNvSpPr>
          <p:nvPr>
            <p:ph type="ftr" sz="quarter" idx="12"/>
          </p:nvPr>
        </p:nvSpPr>
        <p:spPr>
          <a:xfrm>
            <a:off x="2743200" y="6408738"/>
            <a:ext cx="3987800" cy="365125"/>
          </a:xfrm>
        </p:spPr>
        <p:txBody>
          <a:bodyPr/>
          <a:lstStyle>
            <a:lvl1pPr>
              <a:defRPr smtClean="0">
                <a:solidFill>
                  <a:schemeClr val="accent1">
                    <a:tint val="20000"/>
                  </a:schemeClr>
                </a:solidFill>
              </a:defRPr>
            </a:lvl1pPr>
            <a:extLst/>
          </a:lstStyle>
          <a:p>
            <a:pPr>
              <a:defRPr/>
            </a:pPr>
            <a:r>
              <a:rPr lang="en-US"/>
              <a:t>©1992-2017 by Pearson Education, Inc. All Rights Reserved.</a:t>
            </a:r>
          </a:p>
        </p:txBody>
      </p:sp>
    </p:spTree>
    <p:extLst>
      <p:ext uri="{BB962C8B-B14F-4D97-AF65-F5344CB8AC3E}">
        <p14:creationId xmlns:p14="http://schemas.microsoft.com/office/powerpoint/2010/main" val="187665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a:xfrm>
            <a:off x="6727825" y="6408738"/>
            <a:ext cx="1919288" cy="365125"/>
          </a:xfrm>
          <a:prstGeom prst="rect">
            <a:avLst/>
          </a:prstGeom>
        </p:spPr>
        <p:txBody>
          <a:bodyPr/>
          <a:lstStyle>
            <a:lvl1pPr>
              <a:defRPr/>
            </a:lvl1pPr>
          </a:lstStyle>
          <a:p>
            <a:pPr>
              <a:defRPr/>
            </a:pPr>
            <a:fld id="{38A75EDD-026C-47EA-932B-7C26A3690C48}" type="datetime1">
              <a:rPr lang="en-US" smtClean="0"/>
              <a:t>3/30/20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©1992-2017 by Pearson Education, Inc. All Rights Reserved.</a:t>
            </a:r>
          </a:p>
        </p:txBody>
      </p:sp>
      <p:sp>
        <p:nvSpPr>
          <p:cNvPr id="6" name="Slide Number Placeholder 17"/>
          <p:cNvSpPr>
            <a:spLocks noGrp="1"/>
          </p:cNvSpPr>
          <p:nvPr>
            <p:ph type="sldNum" sz="quarter" idx="12"/>
          </p:nvPr>
        </p:nvSpPr>
        <p:spPr/>
        <p:txBody>
          <a:bodyPr/>
          <a:lstStyle>
            <a:lvl1pPr>
              <a:defRPr/>
            </a:lvl1pPr>
          </a:lstStyle>
          <a:p>
            <a:fld id="{57FAA08D-0B31-46F9-8C0D-D886B765DE25}" type="slidenum">
              <a:rPr lang="en-US" altLang="en-US"/>
              <a:pPr/>
              <a:t>‹#›</a:t>
            </a:fld>
            <a:endParaRPr lang="en-US" altLang="en-US"/>
          </a:p>
        </p:txBody>
      </p:sp>
    </p:spTree>
    <p:extLst>
      <p:ext uri="{BB962C8B-B14F-4D97-AF65-F5344CB8AC3E}">
        <p14:creationId xmlns:p14="http://schemas.microsoft.com/office/powerpoint/2010/main" val="1640542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a:xfrm>
            <a:off x="6727825" y="6408738"/>
            <a:ext cx="1919288" cy="365125"/>
          </a:xfrm>
          <a:prstGeom prst="rect">
            <a:avLst/>
          </a:prstGeom>
        </p:spPr>
        <p:txBody>
          <a:bodyPr/>
          <a:lstStyle>
            <a:lvl1pPr>
              <a:defRPr/>
            </a:lvl1pPr>
          </a:lstStyle>
          <a:p>
            <a:pPr>
              <a:defRPr/>
            </a:pPr>
            <a:fld id="{8F834A24-D55F-4F4A-B11F-C981FE55210D}" type="datetime1">
              <a:rPr lang="en-US" smtClean="0"/>
              <a:t>3/30/20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©1992-2017 by Pearson Education, Inc. All Rights Reserved.</a:t>
            </a:r>
          </a:p>
        </p:txBody>
      </p:sp>
      <p:sp>
        <p:nvSpPr>
          <p:cNvPr id="6" name="Slide Number Placeholder 17"/>
          <p:cNvSpPr>
            <a:spLocks noGrp="1"/>
          </p:cNvSpPr>
          <p:nvPr>
            <p:ph type="sldNum" sz="quarter" idx="12"/>
          </p:nvPr>
        </p:nvSpPr>
        <p:spPr/>
        <p:txBody>
          <a:bodyPr/>
          <a:lstStyle>
            <a:lvl1pPr>
              <a:defRPr/>
            </a:lvl1pPr>
          </a:lstStyle>
          <a:p>
            <a:fld id="{3AE0ED9B-4AE4-4A9A-9F5A-CF752C9DEBB3}" type="slidenum">
              <a:rPr lang="en-US" altLang="en-US"/>
              <a:pPr/>
              <a:t>‹#›</a:t>
            </a:fld>
            <a:endParaRPr lang="en-US" altLang="en-US"/>
          </a:p>
        </p:txBody>
      </p:sp>
    </p:spTree>
    <p:extLst>
      <p:ext uri="{BB962C8B-B14F-4D97-AF65-F5344CB8AC3E}">
        <p14:creationId xmlns:p14="http://schemas.microsoft.com/office/powerpoint/2010/main" val="4128016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a:xfrm>
            <a:off x="6727825" y="6408738"/>
            <a:ext cx="1919288" cy="365125"/>
          </a:xfrm>
          <a:prstGeom prst="rect">
            <a:avLst/>
          </a:prstGeom>
        </p:spPr>
        <p:txBody>
          <a:bodyPr/>
          <a:lstStyle>
            <a:lvl1pPr>
              <a:defRPr/>
            </a:lvl1pPr>
          </a:lstStyle>
          <a:p>
            <a:pPr>
              <a:defRPr/>
            </a:pPr>
            <a:fld id="{E3251BD5-3ECE-4D86-80F0-7BCE8C50CF4F}" type="datetime1">
              <a:rPr lang="en-US" smtClean="0"/>
              <a:t>3/30/20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©1992-2017 by Pearson Education, Inc. All Rights Reserved.</a:t>
            </a:r>
          </a:p>
        </p:txBody>
      </p:sp>
      <p:sp>
        <p:nvSpPr>
          <p:cNvPr id="6" name="Slide Number Placeholder 17"/>
          <p:cNvSpPr>
            <a:spLocks noGrp="1"/>
          </p:cNvSpPr>
          <p:nvPr>
            <p:ph type="sldNum" sz="quarter" idx="12"/>
          </p:nvPr>
        </p:nvSpPr>
        <p:spPr/>
        <p:txBody>
          <a:bodyPr/>
          <a:lstStyle>
            <a:lvl1pPr>
              <a:defRPr/>
            </a:lvl1pPr>
          </a:lstStyle>
          <a:p>
            <a:fld id="{C2BE3303-109A-4B12-B69E-2D3CFACD35F9}" type="slidenum">
              <a:rPr lang="en-US" altLang="en-US"/>
              <a:pPr/>
              <a:t>‹#›</a:t>
            </a:fld>
            <a:endParaRPr lang="en-US" altLang="en-US"/>
          </a:p>
        </p:txBody>
      </p:sp>
    </p:spTree>
    <p:extLst>
      <p:ext uri="{BB962C8B-B14F-4D97-AF65-F5344CB8AC3E}">
        <p14:creationId xmlns:p14="http://schemas.microsoft.com/office/powerpoint/2010/main" val="314973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buFont typeface="Wingdings" pitchFamily="2" charset="2"/>
              <a:buChar char="§"/>
              <a:defRPr/>
            </a:lvl2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p>
            <a:r>
              <a:rPr lang="en-US"/>
              <a:t>Click to edit Master title style</a:t>
            </a:r>
          </a:p>
        </p:txBody>
      </p:sp>
      <p:sp>
        <p:nvSpPr>
          <p:cNvPr id="6" name="Date Placeholder 3"/>
          <p:cNvSpPr>
            <a:spLocks noGrp="1"/>
          </p:cNvSpPr>
          <p:nvPr>
            <p:ph type="dt" sz="half" idx="10"/>
          </p:nvPr>
        </p:nvSpPr>
        <p:spPr>
          <a:xfrm>
            <a:off x="6727825" y="6408738"/>
            <a:ext cx="1919288" cy="365125"/>
          </a:xfrm>
          <a:prstGeom prst="rect">
            <a:avLst/>
          </a:prstGeom>
        </p:spPr>
        <p:txBody>
          <a:bodyPr/>
          <a:lstStyle>
            <a:lvl1pPr>
              <a:defRPr smtClean="0"/>
            </a:lvl1pPr>
            <a:extLst/>
          </a:lstStyle>
          <a:p>
            <a:pPr>
              <a:defRPr/>
            </a:pPr>
            <a:fld id="{BC27F7CC-1A2C-4AC4-9C47-525D5F446363}" type="datetime1">
              <a:rPr lang="en-US" smtClean="0"/>
              <a:t>3/30/20</a:t>
            </a:fld>
            <a:endParaRPr lang="en-US"/>
          </a:p>
        </p:txBody>
      </p:sp>
      <p:sp>
        <p:nvSpPr>
          <p:cNvPr id="8" name="Footer Placeholder 4"/>
          <p:cNvSpPr>
            <a:spLocks noGrp="1"/>
          </p:cNvSpPr>
          <p:nvPr>
            <p:ph type="ftr" sz="quarter" idx="11"/>
          </p:nvPr>
        </p:nvSpPr>
        <p:spPr>
          <a:xfrm>
            <a:off x="4114800" y="6408738"/>
            <a:ext cx="2616200" cy="365125"/>
          </a:xfrm>
        </p:spPr>
        <p:txBody>
          <a:bodyPr/>
          <a:lstStyle>
            <a:lvl1pPr>
              <a:defRPr smtClean="0"/>
            </a:lvl1pPr>
            <a:extLst/>
          </a:lstStyle>
          <a:p>
            <a:pPr>
              <a:defRPr/>
            </a:pPr>
            <a:r>
              <a:rPr lang="en-US"/>
              <a:t>©1992-2017 by Pearson Education, Inc. All Rights Reserved.</a:t>
            </a:r>
          </a:p>
        </p:txBody>
      </p:sp>
      <p:sp>
        <p:nvSpPr>
          <p:cNvPr id="9" name="Slide Number Placeholder 5"/>
          <p:cNvSpPr>
            <a:spLocks noGrp="1"/>
          </p:cNvSpPr>
          <p:nvPr>
            <p:ph type="sldNum" sz="quarter" idx="12"/>
          </p:nvPr>
        </p:nvSpPr>
        <p:spPr/>
        <p:txBody>
          <a:bodyPr/>
          <a:lstStyle>
            <a:lvl1pPr>
              <a:defRPr/>
            </a:lvl1pPr>
          </a:lstStyle>
          <a:p>
            <a:fld id="{C74D7BA7-EE9D-4893-BC34-3762080A8466}" type="slidenum">
              <a:rPr lang="en-US" altLang="en-US"/>
              <a:pPr/>
              <a:t>‹#›</a:t>
            </a:fld>
            <a:endParaRPr lang="en-US" altLang="en-US"/>
          </a:p>
        </p:txBody>
      </p:sp>
    </p:spTree>
    <p:extLst>
      <p:ext uri="{BB962C8B-B14F-4D97-AF65-F5344CB8AC3E}">
        <p14:creationId xmlns:p14="http://schemas.microsoft.com/office/powerpoint/2010/main" val="197550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a:xfrm>
            <a:off x="6727825" y="6408738"/>
            <a:ext cx="1919288" cy="365125"/>
          </a:xfrm>
          <a:prstGeom prst="rect">
            <a:avLst/>
          </a:prstGeom>
        </p:spPr>
        <p:txBody>
          <a:bodyPr/>
          <a:lstStyle>
            <a:lvl1pPr>
              <a:defRPr smtClean="0"/>
            </a:lvl1pPr>
            <a:extLst/>
          </a:lstStyle>
          <a:p>
            <a:pPr>
              <a:defRPr/>
            </a:pPr>
            <a:fld id="{BAF90157-AC12-4C3A-9226-C817507DAADA}" type="datetime1">
              <a:rPr lang="en-US" smtClean="0"/>
              <a:t>3/30/20</a:t>
            </a:fld>
            <a:endParaRPr lang="en-US"/>
          </a:p>
        </p:txBody>
      </p:sp>
      <p:sp>
        <p:nvSpPr>
          <p:cNvPr id="7" name="Footer Placeholder 4"/>
          <p:cNvSpPr>
            <a:spLocks noGrp="1"/>
          </p:cNvSpPr>
          <p:nvPr>
            <p:ph type="ftr" sz="quarter" idx="11"/>
          </p:nvPr>
        </p:nvSpPr>
        <p:spPr/>
        <p:txBody>
          <a:bodyPr/>
          <a:lstStyle>
            <a:lvl1pPr>
              <a:defRPr smtClean="0"/>
            </a:lvl1pPr>
            <a:extLst/>
          </a:lstStyle>
          <a:p>
            <a:pPr>
              <a:defRPr/>
            </a:pPr>
            <a:r>
              <a:rPr lang="en-US"/>
              <a:t>©1992-2017 by Pearson Education, Inc. All Rights Reserved.</a:t>
            </a:r>
          </a:p>
        </p:txBody>
      </p:sp>
      <p:sp>
        <p:nvSpPr>
          <p:cNvPr id="8" name="Slide Number Placeholder 5"/>
          <p:cNvSpPr>
            <a:spLocks noGrp="1"/>
          </p:cNvSpPr>
          <p:nvPr>
            <p:ph type="sldNum" sz="quarter" idx="12"/>
          </p:nvPr>
        </p:nvSpPr>
        <p:spPr/>
        <p:txBody>
          <a:bodyPr/>
          <a:lstStyle>
            <a:lvl1pPr>
              <a:defRPr/>
            </a:lvl1pPr>
          </a:lstStyle>
          <a:p>
            <a:fld id="{3005C60E-E036-4CD4-850D-A147C09732E6}" type="slidenum">
              <a:rPr lang="en-US" altLang="en-US"/>
              <a:pPr/>
              <a:t>‹#›</a:t>
            </a:fld>
            <a:endParaRPr lang="en-US" altLang="en-US"/>
          </a:p>
        </p:txBody>
      </p:sp>
    </p:spTree>
    <p:extLst>
      <p:ext uri="{BB962C8B-B14F-4D97-AF65-F5344CB8AC3E}">
        <p14:creationId xmlns:p14="http://schemas.microsoft.com/office/powerpoint/2010/main" val="20919468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a:xfrm>
            <a:off x="6727825" y="6408738"/>
            <a:ext cx="1919288" cy="365125"/>
          </a:xfrm>
          <a:prstGeom prst="rect">
            <a:avLst/>
          </a:prstGeom>
        </p:spPr>
        <p:txBody>
          <a:bodyPr/>
          <a:lstStyle>
            <a:lvl1pPr>
              <a:defRPr smtClean="0"/>
            </a:lvl1pPr>
            <a:extLst/>
          </a:lstStyle>
          <a:p>
            <a:pPr>
              <a:defRPr/>
            </a:pPr>
            <a:fld id="{27821B56-4A12-4680-9D2A-6FA80347ADFA}" type="datetime1">
              <a:rPr lang="en-US" smtClean="0"/>
              <a:t>3/30/20</a:t>
            </a:fld>
            <a:endParaRPr lang="en-US"/>
          </a:p>
        </p:txBody>
      </p:sp>
      <p:sp>
        <p:nvSpPr>
          <p:cNvPr id="6" name="Footer Placeholder 5"/>
          <p:cNvSpPr>
            <a:spLocks noGrp="1"/>
          </p:cNvSpPr>
          <p:nvPr>
            <p:ph type="ftr" sz="quarter" idx="11"/>
          </p:nvPr>
        </p:nvSpPr>
        <p:spPr/>
        <p:txBody>
          <a:bodyPr/>
          <a:lstStyle>
            <a:lvl1pPr>
              <a:defRPr smtClean="0"/>
            </a:lvl1pPr>
            <a:extLst/>
          </a:lstStyle>
          <a:p>
            <a:pPr>
              <a:defRPr/>
            </a:pPr>
            <a:r>
              <a:rPr lang="en-US"/>
              <a:t>©1992-2017 by Pearson Education, Inc. All Rights Reserved.</a:t>
            </a:r>
          </a:p>
        </p:txBody>
      </p:sp>
      <p:sp>
        <p:nvSpPr>
          <p:cNvPr id="7" name="Slide Number Placeholder 6"/>
          <p:cNvSpPr>
            <a:spLocks noGrp="1"/>
          </p:cNvSpPr>
          <p:nvPr>
            <p:ph type="sldNum" sz="quarter" idx="12"/>
          </p:nvPr>
        </p:nvSpPr>
        <p:spPr/>
        <p:txBody>
          <a:bodyPr/>
          <a:lstStyle>
            <a:lvl1pPr>
              <a:defRPr/>
            </a:lvl1pPr>
          </a:lstStyle>
          <a:p>
            <a:fld id="{D1608743-4A34-4D8D-843A-8B4A75E20C2B}" type="slidenum">
              <a:rPr lang="en-US" altLang="en-US"/>
              <a:pPr/>
              <a:t>‹#›</a:t>
            </a:fld>
            <a:endParaRPr lang="en-US" altLang="en-US"/>
          </a:p>
        </p:txBody>
      </p:sp>
    </p:spTree>
    <p:extLst>
      <p:ext uri="{BB962C8B-B14F-4D97-AF65-F5344CB8AC3E}">
        <p14:creationId xmlns:p14="http://schemas.microsoft.com/office/powerpoint/2010/main" val="271342812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727825" y="6408738"/>
            <a:ext cx="1919288" cy="365125"/>
          </a:xfrm>
          <a:prstGeom prst="rect">
            <a:avLst/>
          </a:prstGeom>
        </p:spPr>
        <p:txBody>
          <a:bodyPr/>
          <a:lstStyle>
            <a:lvl1pPr>
              <a:defRPr smtClean="0"/>
            </a:lvl1pPr>
            <a:extLst/>
          </a:lstStyle>
          <a:p>
            <a:pPr>
              <a:defRPr/>
            </a:pPr>
            <a:fld id="{11D696F4-29FE-4185-8501-5291D93993E5}" type="datetime1">
              <a:rPr lang="en-US" smtClean="0"/>
              <a:t>3/30/20</a:t>
            </a:fld>
            <a:endParaRPr lang="en-US"/>
          </a:p>
        </p:txBody>
      </p:sp>
      <p:sp>
        <p:nvSpPr>
          <p:cNvPr id="8" name="Footer Placeholder 7"/>
          <p:cNvSpPr>
            <a:spLocks noGrp="1"/>
          </p:cNvSpPr>
          <p:nvPr>
            <p:ph type="ftr" sz="quarter" idx="11"/>
          </p:nvPr>
        </p:nvSpPr>
        <p:spPr/>
        <p:txBody>
          <a:bodyPr/>
          <a:lstStyle>
            <a:lvl1pPr>
              <a:defRPr smtClean="0"/>
            </a:lvl1pPr>
            <a:extLst/>
          </a:lstStyle>
          <a:p>
            <a:pPr>
              <a:defRPr/>
            </a:pPr>
            <a:r>
              <a:rPr lang="en-US"/>
              <a:t>©1992-2017 by Pearson Education, Inc. All Rights Reserved.</a:t>
            </a:r>
          </a:p>
        </p:txBody>
      </p:sp>
      <p:sp>
        <p:nvSpPr>
          <p:cNvPr id="9" name="Slide Number Placeholder 8"/>
          <p:cNvSpPr>
            <a:spLocks noGrp="1"/>
          </p:cNvSpPr>
          <p:nvPr>
            <p:ph type="sldNum" sz="quarter" idx="12"/>
          </p:nvPr>
        </p:nvSpPr>
        <p:spPr/>
        <p:txBody>
          <a:bodyPr/>
          <a:lstStyle>
            <a:lvl1pPr>
              <a:defRPr/>
            </a:lvl1pPr>
          </a:lstStyle>
          <a:p>
            <a:fld id="{8FB0C9C1-41B8-4042-80FE-F8B7ABED598C}" type="slidenum">
              <a:rPr lang="en-US" altLang="en-US"/>
              <a:pPr/>
              <a:t>‹#›</a:t>
            </a:fld>
            <a:endParaRPr lang="en-US" altLang="en-US"/>
          </a:p>
        </p:txBody>
      </p:sp>
    </p:spTree>
    <p:extLst>
      <p:ext uri="{BB962C8B-B14F-4D97-AF65-F5344CB8AC3E}">
        <p14:creationId xmlns:p14="http://schemas.microsoft.com/office/powerpoint/2010/main" val="356805478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a:xfrm>
            <a:off x="6727825" y="6408738"/>
            <a:ext cx="1919288" cy="365125"/>
          </a:xfrm>
          <a:prstGeom prst="rect">
            <a:avLst/>
          </a:prstGeom>
        </p:spPr>
        <p:txBody>
          <a:bodyPr/>
          <a:lstStyle>
            <a:lvl1pPr>
              <a:defRPr smtClean="0"/>
            </a:lvl1pPr>
            <a:extLst/>
          </a:lstStyle>
          <a:p>
            <a:pPr>
              <a:defRPr/>
            </a:pPr>
            <a:fld id="{137CCDBD-3B2B-4CF4-A150-228FD3715286}" type="datetime1">
              <a:rPr lang="en-US" smtClean="0"/>
              <a:t>3/30/20</a:t>
            </a:fld>
            <a:endParaRPr lang="en-US"/>
          </a:p>
        </p:txBody>
      </p:sp>
      <p:sp>
        <p:nvSpPr>
          <p:cNvPr id="4" name="Footer Placeholder 3"/>
          <p:cNvSpPr>
            <a:spLocks noGrp="1"/>
          </p:cNvSpPr>
          <p:nvPr>
            <p:ph type="ftr" sz="quarter" idx="11"/>
          </p:nvPr>
        </p:nvSpPr>
        <p:spPr/>
        <p:txBody>
          <a:bodyPr/>
          <a:lstStyle>
            <a:lvl1pPr>
              <a:defRPr smtClean="0"/>
            </a:lvl1pPr>
            <a:extLst/>
          </a:lstStyle>
          <a:p>
            <a:pPr>
              <a:defRPr/>
            </a:pPr>
            <a:r>
              <a:rPr lang="en-US"/>
              <a:t>©1992-2017 by Pearson Education, Inc. All Rights Reserved.</a:t>
            </a:r>
          </a:p>
        </p:txBody>
      </p:sp>
      <p:sp>
        <p:nvSpPr>
          <p:cNvPr id="5" name="Slide Number Placeholder 4"/>
          <p:cNvSpPr>
            <a:spLocks noGrp="1"/>
          </p:cNvSpPr>
          <p:nvPr>
            <p:ph type="sldNum" sz="quarter" idx="12"/>
          </p:nvPr>
        </p:nvSpPr>
        <p:spPr/>
        <p:txBody>
          <a:bodyPr/>
          <a:lstStyle>
            <a:lvl1pPr>
              <a:defRPr/>
            </a:lvl1pPr>
          </a:lstStyle>
          <a:p>
            <a:fld id="{E331E8BF-62A4-418F-B27A-FCA0C4DE09D1}" type="slidenum">
              <a:rPr lang="en-US" altLang="en-US"/>
              <a:pPr/>
              <a:t>‹#›</a:t>
            </a:fld>
            <a:endParaRPr lang="en-US" altLang="en-US"/>
          </a:p>
        </p:txBody>
      </p:sp>
    </p:spTree>
    <p:extLst>
      <p:ext uri="{BB962C8B-B14F-4D97-AF65-F5344CB8AC3E}">
        <p14:creationId xmlns:p14="http://schemas.microsoft.com/office/powerpoint/2010/main" val="331921593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xfrm>
            <a:off x="6727825" y="6408738"/>
            <a:ext cx="1919288" cy="365125"/>
          </a:xfrm>
          <a:prstGeom prst="rect">
            <a:avLst/>
          </a:prstGeom>
        </p:spPr>
        <p:txBody>
          <a:bodyPr/>
          <a:lstStyle>
            <a:lvl1pPr>
              <a:defRPr/>
            </a:lvl1pPr>
          </a:lstStyle>
          <a:p>
            <a:pPr>
              <a:defRPr/>
            </a:pPr>
            <a:fld id="{ADE0E85A-9B89-4C02-AE75-1081C00973AC}" type="datetime1">
              <a:rPr lang="en-US" smtClean="0"/>
              <a:t>3/30/20</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©1992-2017 by Pearson Education, Inc. All Rights Reserved.</a:t>
            </a:r>
          </a:p>
        </p:txBody>
      </p:sp>
      <p:sp>
        <p:nvSpPr>
          <p:cNvPr id="4" name="Slide Number Placeholder 17"/>
          <p:cNvSpPr>
            <a:spLocks noGrp="1"/>
          </p:cNvSpPr>
          <p:nvPr>
            <p:ph type="sldNum" sz="quarter" idx="12"/>
          </p:nvPr>
        </p:nvSpPr>
        <p:spPr/>
        <p:txBody>
          <a:bodyPr/>
          <a:lstStyle>
            <a:lvl1pPr>
              <a:defRPr/>
            </a:lvl1pPr>
          </a:lstStyle>
          <a:p>
            <a:fld id="{92217BAB-5D32-4014-8B88-A7FB2AC27DD2}" type="slidenum">
              <a:rPr lang="en-US" altLang="en-US"/>
              <a:pPr/>
              <a:t>‹#›</a:t>
            </a:fld>
            <a:endParaRPr lang="en-US" altLang="en-US"/>
          </a:p>
        </p:txBody>
      </p:sp>
    </p:spTree>
    <p:extLst>
      <p:ext uri="{BB962C8B-B14F-4D97-AF65-F5344CB8AC3E}">
        <p14:creationId xmlns:p14="http://schemas.microsoft.com/office/powerpoint/2010/main" val="23808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727825" y="6408738"/>
            <a:ext cx="1919288" cy="365125"/>
          </a:xfrm>
          <a:prstGeom prst="rect">
            <a:avLst/>
          </a:prstGeom>
        </p:spPr>
        <p:txBody>
          <a:bodyPr/>
          <a:lstStyle>
            <a:lvl1pPr>
              <a:defRPr smtClean="0"/>
            </a:lvl1pPr>
            <a:extLst/>
          </a:lstStyle>
          <a:p>
            <a:pPr>
              <a:defRPr/>
            </a:pPr>
            <a:fld id="{CD1392EC-56A3-4ABD-864D-D51B4CC47063}" type="datetime1">
              <a:rPr lang="en-US" smtClean="0"/>
              <a:t>3/30/20</a:t>
            </a:fld>
            <a:endParaRPr lang="en-US"/>
          </a:p>
        </p:txBody>
      </p:sp>
      <p:sp>
        <p:nvSpPr>
          <p:cNvPr id="6" name="Footer Placeholder 5"/>
          <p:cNvSpPr>
            <a:spLocks noGrp="1"/>
          </p:cNvSpPr>
          <p:nvPr>
            <p:ph type="ftr" sz="quarter" idx="11"/>
          </p:nvPr>
        </p:nvSpPr>
        <p:spPr/>
        <p:txBody>
          <a:bodyPr/>
          <a:lstStyle>
            <a:lvl1pPr>
              <a:defRPr smtClean="0"/>
            </a:lvl1pPr>
            <a:extLst/>
          </a:lstStyle>
          <a:p>
            <a:pPr>
              <a:defRPr/>
            </a:pPr>
            <a:r>
              <a:rPr lang="en-US"/>
              <a:t>©1992-2017 by Pearson Education, Inc. All Rights Reserved.</a:t>
            </a:r>
          </a:p>
        </p:txBody>
      </p:sp>
      <p:sp>
        <p:nvSpPr>
          <p:cNvPr id="7" name="Slide Number Placeholder 6"/>
          <p:cNvSpPr>
            <a:spLocks noGrp="1"/>
          </p:cNvSpPr>
          <p:nvPr>
            <p:ph type="sldNum" sz="quarter" idx="12"/>
          </p:nvPr>
        </p:nvSpPr>
        <p:spPr/>
        <p:txBody>
          <a:bodyPr/>
          <a:lstStyle>
            <a:lvl1pPr>
              <a:defRPr/>
            </a:lvl1pPr>
          </a:lstStyle>
          <a:p>
            <a:fld id="{1C4A122D-DE1C-4C91-9B25-FC8798C0F9C9}" type="slidenum">
              <a:rPr lang="en-US" altLang="en-US"/>
              <a:pPr/>
              <a:t>‹#›</a:t>
            </a:fld>
            <a:endParaRPr lang="en-US" altLang="en-US"/>
          </a:p>
        </p:txBody>
      </p:sp>
    </p:spTree>
    <p:extLst>
      <p:ext uri="{BB962C8B-B14F-4D97-AF65-F5344CB8AC3E}">
        <p14:creationId xmlns:p14="http://schemas.microsoft.com/office/powerpoint/2010/main" val="30394160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a:xfrm>
            <a:off x="6727825" y="6408738"/>
            <a:ext cx="1919288" cy="365125"/>
          </a:xfrm>
          <a:prstGeom prst="rect">
            <a:avLst/>
          </a:prstGeom>
        </p:spPr>
        <p:txBody>
          <a:bodyPr/>
          <a:lstStyle>
            <a:lvl1pPr>
              <a:defRPr smtClean="0">
                <a:solidFill>
                  <a:schemeClr val="tx1"/>
                </a:solidFill>
              </a:defRPr>
            </a:lvl1pPr>
            <a:extLst/>
          </a:lstStyle>
          <a:p>
            <a:pPr>
              <a:defRPr/>
            </a:pPr>
            <a:fld id="{29699D14-89B1-42AE-9363-EBDFD06547B3}" type="datetime1">
              <a:rPr lang="en-US" smtClean="0"/>
              <a:t>3/30/20</a:t>
            </a:fld>
            <a:endParaRPr lang="en-US"/>
          </a:p>
        </p:txBody>
      </p:sp>
      <p:sp>
        <p:nvSpPr>
          <p:cNvPr id="12" name="Footer Placeholder 5"/>
          <p:cNvSpPr>
            <a:spLocks noGrp="1"/>
          </p:cNvSpPr>
          <p:nvPr>
            <p:ph type="ftr" sz="quarter" idx="11"/>
          </p:nvPr>
        </p:nvSpPr>
        <p:spPr>
          <a:xfrm>
            <a:off x="4379913" y="6408738"/>
            <a:ext cx="2351087" cy="365125"/>
          </a:xfrm>
        </p:spPr>
        <p:txBody>
          <a:bodyPr/>
          <a:lstStyle>
            <a:lvl1pPr>
              <a:defRPr smtClean="0">
                <a:solidFill>
                  <a:schemeClr val="tx1"/>
                </a:solidFill>
              </a:defRPr>
            </a:lvl1pPr>
            <a:extLst/>
          </a:lstStyle>
          <a:p>
            <a:pPr>
              <a:defRPr/>
            </a:pPr>
            <a:r>
              <a:rPr lang="en-US"/>
              <a:t>©1992-2017 by Pearson Education, Inc. All Rights Reserved.</a:t>
            </a:r>
          </a:p>
        </p:txBody>
      </p:sp>
      <p:sp>
        <p:nvSpPr>
          <p:cNvPr id="13" name="Slide Number Placeholder 6"/>
          <p:cNvSpPr>
            <a:spLocks noGrp="1"/>
          </p:cNvSpPr>
          <p:nvPr>
            <p:ph type="sldNum" sz="quarter" idx="12"/>
          </p:nvPr>
        </p:nvSpPr>
        <p:spPr/>
        <p:txBody>
          <a:bodyPr/>
          <a:lstStyle>
            <a:lvl1pPr>
              <a:defRPr/>
            </a:lvl1pPr>
          </a:lstStyle>
          <a:p>
            <a:fld id="{B7430DEE-A298-42BB-81DB-69DAC8AE9E5A}" type="slidenum">
              <a:rPr lang="en-US" altLang="en-US"/>
              <a:pPr/>
              <a:t>‹#›</a:t>
            </a:fld>
            <a:endParaRPr lang="en-US" altLang="en-US"/>
          </a:p>
        </p:txBody>
      </p:sp>
    </p:spTree>
    <p:extLst>
      <p:ext uri="{BB962C8B-B14F-4D97-AF65-F5344CB8AC3E}">
        <p14:creationId xmlns:p14="http://schemas.microsoft.com/office/powerpoint/2010/main" val="38150421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 name="Footer Placeholder 21"/>
          <p:cNvSpPr>
            <a:spLocks noGrp="1"/>
          </p:cNvSpPr>
          <p:nvPr>
            <p:ph type="ftr" sz="quarter" idx="3"/>
          </p:nvPr>
        </p:nvSpPr>
        <p:spPr>
          <a:xfrm>
            <a:off x="3962400" y="6408738"/>
            <a:ext cx="4648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tx1"/>
                </a:solidFill>
                <a:latin typeface="+mn-lt"/>
                <a:cs typeface="+mn-cs"/>
              </a:defRPr>
            </a:lvl1pPr>
            <a:extLst/>
          </a:lstStyle>
          <a:p>
            <a:pPr>
              <a:defRPr/>
            </a:pPr>
            <a:r>
              <a:rPr lang="en-US"/>
              <a:t>©1992-2017 by Pearson Education, Inc. All Rights Reserved.</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22562970-E7D5-45DC-ACB6-5FA3F991981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75" r:id="rId7"/>
    <p:sldLayoutId id="2147483785" r:id="rId8"/>
    <p:sldLayoutId id="2147483786" r:id="rId9"/>
    <p:sldLayoutId id="2147483776" r:id="rId10"/>
    <p:sldLayoutId id="2147483777" r:id="rId11"/>
    <p:sldLayoutId id="2147483778" r:id="rId12"/>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fsw01.bcc.cuny.edu/luis.fernandez01/web/teaching/classes/csi32/ch3/timeclass.aux.cpp" TargetMode="External"/><Relationship Id="rId2" Type="http://schemas.openxmlformats.org/officeDocument/2006/relationships/hyperlink" Target="https://fsw01.bcc.cuny.edu/luis.fernandez01/web/teaching/classes/csi32/ch3/timeclass.h" TargetMode="External"/><Relationship Id="rId1" Type="http://schemas.openxmlformats.org/officeDocument/2006/relationships/slideLayout" Target="../slideLayouts/slideLayout12.xml"/><Relationship Id="rId4" Type="http://schemas.openxmlformats.org/officeDocument/2006/relationships/hyperlink" Target="https://fsw01.bcc.cuny.edu/luis.fernandez01/web/teaching/classes/csi32/ch3/timeclass.main.cp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fsw01.bcc.cuny.edu/luis.fernandez01/web/teaching/classes/csi32/ch3/timeclass.cpp"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a:t>Introduction to Classes, Objects, Member Functions and Strings</a:t>
            </a:r>
          </a:p>
        </p:txBody>
      </p:sp>
      <p:sp>
        <p:nvSpPr>
          <p:cNvPr id="4" name="Subtitle 3"/>
          <p:cNvSpPr>
            <a:spLocks noGrp="1"/>
          </p:cNvSpPr>
          <p:nvPr>
            <p:ph type="subTitle" idx="1"/>
          </p:nvPr>
        </p:nvSpPr>
        <p:spPr/>
        <p:txBody>
          <a:bodyPr/>
          <a:lstStyle/>
          <a:p>
            <a:r>
              <a:rPr lang="en-US" dirty="0"/>
              <a:t>Chapter 3 of C++ How to Program, 10/e</a:t>
            </a:r>
          </a:p>
        </p:txBody>
      </p:sp>
      <p:sp>
        <p:nvSpPr>
          <p:cNvPr id="2" name="Footer Placeholder 1"/>
          <p:cNvSpPr>
            <a:spLocks noGrp="1"/>
          </p:cNvSpPr>
          <p:nvPr>
            <p:ph type="ftr" sz="quarter" idx="12"/>
          </p:nvPr>
        </p:nvSpPr>
        <p:spPr/>
        <p:txBody>
          <a:bodyPr/>
          <a:lstStyle/>
          <a:p>
            <a:pPr>
              <a:defRPr/>
            </a:pPr>
            <a:r>
              <a:rPr lang="en-US" dirty="0"/>
              <a:t>©1992-2017 by Pearson Education, Inc.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FF8033"/>
                </a:solidFill>
                <a:latin typeface="Calibri" panose="020F0502020204030204" pitchFamily="34" charset="0"/>
              </a:rPr>
              <a:t>3.6 </a:t>
            </a:r>
            <a:r>
              <a:rPr lang="en-US" b="1" i="0" u="none" strike="noStrike" baseline="0" dirty="0">
                <a:solidFill>
                  <a:srgbClr val="3380E6"/>
                </a:solidFill>
                <a:latin typeface="Calibri" panose="020F0502020204030204" pitchFamily="34" charset="0"/>
              </a:rPr>
              <a:t>Other things to define a good class	</a:t>
            </a:r>
          </a:p>
        </p:txBody>
      </p:sp>
      <p:sp>
        <p:nvSpPr>
          <p:cNvPr id="3" name="Text Placeholder 2"/>
          <p:cNvSpPr>
            <a:spLocks noGrp="1"/>
          </p:cNvSpPr>
          <p:nvPr>
            <p:ph type="body" idx="1"/>
          </p:nvPr>
        </p:nvSpPr>
        <p:spPr>
          <a:xfrm>
            <a:off x="533400" y="1524000"/>
            <a:ext cx="8305800" cy="4525962"/>
          </a:xfrm>
        </p:spPr>
        <p:txBody>
          <a:bodyPr/>
          <a:lstStyle/>
          <a:p>
            <a:r>
              <a:rPr lang="en-US" sz="2400" u="none" strike="noStrike" baseline="0" dirty="0">
                <a:latin typeface="Cambria" panose="02040503050406030204" pitchFamily="18" charset="0"/>
              </a:rPr>
              <a:t>There are many improvements and enhancements of the class Time we have defined. For example</a:t>
            </a:r>
          </a:p>
          <a:p>
            <a:pPr lvl="1"/>
            <a:r>
              <a:rPr lang="en-US" sz="2000" dirty="0">
                <a:latin typeface="Cambria" panose="02040503050406030204" pitchFamily="18" charset="0"/>
              </a:rPr>
              <a:t>Add some amount of time to a given time.</a:t>
            </a:r>
          </a:p>
          <a:p>
            <a:pPr lvl="1"/>
            <a:r>
              <a:rPr lang="en-US" sz="2000" u="none" strike="noStrike" baseline="0" dirty="0">
                <a:latin typeface="Cambria" panose="02040503050406030204" pitchFamily="18" charset="0"/>
              </a:rPr>
              <a:t>Find the difference between two Time instances (in hours, minutes, seconds).</a:t>
            </a:r>
          </a:p>
          <a:p>
            <a:pPr lvl="1"/>
            <a:r>
              <a:rPr lang="en-US" sz="2000" dirty="0">
                <a:latin typeface="Cambria" panose="02040503050406030204" pitchFamily="18" charset="0"/>
              </a:rPr>
              <a:t>Print it out in a nicer way (such as 01:05:14pm instead of 1:5:14pm).</a:t>
            </a:r>
          </a:p>
          <a:p>
            <a:pPr lvl="1"/>
            <a:r>
              <a:rPr lang="en-US" sz="2000" dirty="0">
                <a:latin typeface="Cambria" panose="02040503050406030204" pitchFamily="18" charset="0"/>
              </a:rPr>
              <a:t>Print an error message if the time entered is not valid.</a:t>
            </a:r>
            <a:endParaRPr lang="en-US" sz="1800" u="none" strike="noStrike" baseline="0" dirty="0">
              <a:latin typeface="Times New Roman" panose="02020603050405020304" pitchFamily="18" charset="0"/>
            </a:endParaRPr>
          </a:p>
          <a:p>
            <a:r>
              <a:rPr lang="en-US" sz="2400" u="none" strike="noStrike" baseline="0" dirty="0">
                <a:latin typeface="Cambria" panose="02040503050406030204" pitchFamily="18" charset="0"/>
              </a:rPr>
              <a:t>For now the idea is to define many classes and then you can work on these </a:t>
            </a:r>
            <a:r>
              <a:rPr lang="en-US" sz="2400" dirty="0">
                <a:latin typeface="Cambria" panose="02040503050406030204" pitchFamily="18" charset="0"/>
              </a:rPr>
              <a:t>other problems.</a:t>
            </a:r>
            <a:endParaRPr lang="en-US" sz="2400" u="none" strike="noStrike" baseline="0" dirty="0">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411459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u="none" strike="noStrike" baseline="0" dirty="0">
                <a:solidFill>
                  <a:srgbClr val="FF8033"/>
                </a:solidFill>
                <a:latin typeface="Calibri" panose="020F0502020204030204" pitchFamily="34" charset="0"/>
              </a:rPr>
              <a:t>3.7 </a:t>
            </a:r>
            <a:r>
              <a:rPr lang="en-US" b="1" i="0" u="none" strike="noStrike" baseline="0" dirty="0">
                <a:solidFill>
                  <a:srgbClr val="3380E6"/>
                </a:solidFill>
                <a:latin typeface="Consolas" panose="020B0609020204030204" pitchFamily="49" charset="0"/>
              </a:rPr>
              <a:t>Example from the book</a:t>
            </a:r>
            <a:endParaRPr lang="en-US" b="1" i="0" u="none" strike="noStrike" baseline="0" dirty="0">
              <a:solidFill>
                <a:srgbClr val="3380E6"/>
              </a:solidFill>
              <a:latin typeface="Calibri" panose="020F0502020204030204" pitchFamily="34" charset="0"/>
            </a:endParaRPr>
          </a:p>
        </p:txBody>
      </p:sp>
      <p:sp>
        <p:nvSpPr>
          <p:cNvPr id="3" name="Text Placeholder 2"/>
          <p:cNvSpPr>
            <a:spLocks noGrp="1"/>
          </p:cNvSpPr>
          <p:nvPr>
            <p:ph type="body" idx="1"/>
          </p:nvPr>
        </p:nvSpPr>
        <p:spPr/>
        <p:txBody>
          <a:bodyPr/>
          <a:lstStyle/>
          <a:p>
            <a:r>
              <a:rPr lang="en-US" u="none" strike="noStrike" baseline="0" dirty="0">
                <a:latin typeface="Cambria" panose="02040503050406030204" pitchFamily="18" charset="0"/>
              </a:rPr>
              <a:t>In chapter 3 the book defines the class account. </a:t>
            </a:r>
            <a:r>
              <a:rPr lang="en-US" dirty="0">
                <a:latin typeface="Cambria" panose="02040503050406030204" pitchFamily="18" charset="0"/>
              </a:rPr>
              <a:t>Let us look at the code.</a:t>
            </a:r>
            <a:endParaRPr lang="en-US" u="none" strike="noStrike" baseline="0" dirty="0">
              <a:solidFill>
                <a:srgbClr val="000000"/>
              </a:solidFill>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3359641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17"/>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0" y="533400"/>
            <a:ext cx="9144000" cy="5751612"/>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861928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a:solidFill>
                  <a:srgbClr val="33B38C"/>
                </a:solidFill>
                <a:latin typeface="Calibri" panose="020F0502020204030204" pitchFamily="34" charset="0"/>
              </a:rPr>
              <a:t>3.7.2 Keyword </a:t>
            </a:r>
            <a:r>
              <a:rPr lang="en-US" b="0" i="0" u="none" strike="noStrike" baseline="0" dirty="0">
                <a:solidFill>
                  <a:srgbClr val="33B38C"/>
                </a:solidFill>
                <a:latin typeface="Consolas" panose="020B0609020204030204" pitchFamily="49" charset="0"/>
              </a:rPr>
              <a:t>class</a:t>
            </a:r>
            <a:r>
              <a:rPr lang="en-US" b="1" i="0" u="none" strike="noStrike" baseline="0" dirty="0">
                <a:solidFill>
                  <a:srgbClr val="33B38C"/>
                </a:solidFill>
                <a:latin typeface="Calibri" panose="020F0502020204030204" pitchFamily="34" charset="0"/>
              </a:rPr>
              <a:t> and the Class Body (cont.)</a:t>
            </a:r>
          </a:p>
        </p:txBody>
      </p:sp>
      <p:sp>
        <p:nvSpPr>
          <p:cNvPr id="3" name="Text Placeholder 2"/>
          <p:cNvSpPr>
            <a:spLocks noGrp="1"/>
          </p:cNvSpPr>
          <p:nvPr>
            <p:ph type="body" idx="1"/>
          </p:nvPr>
        </p:nvSpPr>
        <p:spPr/>
        <p:txBody>
          <a:bodyPr>
            <a:normAutofit/>
          </a:bodyPr>
          <a:lstStyle/>
          <a:p>
            <a:r>
              <a:rPr lang="en-US" u="none" strike="noStrike" baseline="0" dirty="0">
                <a:latin typeface="Cambria" panose="02040503050406030204" pitchFamily="18" charset="0"/>
              </a:rPr>
              <a:t>Identifiers and Camel-Case Naming </a:t>
            </a:r>
          </a:p>
          <a:p>
            <a:pPr lvl="1"/>
            <a:r>
              <a:rPr lang="en-US" u="none" strike="noStrike" baseline="0" dirty="0">
                <a:latin typeface="Cambria" panose="02040503050406030204" pitchFamily="18" charset="0"/>
              </a:rPr>
              <a:t>Class names, member-function names and data-member names are all identifiers</a:t>
            </a:r>
            <a:r>
              <a:rPr lang="en-US" u="none" strike="noStrike" baseline="0" dirty="0">
                <a:latin typeface="Times New Roman" panose="02020603050405020304" pitchFamily="18" charset="0"/>
              </a:rPr>
              <a:t>.</a:t>
            </a:r>
          </a:p>
          <a:p>
            <a:pPr lvl="1"/>
            <a:r>
              <a:rPr lang="en-US" u="none" strike="noStrike" baseline="0" dirty="0">
                <a:latin typeface="Cambria" panose="02040503050406030204" pitchFamily="18" charset="0"/>
              </a:rPr>
              <a:t>By convention, variable-name identifiers begin with a lowercase letter, and every word in the name after the first word begins with a capital letter—e.g., </a:t>
            </a:r>
            <a:r>
              <a:rPr lang="en-US" u="none" strike="noStrike" baseline="0" dirty="0" err="1">
                <a:solidFill>
                  <a:srgbClr val="000000"/>
                </a:solidFill>
                <a:latin typeface="Consolas" panose="020B0609020204030204" pitchFamily="49" charset="0"/>
              </a:rPr>
              <a:t>firstNumber</a:t>
            </a:r>
            <a:r>
              <a:rPr lang="en-US" u="none" strike="noStrike" baseline="0" dirty="0">
                <a:solidFill>
                  <a:srgbClr val="000000"/>
                </a:solidFill>
                <a:latin typeface="Cambria" panose="02040503050406030204" pitchFamily="18" charset="0"/>
              </a:rPr>
              <a:t> starts its second word, </a:t>
            </a:r>
            <a:r>
              <a:rPr lang="en-US" u="none" strike="noStrike" baseline="0" dirty="0">
                <a:solidFill>
                  <a:srgbClr val="000000"/>
                </a:solidFill>
                <a:latin typeface="Consolas" panose="020B0609020204030204" pitchFamily="49" charset="0"/>
              </a:rPr>
              <a:t>Number</a:t>
            </a:r>
            <a:r>
              <a:rPr lang="en-US" u="none" strike="noStrike" baseline="0" dirty="0">
                <a:solidFill>
                  <a:srgbClr val="000000"/>
                </a:solidFill>
                <a:latin typeface="Cambria" panose="02040503050406030204" pitchFamily="18" charset="0"/>
              </a:rPr>
              <a:t>, with a capital </a:t>
            </a:r>
            <a:r>
              <a:rPr lang="en-US" u="none" strike="noStrike" baseline="0" dirty="0">
                <a:solidFill>
                  <a:srgbClr val="000000"/>
                </a:solidFill>
                <a:latin typeface="Consolas" panose="020B0609020204030204" pitchFamily="49" charset="0"/>
              </a:rPr>
              <a:t>N</a:t>
            </a:r>
            <a:r>
              <a:rPr lang="en-US" u="none" strike="noStrike" baseline="0" dirty="0">
                <a:solidFill>
                  <a:srgbClr val="000000"/>
                </a:solidFill>
                <a:latin typeface="Times New Roman" panose="02020603050405020304" pitchFamily="18" charset="0"/>
              </a:rPr>
              <a:t>.</a:t>
            </a:r>
          </a:p>
          <a:p>
            <a:pPr lvl="1"/>
            <a:r>
              <a:rPr lang="en-US" u="none" strike="noStrike" baseline="0" dirty="0">
                <a:latin typeface="Cambria" panose="02040503050406030204" pitchFamily="18" charset="0"/>
              </a:rPr>
              <a:t>This naming convention is known as </a:t>
            </a:r>
            <a:r>
              <a:rPr lang="en-US" u="none" strike="noStrike" baseline="0" dirty="0">
                <a:solidFill>
                  <a:srgbClr val="0000FF"/>
                </a:solidFill>
                <a:latin typeface="Cambria" panose="02040503050406030204" pitchFamily="18" charset="0"/>
              </a:rPr>
              <a:t>camel case, because the uppercase letters stand out like a camel’s humps.</a:t>
            </a:r>
          </a:p>
          <a:p>
            <a:pPr lvl="1"/>
            <a:r>
              <a:rPr lang="en-US" u="none" strike="noStrike" baseline="0" dirty="0">
                <a:latin typeface="Cambria" panose="02040503050406030204" pitchFamily="18" charset="0"/>
              </a:rPr>
              <a:t>Also by convention, class names begin with an initial uppercase letter, and member-function and data-member names begin with an initial lowercase letter.</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15256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33B38C"/>
                </a:solidFill>
                <a:latin typeface="Calibri" panose="020F0502020204030204" pitchFamily="34" charset="0"/>
              </a:rPr>
              <a:t>3.7.3 Data Member </a:t>
            </a:r>
            <a:r>
              <a:rPr lang="en-US" b="0" i="0" u="none" strike="noStrike" baseline="0" dirty="0">
                <a:solidFill>
                  <a:srgbClr val="33B38C"/>
                </a:solidFill>
                <a:latin typeface="Consolas" panose="020B0609020204030204" pitchFamily="49" charset="0"/>
              </a:rPr>
              <a:t>name</a:t>
            </a:r>
            <a:r>
              <a:rPr lang="en-US" b="1" i="0" u="none" strike="noStrike" baseline="0" dirty="0">
                <a:solidFill>
                  <a:srgbClr val="33B38C"/>
                </a:solidFill>
                <a:latin typeface="Calibri" panose="020F0502020204030204" pitchFamily="34" charset="0"/>
              </a:rPr>
              <a:t> of Type </a:t>
            </a:r>
            <a:r>
              <a:rPr lang="en-US" b="0" i="0" u="none" strike="noStrike" baseline="0" dirty="0">
                <a:solidFill>
                  <a:srgbClr val="33B38C"/>
                </a:solidFill>
                <a:latin typeface="Consolas" panose="020B0609020204030204" pitchFamily="49" charset="0"/>
              </a:rPr>
              <a:t>string</a:t>
            </a:r>
            <a:r>
              <a:rPr lang="en-US" b="1" i="0" u="none" strike="noStrike" baseline="0" dirty="0">
                <a:solidFill>
                  <a:srgbClr val="33B38C"/>
                </a:solidFill>
                <a:latin typeface="Calibri" panose="020F0502020204030204" pitchFamily="34" charset="0"/>
              </a:rPr>
              <a:t> </a:t>
            </a:r>
          </a:p>
        </p:txBody>
      </p:sp>
      <p:sp>
        <p:nvSpPr>
          <p:cNvPr id="3" name="Text Placeholder 2"/>
          <p:cNvSpPr>
            <a:spLocks noGrp="1"/>
          </p:cNvSpPr>
          <p:nvPr>
            <p:ph type="body" idx="1"/>
          </p:nvPr>
        </p:nvSpPr>
        <p:spPr/>
        <p:txBody>
          <a:bodyPr/>
          <a:lstStyle/>
          <a:p>
            <a:r>
              <a:rPr lang="en-US" u="none" strike="noStrike" baseline="0" dirty="0">
                <a:latin typeface="Cambria" panose="02040503050406030204" pitchFamily="18" charset="0"/>
              </a:rPr>
              <a:t>An object has attributes, implemented as data members—the object carries these with it throughout its lifetime.</a:t>
            </a:r>
          </a:p>
          <a:p>
            <a:r>
              <a:rPr lang="en-US" u="none" strike="noStrike" baseline="0" dirty="0">
                <a:latin typeface="Cambria" panose="02040503050406030204" pitchFamily="18" charset="0"/>
              </a:rPr>
              <a:t>Each object has its own copy of the class’s data members.</a:t>
            </a:r>
          </a:p>
          <a:p>
            <a:r>
              <a:rPr lang="en-US" u="none" strike="noStrike" baseline="0" dirty="0">
                <a:latin typeface="Cambria" panose="02040503050406030204" pitchFamily="18" charset="0"/>
              </a:rPr>
              <a:t>Normally, a class also contains one or more member functions that manipulate the data members belonging to particular objects of the class.</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903529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33B38C"/>
                </a:solidFill>
                <a:latin typeface="Calibri" panose="020F0502020204030204" pitchFamily="34" charset="0"/>
              </a:rPr>
              <a:t>3.7.7 </a:t>
            </a:r>
            <a:r>
              <a:rPr lang="en-US" b="0" i="0" u="none" strike="noStrike" baseline="0" dirty="0">
                <a:solidFill>
                  <a:srgbClr val="33B38C"/>
                </a:solidFill>
                <a:latin typeface="Consolas" panose="020B0609020204030204" pitchFamily="49" charset="0"/>
              </a:rPr>
              <a:t>Account</a:t>
            </a:r>
            <a:r>
              <a:rPr lang="en-US" b="1" i="0" u="none" strike="noStrike" baseline="0" dirty="0">
                <a:solidFill>
                  <a:srgbClr val="33B38C"/>
                </a:solidFill>
                <a:latin typeface="Calibri" panose="020F0502020204030204" pitchFamily="34" charset="0"/>
              </a:rPr>
              <a:t> UML Class Diagram</a:t>
            </a:r>
          </a:p>
        </p:txBody>
      </p:sp>
      <p:sp>
        <p:nvSpPr>
          <p:cNvPr id="3" name="Text Placeholder 2"/>
          <p:cNvSpPr>
            <a:spLocks noGrp="1"/>
          </p:cNvSpPr>
          <p:nvPr>
            <p:ph type="body" idx="1"/>
          </p:nvPr>
        </p:nvSpPr>
        <p:spPr/>
        <p:txBody>
          <a:bodyPr/>
          <a:lstStyle/>
          <a:p>
            <a:r>
              <a:rPr lang="en-US" dirty="0">
                <a:solidFill>
                  <a:srgbClr val="0000FF"/>
                </a:solidFill>
                <a:latin typeface="Cambria" panose="02040503050406030204" pitchFamily="18" charset="0"/>
              </a:rPr>
              <a:t>UML class diagrams</a:t>
            </a:r>
            <a:r>
              <a:rPr lang="en-US" u="none" strike="noStrike" baseline="0" dirty="0">
                <a:latin typeface="Cambria" panose="02040503050406030204" pitchFamily="18" charset="0"/>
              </a:rPr>
              <a:t> summarize a class’s attributes and operations</a:t>
            </a:r>
            <a:r>
              <a:rPr lang="en-US" u="none" strike="noStrike" baseline="0" dirty="0">
                <a:latin typeface="Times New Roman" panose="02020603050405020304" pitchFamily="18" charset="0"/>
              </a:rPr>
              <a:t>.</a:t>
            </a:r>
          </a:p>
          <a:p>
            <a:r>
              <a:rPr lang="en-US" u="none" strike="noStrike" baseline="0" dirty="0">
                <a:latin typeface="Cambria" panose="02040503050406030204" pitchFamily="18" charset="0"/>
              </a:rPr>
              <a:t>In industry, UML diagrams help systems designers specify systems in a concise, graphical, programming-language-independent manner, before programmers implement the systems in specific programming languages.</a:t>
            </a:r>
          </a:p>
          <a:p>
            <a:r>
              <a:rPr lang="en-US" u="none" strike="noStrike" baseline="0" dirty="0">
                <a:latin typeface="Cambria" panose="02040503050406030204" pitchFamily="18" charset="0"/>
              </a:rPr>
              <a:t>Figure 3.3 presents a UML class diagram for class </a:t>
            </a:r>
            <a:r>
              <a:rPr lang="en-US" u="none" strike="noStrike" baseline="0" dirty="0">
                <a:solidFill>
                  <a:srgbClr val="000000"/>
                </a:solidFill>
                <a:latin typeface="Consolas" panose="020B0609020204030204" pitchFamily="49" charset="0"/>
              </a:rPr>
              <a:t>Account</a:t>
            </a:r>
            <a:r>
              <a:rPr lang="en-US" u="none" strike="noStrike" baseline="0" dirty="0">
                <a:solidFill>
                  <a:srgbClr val="000000"/>
                </a:solidFill>
                <a:latin typeface="Times New Roman" panose="02020603050405020304" pitchFamily="18" charset="0"/>
              </a:rPr>
              <a:t>.</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92440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27"/>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976438"/>
            <a:ext cx="9144000" cy="2903935"/>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338984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28"/>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021557" y="857250"/>
            <a:ext cx="7099697" cy="5143500"/>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3331879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a:solidFill>
                  <a:srgbClr val="33B38C"/>
                </a:solidFill>
                <a:latin typeface="Calibri" panose="020F0502020204030204" pitchFamily="34" charset="0"/>
              </a:rPr>
              <a:t>3.7.8 </a:t>
            </a:r>
            <a:r>
              <a:rPr lang="en-US" b="0" i="0" u="none" strike="noStrike" baseline="0" dirty="0">
                <a:solidFill>
                  <a:srgbClr val="33B38C"/>
                </a:solidFill>
                <a:latin typeface="Consolas" panose="020B0609020204030204" pitchFamily="49" charset="0"/>
              </a:rPr>
              <a:t>Account</a:t>
            </a:r>
            <a:r>
              <a:rPr lang="en-US" b="1" i="0" u="none" strike="noStrike" baseline="0" dirty="0">
                <a:solidFill>
                  <a:srgbClr val="33B38C"/>
                </a:solidFill>
                <a:latin typeface="Calibri" panose="020F0502020204030204" pitchFamily="34" charset="0"/>
              </a:rPr>
              <a:t> UML Class Diagram with a Constructor</a:t>
            </a:r>
          </a:p>
        </p:txBody>
      </p:sp>
      <p:sp>
        <p:nvSpPr>
          <p:cNvPr id="3" name="Text Placeholder 2"/>
          <p:cNvSpPr>
            <a:spLocks noGrp="1"/>
          </p:cNvSpPr>
          <p:nvPr>
            <p:ph type="body" idx="1"/>
          </p:nvPr>
        </p:nvSpPr>
        <p:spPr/>
        <p:txBody>
          <a:bodyPr/>
          <a:lstStyle/>
          <a:p>
            <a:r>
              <a:rPr lang="en-US" u="none" strike="noStrike" baseline="0" dirty="0">
                <a:latin typeface="Cambria" panose="02040503050406030204" pitchFamily="18" charset="0"/>
              </a:rPr>
              <a:t>The UML class diagram of Fig. 3.6 models class </a:t>
            </a:r>
            <a:r>
              <a:rPr lang="en-US" u="none" strike="noStrike" baseline="0" dirty="0">
                <a:solidFill>
                  <a:srgbClr val="000000"/>
                </a:solidFill>
                <a:latin typeface="Consolas" panose="020B0609020204030204" pitchFamily="49" charset="0"/>
              </a:rPr>
              <a:t>Account</a:t>
            </a:r>
            <a:r>
              <a:rPr lang="en-US" u="none" strike="noStrike" baseline="0" dirty="0">
                <a:solidFill>
                  <a:srgbClr val="000000"/>
                </a:solidFill>
                <a:latin typeface="Cambria" panose="02040503050406030204" pitchFamily="18" charset="0"/>
              </a:rPr>
              <a:t> of Fig. 3.4, which has a constructor with a </a:t>
            </a:r>
            <a:r>
              <a:rPr lang="en-US" u="none" strike="noStrike" baseline="0" dirty="0">
                <a:solidFill>
                  <a:srgbClr val="000000"/>
                </a:solidFill>
                <a:latin typeface="Consolas" panose="020B0609020204030204" pitchFamily="49" charset="0"/>
              </a:rPr>
              <a:t>string</a:t>
            </a:r>
            <a:r>
              <a:rPr lang="en-US" u="none" strike="noStrike" baseline="0" dirty="0">
                <a:solidFill>
                  <a:srgbClr val="000000"/>
                </a:solidFill>
                <a:latin typeface="Cambria" panose="02040503050406030204" pitchFamily="18" charset="0"/>
              </a:rPr>
              <a:t> </a:t>
            </a:r>
            <a:r>
              <a:rPr lang="en-US" u="none" strike="noStrike" baseline="0" dirty="0" err="1">
                <a:solidFill>
                  <a:srgbClr val="000000"/>
                </a:solidFill>
                <a:latin typeface="Consolas" panose="020B0609020204030204" pitchFamily="49" charset="0"/>
              </a:rPr>
              <a:t>accountName</a:t>
            </a:r>
            <a:r>
              <a:rPr lang="en-US" u="none" strike="noStrike" baseline="0" dirty="0">
                <a:solidFill>
                  <a:srgbClr val="000000"/>
                </a:solidFill>
                <a:latin typeface="Cambria" panose="02040503050406030204" pitchFamily="18" charset="0"/>
              </a:rPr>
              <a:t> parameter.</a:t>
            </a:r>
          </a:p>
          <a:p>
            <a:r>
              <a:rPr lang="en-US" u="none" strike="noStrike" baseline="0" dirty="0">
                <a:latin typeface="Cambria" panose="02040503050406030204" pitchFamily="18" charset="0"/>
              </a:rPr>
              <a:t>Like operations, the UML models constructors in the third compartment of a class diagram.</a:t>
            </a:r>
          </a:p>
          <a:p>
            <a:r>
              <a:rPr lang="en-US" u="none" strike="noStrike" baseline="0" dirty="0">
                <a:latin typeface="Cambria" panose="02040503050406030204" pitchFamily="18" charset="0"/>
              </a:rPr>
              <a:t>To distinguish a constructor from the class’s operations, the UML requires that the word “constructor” be enclosed in </a:t>
            </a:r>
            <a:r>
              <a:rPr lang="en-US" u="none" strike="noStrike" baseline="0" dirty="0">
                <a:solidFill>
                  <a:srgbClr val="0000FF"/>
                </a:solidFill>
                <a:latin typeface="Cambria" panose="02040503050406030204" pitchFamily="18" charset="0"/>
              </a:rPr>
              <a:t>guillemets </a:t>
            </a:r>
            <a:r>
              <a:rPr lang="en-US" u="none" strike="noStrike" baseline="0" dirty="0">
                <a:latin typeface="Cambria" panose="02040503050406030204" pitchFamily="18" charset="0"/>
              </a:rPr>
              <a:t>(</a:t>
            </a:r>
            <a:r>
              <a:rPr lang="en-US" u="none" strike="noStrike" baseline="0" dirty="0">
                <a:solidFill>
                  <a:srgbClr val="0000FF"/>
                </a:solidFill>
                <a:latin typeface="Cambria" panose="02040503050406030204" pitchFamily="18" charset="0"/>
              </a:rPr>
              <a:t>« </a:t>
            </a:r>
            <a:r>
              <a:rPr lang="en-US" u="none" strike="noStrike" baseline="0" dirty="0">
                <a:latin typeface="Cambria" panose="02040503050406030204" pitchFamily="18" charset="0"/>
              </a:rPr>
              <a:t>and</a:t>
            </a:r>
            <a:r>
              <a:rPr lang="en-US" u="none" strike="noStrike" baseline="0" dirty="0">
                <a:solidFill>
                  <a:srgbClr val="0000FF"/>
                </a:solidFill>
                <a:latin typeface="Cambria" panose="02040503050406030204" pitchFamily="18" charset="0"/>
              </a:rPr>
              <a:t> »</a:t>
            </a:r>
            <a:r>
              <a:rPr lang="en-US" u="none" strike="noStrike" baseline="0" dirty="0">
                <a:latin typeface="Cambria" panose="02040503050406030204" pitchFamily="18" charset="0"/>
              </a:rPr>
              <a:t>)</a:t>
            </a:r>
            <a:r>
              <a:rPr lang="en-US" u="none" strike="noStrike" baseline="0" dirty="0">
                <a:solidFill>
                  <a:srgbClr val="0000FF"/>
                </a:solidFill>
                <a:latin typeface="Cambria" panose="02040503050406030204" pitchFamily="18" charset="0"/>
              </a:rPr>
              <a:t> </a:t>
            </a:r>
            <a:r>
              <a:rPr lang="en-US" u="none" strike="noStrike" baseline="0" dirty="0">
                <a:latin typeface="Cambria" panose="02040503050406030204" pitchFamily="18" charset="0"/>
              </a:rPr>
              <a:t>and placed before the constructor’s name.</a:t>
            </a:r>
          </a:p>
          <a:p>
            <a:pPr lvl="1"/>
            <a:r>
              <a:rPr lang="en-US" u="none" strike="noStrike" baseline="0" dirty="0">
                <a:latin typeface="Cambria" panose="02040503050406030204" pitchFamily="18" charset="0"/>
              </a:rPr>
              <a:t>It’s customary to list constructors before other operations in the third compartment.</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676556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32"/>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856185"/>
            <a:ext cx="9144000" cy="3144440"/>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58457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FF8033"/>
                </a:solidFill>
                <a:latin typeface="Calibri" panose="020F0502020204030204" pitchFamily="34" charset="0"/>
              </a:rPr>
              <a:t>3.1 </a:t>
            </a:r>
            <a:r>
              <a:rPr lang="en-US" b="1" i="0" u="none" strike="noStrike" baseline="0" dirty="0">
                <a:solidFill>
                  <a:srgbClr val="3380E6"/>
                </a:solidFill>
                <a:latin typeface="Calibri" panose="020F0502020204030204" pitchFamily="34" charset="0"/>
              </a:rPr>
              <a:t>Introduction and definitions</a:t>
            </a:r>
          </a:p>
        </p:txBody>
      </p:sp>
      <p:sp>
        <p:nvSpPr>
          <p:cNvPr id="3" name="Text Placeholder 2"/>
          <p:cNvSpPr>
            <a:spLocks noGrp="1"/>
          </p:cNvSpPr>
          <p:nvPr>
            <p:ph type="body" idx="1"/>
          </p:nvPr>
        </p:nvSpPr>
        <p:spPr>
          <a:xfrm>
            <a:off x="457200" y="1481138"/>
            <a:ext cx="8305800" cy="4525962"/>
          </a:xfrm>
        </p:spPr>
        <p:txBody>
          <a:bodyPr/>
          <a:lstStyle/>
          <a:p>
            <a:r>
              <a:rPr lang="en-US" u="none" strike="noStrike" baseline="0" dirty="0">
                <a:latin typeface="Cambria" panose="02040503050406030204" pitchFamily="18" charset="0"/>
              </a:rPr>
              <a:t>A </a:t>
            </a:r>
            <a:r>
              <a:rPr lang="en-US" b="1" u="none" strike="noStrike" baseline="0" dirty="0">
                <a:latin typeface="Cambria" panose="02040503050406030204" pitchFamily="18" charset="0"/>
              </a:rPr>
              <a:t>class</a:t>
            </a:r>
            <a:r>
              <a:rPr lang="en-US" u="none" strike="noStrike" baseline="0" dirty="0">
                <a:latin typeface="Cambria" panose="02040503050406030204" pitchFamily="18" charset="0"/>
              </a:rPr>
              <a:t> is a user-defined </a:t>
            </a:r>
            <a:r>
              <a:rPr lang="en-US" i="1" u="none" strike="noStrike" baseline="0" dirty="0">
                <a:latin typeface="Cambria" panose="02040503050406030204" pitchFamily="18" charset="0"/>
              </a:rPr>
              <a:t>type</a:t>
            </a:r>
            <a:r>
              <a:rPr lang="en-US" u="none" strike="noStrike" baseline="0" dirty="0">
                <a:latin typeface="Cambria" panose="02040503050406030204" pitchFamily="18" charset="0"/>
              </a:rPr>
              <a:t> or </a:t>
            </a:r>
            <a:r>
              <a:rPr lang="en-US" i="1" u="none" strike="noStrike" baseline="0" dirty="0">
                <a:latin typeface="Cambria" panose="02040503050406030204" pitchFamily="18" charset="0"/>
              </a:rPr>
              <a:t>data structure </a:t>
            </a:r>
            <a:r>
              <a:rPr lang="en-US" u="none" strike="noStrike" baseline="0" dirty="0">
                <a:latin typeface="Cambria" panose="02040503050406030204" pitchFamily="18" charset="0"/>
              </a:rPr>
              <a:t>(whereas for example </a:t>
            </a:r>
            <a:r>
              <a:rPr lang="en-US" u="none" strike="noStrike" baseline="0" dirty="0">
                <a:latin typeface="Consolas" panose="020B0609020204030204" pitchFamily="49" charset="0"/>
                <a:cs typeface="Consolas" panose="020B0609020204030204" pitchFamily="49" charset="0"/>
              </a:rPr>
              <a:t>int</a:t>
            </a:r>
            <a:r>
              <a:rPr lang="en-US" u="none" strike="noStrike" baseline="0" dirty="0">
                <a:latin typeface="Cambria" panose="02040503050406030204" pitchFamily="18" charset="0"/>
              </a:rPr>
              <a:t> or </a:t>
            </a:r>
            <a:r>
              <a:rPr lang="en-US" u="none" strike="noStrike" baseline="0" dirty="0">
                <a:latin typeface="Consolas" panose="020B0609020204030204" pitchFamily="49" charset="0"/>
                <a:cs typeface="Consolas" panose="020B0609020204030204" pitchFamily="49" charset="0"/>
              </a:rPr>
              <a:t>double</a:t>
            </a:r>
            <a:r>
              <a:rPr lang="en-US" u="none" strike="noStrike" baseline="0" dirty="0">
                <a:latin typeface="Cambria" panose="02040503050406030204" pitchFamily="18" charset="0"/>
              </a:rPr>
              <a:t> </a:t>
            </a:r>
            <a:r>
              <a:rPr lang="en-US" dirty="0">
                <a:latin typeface="Cambria" panose="02040503050406030204" pitchFamily="18" charset="0"/>
              </a:rPr>
              <a:t>are</a:t>
            </a:r>
            <a:r>
              <a:rPr lang="en-US" u="none" strike="noStrike" baseline="0" dirty="0">
                <a:latin typeface="Cambria" panose="02040503050406030204" pitchFamily="18" charset="0"/>
              </a:rPr>
              <a:t> system-defined types).</a:t>
            </a:r>
          </a:p>
          <a:p>
            <a:r>
              <a:rPr lang="en-US" dirty="0">
                <a:latin typeface="Cambria" panose="02040503050406030204" pitchFamily="18" charset="0"/>
              </a:rPr>
              <a:t>The elements of a class are called </a:t>
            </a:r>
            <a:r>
              <a:rPr lang="en-US" b="1" dirty="0">
                <a:latin typeface="Cambria" panose="02040503050406030204" pitchFamily="18" charset="0"/>
              </a:rPr>
              <a:t>objects</a:t>
            </a:r>
            <a:r>
              <a:rPr lang="en-US" dirty="0">
                <a:latin typeface="Cambria" panose="02040503050406030204" pitchFamily="18" charset="0"/>
              </a:rPr>
              <a:t>.</a:t>
            </a:r>
          </a:p>
          <a:p>
            <a:r>
              <a:rPr lang="en-US" u="none" strike="noStrike" baseline="0" dirty="0">
                <a:latin typeface="Cambria" panose="02040503050406030204" pitchFamily="18" charset="0"/>
              </a:rPr>
              <a:t>The parts used to define a class are called </a:t>
            </a:r>
            <a:r>
              <a:rPr lang="en-US" b="1" u="none" strike="noStrike" baseline="0" dirty="0">
                <a:latin typeface="Cambria" panose="02040503050406030204" pitchFamily="18" charset="0"/>
              </a:rPr>
              <a:t>members.</a:t>
            </a:r>
          </a:p>
          <a:p>
            <a:r>
              <a:rPr lang="en-US" dirty="0">
                <a:latin typeface="Cambria" panose="02040503050406030204" pitchFamily="18" charset="0"/>
              </a:rPr>
              <a:t>Members can have various types. The main ones are:</a:t>
            </a:r>
          </a:p>
          <a:p>
            <a:pPr lvl="1"/>
            <a:r>
              <a:rPr lang="en-US" b="1" dirty="0">
                <a:latin typeface="Cambria" panose="02040503050406030204" pitchFamily="18" charset="0"/>
              </a:rPr>
              <a:t>Data members </a:t>
            </a:r>
            <a:r>
              <a:rPr lang="en-US" dirty="0">
                <a:latin typeface="Cambria" panose="02040503050406030204" pitchFamily="18" charset="0"/>
              </a:rPr>
              <a:t>(also called </a:t>
            </a:r>
            <a:r>
              <a:rPr lang="en-US" i="1" dirty="0">
                <a:latin typeface="Cambria" panose="02040503050406030204" pitchFamily="18" charset="0"/>
              </a:rPr>
              <a:t>attributes</a:t>
            </a:r>
            <a:r>
              <a:rPr lang="en-US" dirty="0">
                <a:latin typeface="Cambria" panose="02040503050406030204" pitchFamily="18" charset="0"/>
              </a:rPr>
              <a:t>). These give the representation of an object in the class.</a:t>
            </a:r>
          </a:p>
          <a:p>
            <a:pPr lvl="1"/>
            <a:r>
              <a:rPr lang="en-US" b="1" dirty="0">
                <a:latin typeface="Cambria" panose="02040503050406030204" pitchFamily="18" charset="0"/>
              </a:rPr>
              <a:t>Function members </a:t>
            </a:r>
            <a:r>
              <a:rPr lang="en-US" dirty="0">
                <a:latin typeface="Cambria" panose="02040503050406030204" pitchFamily="18" charset="0"/>
              </a:rPr>
              <a:t>(also called </a:t>
            </a:r>
            <a:r>
              <a:rPr lang="en-US" i="1" dirty="0">
                <a:latin typeface="Cambria" panose="02040503050406030204" pitchFamily="18" charset="0"/>
              </a:rPr>
              <a:t>methods</a:t>
            </a:r>
            <a:r>
              <a:rPr lang="en-US" dirty="0">
                <a:latin typeface="Cambria" panose="02040503050406030204" pitchFamily="18" charset="0"/>
              </a:rPr>
              <a:t>). These provide operations with objects of the class.</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354349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39"/>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902494" y="857250"/>
            <a:ext cx="7337822" cy="5143500"/>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41429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40"/>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51210" y="857250"/>
            <a:ext cx="8840390" cy="5143500"/>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129483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pphtp10_03_Page_44"/>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1468041"/>
            <a:ext cx="9144000" cy="3921919"/>
          </a:xfrm>
          <a:prstGeom prst="rect">
            <a:avLst/>
          </a:prstGeom>
          <a:noFill/>
          <a:ln>
            <a:noFill/>
          </a:ln>
        </p:spPr>
      </p:pic>
      <p:sp>
        <p:nvSpPr>
          <p:cNvPr id="3" name="Footer Placeholder 2"/>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96949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0" u="none" strike="noStrike" baseline="0" dirty="0">
                <a:solidFill>
                  <a:srgbClr val="FF8033"/>
                </a:solidFill>
                <a:latin typeface="Calibri" panose="020F0502020204030204" pitchFamily="34" charset="0"/>
              </a:rPr>
              <a:t>3.8 </a:t>
            </a:r>
            <a:r>
              <a:rPr lang="en-US" dirty="0">
                <a:solidFill>
                  <a:srgbClr val="3380E6"/>
                </a:solidFill>
                <a:latin typeface="Calibri" panose="020F0502020204030204" pitchFamily="34" charset="0"/>
              </a:rPr>
              <a:t>S</a:t>
            </a:r>
            <a:r>
              <a:rPr lang="en-US" b="1" i="0" u="none" strike="noStrike" baseline="0" dirty="0">
                <a:solidFill>
                  <a:srgbClr val="3380E6"/>
                </a:solidFill>
                <a:latin typeface="Calibri" panose="020F0502020204030204" pitchFamily="34" charset="0"/>
              </a:rPr>
              <a:t>eparating class definitions from implementation  </a:t>
            </a:r>
          </a:p>
        </p:txBody>
      </p:sp>
      <p:sp>
        <p:nvSpPr>
          <p:cNvPr id="3" name="Text Placeholder 2"/>
          <p:cNvSpPr>
            <a:spLocks noGrp="1"/>
          </p:cNvSpPr>
          <p:nvPr>
            <p:ph type="body" idx="1"/>
          </p:nvPr>
        </p:nvSpPr>
        <p:spPr>
          <a:xfrm>
            <a:off x="533400" y="1524000"/>
            <a:ext cx="8305800" cy="4525962"/>
          </a:xfrm>
        </p:spPr>
        <p:txBody>
          <a:bodyPr/>
          <a:lstStyle/>
          <a:p>
            <a:r>
              <a:rPr lang="en-US" sz="2000" u="none" strike="noStrike" baseline="0" dirty="0">
                <a:latin typeface="Cambria" panose="02040503050406030204" pitchFamily="18" charset="0"/>
              </a:rPr>
              <a:t>A class is really an object that can be used in many programs (same as we have used </a:t>
            </a:r>
            <a:r>
              <a:rPr lang="en-US" sz="2000" u="none" strike="noStrike" baseline="0" dirty="0">
                <a:latin typeface="Consolas" panose="020B0609020204030204" pitchFamily="49" charset="0"/>
                <a:cs typeface="Consolas" panose="020B0609020204030204" pitchFamily="49" charset="0"/>
              </a:rPr>
              <a:t>int</a:t>
            </a:r>
            <a:r>
              <a:rPr lang="en-US" sz="2000" u="none" strike="noStrike" baseline="0" dirty="0">
                <a:latin typeface="Cambria" panose="02040503050406030204" pitchFamily="18" charset="0"/>
              </a:rPr>
              <a:t> in tons of programs, for example!).</a:t>
            </a:r>
          </a:p>
          <a:p>
            <a:r>
              <a:rPr lang="en-US" sz="2000" dirty="0">
                <a:latin typeface="Cambria" panose="02040503050406030204" pitchFamily="18" charset="0"/>
              </a:rPr>
              <a:t>This is why it is a good idea to write all the class definitions in one file (named with the extension .h) and then #include that file in the program that is using the class.</a:t>
            </a:r>
          </a:p>
          <a:p>
            <a:r>
              <a:rPr lang="en-US" sz="2000" u="none" strike="noStrike" baseline="0" dirty="0">
                <a:latin typeface="Cambria" panose="02040503050406030204" pitchFamily="18" charset="0"/>
              </a:rPr>
              <a:t>Further, it is even better to have two different</a:t>
            </a:r>
            <a:r>
              <a:rPr lang="en-US" sz="2000" dirty="0">
                <a:latin typeface="Cambria" panose="02040503050406030204" pitchFamily="18" charset="0"/>
              </a:rPr>
              <a:t> files to define a class (note that classes can be huge!):</a:t>
            </a:r>
          </a:p>
          <a:p>
            <a:pPr lvl="1"/>
            <a:r>
              <a:rPr lang="en-US" sz="1800" u="none" strike="noStrike" baseline="0" dirty="0">
                <a:latin typeface="Cambria" panose="02040503050406030204" pitchFamily="18" charset="0"/>
              </a:rPr>
              <a:t>A file with the class header that has the data members and the </a:t>
            </a:r>
            <a:r>
              <a:rPr lang="en-US" sz="1800" b="1" u="none" strike="noStrike" baseline="0" dirty="0">
                <a:latin typeface="Cambria" panose="02040503050406030204" pitchFamily="18" charset="0"/>
              </a:rPr>
              <a:t>prototypes</a:t>
            </a:r>
            <a:r>
              <a:rPr lang="en-US" sz="1800" u="none" strike="noStrike" baseline="0" dirty="0">
                <a:latin typeface="Cambria" panose="02040503050406030204" pitchFamily="18" charset="0"/>
              </a:rPr>
              <a:t> of the class functions. Should have extension .h</a:t>
            </a:r>
          </a:p>
          <a:p>
            <a:pPr lvl="1"/>
            <a:r>
              <a:rPr lang="en-US" sz="1800" dirty="0">
                <a:latin typeface="Cambria" panose="02040503050406030204" pitchFamily="18" charset="0"/>
              </a:rPr>
              <a:t>A file that has the definitions of the class functions.</a:t>
            </a:r>
          </a:p>
          <a:p>
            <a:r>
              <a:rPr lang="en-US" sz="2000" dirty="0">
                <a:latin typeface="Cambria" panose="02040503050406030204" pitchFamily="18" charset="0"/>
              </a:rPr>
              <a:t>To be able to use this class in a program, you only need to have it in the same directory and use an #include “</a:t>
            </a:r>
            <a:r>
              <a:rPr lang="en-US" sz="2000" dirty="0" err="1">
                <a:latin typeface="Cambria" panose="02040503050406030204" pitchFamily="18" charset="0"/>
              </a:rPr>
              <a:t>file.h</a:t>
            </a:r>
            <a:r>
              <a:rPr lang="en-US" sz="2000" dirty="0">
                <a:latin typeface="Cambria" panose="02040503050406030204" pitchFamily="18" charset="0"/>
              </a:rPr>
              <a:t>” at the top.</a:t>
            </a:r>
          </a:p>
          <a:p>
            <a:pPr marL="109537" indent="0">
              <a:buNone/>
            </a:pPr>
            <a:r>
              <a:rPr lang="en-US" sz="2000" dirty="0">
                <a:latin typeface="Cambria" panose="02040503050406030204" pitchFamily="18" charset="0"/>
              </a:rPr>
              <a:t>Check files </a:t>
            </a:r>
            <a:r>
              <a:rPr lang="en-US" sz="2000" dirty="0">
                <a:latin typeface="Cambria" panose="02040503050406030204" pitchFamily="18" charset="0"/>
                <a:cs typeface="Consolas" panose="020B0609020204030204" pitchFamily="49" charset="0"/>
                <a:hlinkClick r:id="rId2"/>
              </a:rPr>
              <a:t>timeclass.h</a:t>
            </a:r>
            <a:r>
              <a:rPr lang="en-US" sz="2000" dirty="0">
                <a:latin typeface="Cambria" panose="02040503050406030204" pitchFamily="18" charset="0"/>
                <a:cs typeface="Consolas" panose="020B0609020204030204" pitchFamily="49" charset="0"/>
              </a:rPr>
              <a:t> ,</a:t>
            </a:r>
            <a:r>
              <a:rPr lang="en-US" sz="2000" dirty="0">
                <a:latin typeface="Cambria" panose="02040503050406030204" pitchFamily="18" charset="0"/>
              </a:rPr>
              <a:t> </a:t>
            </a:r>
            <a:r>
              <a:rPr lang="en-US" sz="2000" dirty="0">
                <a:latin typeface="Cambria" panose="02040503050406030204" pitchFamily="18" charset="0"/>
                <a:cs typeface="Consolas" panose="020B0609020204030204" pitchFamily="49" charset="0"/>
                <a:hlinkClick r:id="rId3"/>
              </a:rPr>
              <a:t>timeclass.aux.h</a:t>
            </a:r>
            <a:r>
              <a:rPr lang="en-US" sz="2000" dirty="0">
                <a:latin typeface="Cambria" panose="02040503050406030204" pitchFamily="18" charset="0"/>
                <a:cs typeface="Consolas" panose="020B0609020204030204" pitchFamily="49" charset="0"/>
              </a:rPr>
              <a:t> , </a:t>
            </a:r>
            <a:r>
              <a:rPr lang="en-US" sz="2000" dirty="0">
                <a:latin typeface="Cambria" panose="02040503050406030204" pitchFamily="18" charset="0"/>
                <a:cs typeface="Consolas" panose="020B0609020204030204" pitchFamily="49" charset="0"/>
                <a:hlinkClick r:id="rId4"/>
              </a:rPr>
              <a:t>timeclass.main.cpp</a:t>
            </a:r>
            <a:endParaRPr lang="en-US" sz="2000" u="none" strike="noStrike" baseline="0" dirty="0">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826322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u="none" strike="noStrike" baseline="0" dirty="0">
                <a:solidFill>
                  <a:srgbClr val="FF8033"/>
                </a:solidFill>
                <a:latin typeface="Calibri" panose="020F0502020204030204" pitchFamily="34" charset="0"/>
              </a:rPr>
              <a:t>3.9 </a:t>
            </a:r>
            <a:r>
              <a:rPr lang="en-US" dirty="0">
                <a:solidFill>
                  <a:srgbClr val="3380E6"/>
                </a:solidFill>
                <a:latin typeface="Calibri" panose="020F0502020204030204" pitchFamily="34" charset="0"/>
              </a:rPr>
              <a:t>Ex</a:t>
            </a:r>
            <a:r>
              <a:rPr lang="en-US" b="1" i="0" u="none" strike="noStrike" baseline="0" dirty="0">
                <a:solidFill>
                  <a:srgbClr val="3380E6"/>
                </a:solidFill>
                <a:latin typeface="Calibri" panose="020F0502020204030204" pitchFamily="34" charset="0"/>
              </a:rPr>
              <a:t>ercises. </a:t>
            </a:r>
          </a:p>
        </p:txBody>
      </p:sp>
      <p:sp>
        <p:nvSpPr>
          <p:cNvPr id="3" name="Text Placeholder 2"/>
          <p:cNvSpPr>
            <a:spLocks noGrp="1"/>
          </p:cNvSpPr>
          <p:nvPr>
            <p:ph type="body" idx="1"/>
          </p:nvPr>
        </p:nvSpPr>
        <p:spPr>
          <a:xfrm>
            <a:off x="533400" y="1524000"/>
            <a:ext cx="8305800" cy="4525962"/>
          </a:xfrm>
        </p:spPr>
        <p:txBody>
          <a:bodyPr/>
          <a:lstStyle/>
          <a:p>
            <a:pPr marL="109537" indent="0">
              <a:buNone/>
            </a:pPr>
            <a:r>
              <a:rPr lang="en-US" sz="2000" u="none" strike="noStrike" baseline="0" dirty="0">
                <a:latin typeface="Cambria" panose="02040503050406030204" pitchFamily="18" charset="0"/>
              </a:rPr>
              <a:t>Do the following in a single file where the class is defined and tested with a main, as we did for the Time class. For each example, provide a constructor, a default constructor, and set and get functions. Also provide a function to display relevant information.</a:t>
            </a:r>
          </a:p>
          <a:p>
            <a:r>
              <a:rPr lang="en-US" sz="2000" u="none" strike="noStrike" baseline="0" dirty="0">
                <a:latin typeface="Cambria" panose="02040503050406030204" pitchFamily="18" charset="0"/>
              </a:rPr>
              <a:t>Define and test a class Date that has day, month, year (all in numbers for now). The display function should write the date as say 3/4/2019.</a:t>
            </a:r>
          </a:p>
          <a:p>
            <a:r>
              <a:rPr lang="en-US" sz="2000" u="none" strike="noStrike" baseline="0" dirty="0">
                <a:latin typeface="Cambria" panose="02040503050406030204" pitchFamily="18" charset="0"/>
              </a:rPr>
              <a:t>Define and test a class Student with member data: name, ID, grade. The display function should write: ID (space) Name (space) grade.</a:t>
            </a:r>
          </a:p>
          <a:p>
            <a:r>
              <a:rPr lang="en-US" sz="2000" dirty="0">
                <a:latin typeface="Cambria" panose="02040503050406030204" pitchFamily="18" charset="0"/>
              </a:rPr>
              <a:t>Define and test a class Fraction with member data: numerator, denominator. Your display function should write say 5/6.</a:t>
            </a:r>
          </a:p>
          <a:p>
            <a:r>
              <a:rPr lang="en-US" sz="2000" u="none" strike="noStrike" baseline="0" dirty="0">
                <a:latin typeface="Cambria" panose="02040503050406030204" pitchFamily="18" charset="0"/>
              </a:rPr>
              <a:t>Define and test a clas</a:t>
            </a:r>
            <a:r>
              <a:rPr lang="en-US" sz="2000" dirty="0">
                <a:latin typeface="Cambria" panose="02040503050406030204" pitchFamily="18" charset="0"/>
              </a:rPr>
              <a:t>s Complex with member data: </a:t>
            </a:r>
            <a:r>
              <a:rPr lang="en-US" sz="2000" dirty="0" err="1">
                <a:latin typeface="Cambria" panose="02040503050406030204" pitchFamily="18" charset="0"/>
              </a:rPr>
              <a:t>realPart</a:t>
            </a:r>
            <a:r>
              <a:rPr lang="en-US" sz="2000" dirty="0">
                <a:latin typeface="Cambria" panose="02040503050406030204" pitchFamily="18" charset="0"/>
              </a:rPr>
              <a:t>, </a:t>
            </a:r>
            <a:r>
              <a:rPr lang="en-US" sz="2000" dirty="0" err="1">
                <a:latin typeface="Cambria" panose="02040503050406030204" pitchFamily="18" charset="0"/>
              </a:rPr>
              <a:t>imPart</a:t>
            </a:r>
            <a:r>
              <a:rPr lang="en-US" sz="2000" dirty="0">
                <a:latin typeface="Cambria" panose="02040503050406030204" pitchFamily="18" charset="0"/>
              </a:rPr>
              <a:t>. The display function should write say 5 + 6 </a:t>
            </a:r>
            <a:r>
              <a:rPr lang="en-US" sz="2000" dirty="0" err="1">
                <a:latin typeface="Cambria" panose="02040503050406030204" pitchFamily="18" charset="0"/>
              </a:rPr>
              <a:t>i</a:t>
            </a:r>
            <a:r>
              <a:rPr lang="en-US" sz="2000" dirty="0">
                <a:latin typeface="Cambria" panose="02040503050406030204" pitchFamily="18" charset="0"/>
              </a:rPr>
              <a:t>.</a:t>
            </a:r>
          </a:p>
          <a:p>
            <a:r>
              <a:rPr lang="en-US" sz="2000" b="1" dirty="0">
                <a:latin typeface="Cambria" panose="02040503050406030204" pitchFamily="18" charset="0"/>
              </a:rPr>
              <a:t>Do and upload Exercises 3.11 and 3.12 from the book.</a:t>
            </a:r>
          </a:p>
          <a:p>
            <a:endParaRPr lang="en-US" sz="2000" dirty="0">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3065876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743" y="152400"/>
            <a:ext cx="8305800" cy="6420076"/>
          </a:xfrm>
        </p:spPr>
        <p:txBody>
          <a:bodyPr/>
          <a:lstStyle/>
          <a:p>
            <a:pPr marL="109537" indent="0">
              <a:buNone/>
            </a:pPr>
            <a:r>
              <a:rPr lang="en-US" sz="1400" dirty="0">
                <a:latin typeface="Cambria" panose="02040503050406030204" pitchFamily="18" charset="0"/>
              </a:rPr>
              <a:t>Tortoise and Hare</a:t>
            </a:r>
          </a:p>
          <a:p>
            <a:pPr marL="109537" indent="0">
              <a:buNone/>
            </a:pPr>
            <a:r>
              <a:rPr lang="en-US" sz="1400" dirty="0">
                <a:latin typeface="Cambria" panose="02040503050406030204" pitchFamily="18" charset="0"/>
              </a:rPr>
              <a:t>Simulation: (The Tortoise and the Hare) In this exercise, you will re-create the classic race of the tortoise and the hare. You will use random number generation to develop a simulation of this memorable event.</a:t>
            </a:r>
          </a:p>
          <a:p>
            <a:pPr marL="109537" indent="0">
              <a:buNone/>
            </a:pPr>
            <a:r>
              <a:rPr lang="en-US" sz="1400" dirty="0">
                <a:latin typeface="Cambria" panose="02040503050406030204" pitchFamily="18" charset="0"/>
              </a:rPr>
              <a:t>Our contenders begin the race at "square 1" of 70 squares. Each square represents a possible position along the race course. The finish line is at square 70. The first contender to reach or pass square 70 wins. The course weaves its way up the side of a slippery mountain, so occasionally the contenders lose ground.</a:t>
            </a:r>
          </a:p>
          <a:p>
            <a:pPr marL="109537" indent="0">
              <a:buNone/>
            </a:pPr>
            <a:r>
              <a:rPr lang="en-US" sz="1400" dirty="0">
                <a:latin typeface="Cambria" panose="02040503050406030204" pitchFamily="18" charset="0"/>
              </a:rPr>
              <a:t>There is a clock that ticks once per second. With each tick of the clock, your program should adjust the position of the animals according to the rules in the following figure. </a:t>
            </a:r>
          </a:p>
          <a:p>
            <a:pPr marL="109537" indent="0">
              <a:buNone/>
            </a:pPr>
            <a:endParaRPr lang="en-US" sz="1400" dirty="0">
              <a:latin typeface="Cambria" panose="02040503050406030204" pitchFamily="18" charset="0"/>
            </a:endParaRPr>
          </a:p>
          <a:p>
            <a:pPr marL="109537" indent="0">
              <a:buNone/>
            </a:pPr>
            <a:endParaRPr lang="en-US" sz="1400" dirty="0">
              <a:latin typeface="Cambria" panose="02040503050406030204" pitchFamily="18" charset="0"/>
            </a:endParaRPr>
          </a:p>
          <a:p>
            <a:pPr marL="109537" indent="0">
              <a:buNone/>
            </a:pPr>
            <a:endParaRPr lang="en-US" sz="1400" dirty="0">
              <a:latin typeface="Cambria" panose="02040503050406030204" pitchFamily="18" charset="0"/>
            </a:endParaRPr>
          </a:p>
          <a:p>
            <a:pPr marL="109537" indent="0">
              <a:buNone/>
            </a:pPr>
            <a:endParaRPr lang="en-US" sz="1400" dirty="0">
              <a:latin typeface="Cambria" panose="02040503050406030204" pitchFamily="18" charset="0"/>
            </a:endParaRPr>
          </a:p>
          <a:p>
            <a:pPr marL="109537" indent="0">
              <a:buNone/>
            </a:pPr>
            <a:endParaRPr lang="en-US" sz="1400" dirty="0">
              <a:latin typeface="Cambria" panose="02040503050406030204" pitchFamily="18" charset="0"/>
            </a:endParaRPr>
          </a:p>
          <a:p>
            <a:pPr marL="109537" indent="0">
              <a:buNone/>
            </a:pPr>
            <a:endParaRPr lang="en-US" sz="1400" dirty="0">
              <a:latin typeface="Cambria" panose="02040503050406030204" pitchFamily="18" charset="0"/>
            </a:endParaRPr>
          </a:p>
          <a:p>
            <a:pPr marL="109537" indent="0">
              <a:buNone/>
            </a:pPr>
            <a:r>
              <a:rPr lang="en-US" sz="1400" dirty="0">
                <a:latin typeface="Cambria" panose="02040503050406030204" pitchFamily="18" charset="0"/>
              </a:rPr>
              <a:t>Use variables to keep track of the positions of the animals (i.e., position numbers are 1 - 70). Start each animal at position 1 (i.e., the "starting gate"). If an animal slips left before square 1, move the animal back to square 1.</a:t>
            </a:r>
          </a:p>
          <a:p>
            <a:pPr marL="109537" indent="0">
              <a:buNone/>
            </a:pPr>
            <a:r>
              <a:rPr lang="en-US" sz="1400" dirty="0">
                <a:latin typeface="Cambria" panose="02040503050406030204" pitchFamily="18" charset="0"/>
              </a:rPr>
              <a:t>Generate the percentages in the preceding table by producing a random integer </a:t>
            </a:r>
            <a:r>
              <a:rPr lang="en-US" sz="1400" dirty="0" err="1">
                <a:latin typeface="Cambria" panose="02040503050406030204" pitchFamily="18" charset="0"/>
              </a:rPr>
              <a:t>i</a:t>
            </a:r>
            <a:r>
              <a:rPr lang="en-US" sz="1400" dirty="0">
                <a:latin typeface="Cambria" panose="02040503050406030204" pitchFamily="18" charset="0"/>
              </a:rPr>
              <a:t> in the range 0 &lt;=  </a:t>
            </a:r>
            <a:r>
              <a:rPr lang="en-US" sz="1400" dirty="0" err="1">
                <a:latin typeface="Cambria" panose="02040503050406030204" pitchFamily="18" charset="0"/>
              </a:rPr>
              <a:t>i</a:t>
            </a:r>
            <a:r>
              <a:rPr lang="en-US" sz="1400" dirty="0">
                <a:latin typeface="Cambria" panose="02040503050406030204" pitchFamily="18" charset="0"/>
              </a:rPr>
              <a:t> &lt; 10. For the tortoise, perform a "fast plod" when 0 &lt;= </a:t>
            </a:r>
            <a:r>
              <a:rPr lang="en-US" sz="1400" dirty="0" err="1">
                <a:latin typeface="Cambria" panose="02040503050406030204" pitchFamily="18" charset="0"/>
              </a:rPr>
              <a:t>i</a:t>
            </a:r>
            <a:r>
              <a:rPr lang="en-US" sz="1400" dirty="0">
                <a:latin typeface="Cambria" panose="02040503050406030204" pitchFamily="18" charset="0"/>
              </a:rPr>
              <a:t> &lt; 5, a "slip" when 5 &lt;= </a:t>
            </a:r>
            <a:r>
              <a:rPr lang="en-US" sz="1400" dirty="0" err="1">
                <a:latin typeface="Cambria" panose="02040503050406030204" pitchFamily="18" charset="0"/>
              </a:rPr>
              <a:t>i</a:t>
            </a:r>
            <a:r>
              <a:rPr lang="en-US" sz="1400" dirty="0">
                <a:latin typeface="Cambria" panose="02040503050406030204" pitchFamily="18" charset="0"/>
              </a:rPr>
              <a:t> &lt; 6 or a "slow plod" when 7 &lt;= </a:t>
            </a:r>
            <a:r>
              <a:rPr lang="en-US" sz="1400" dirty="0" err="1">
                <a:latin typeface="Cambria" panose="02040503050406030204" pitchFamily="18" charset="0"/>
              </a:rPr>
              <a:t>i</a:t>
            </a:r>
            <a:r>
              <a:rPr lang="en-US" sz="1400" dirty="0">
                <a:latin typeface="Cambria" panose="02040503050406030204" pitchFamily="18" charset="0"/>
              </a:rPr>
              <a:t> &lt; 9. Use a similar technique to move the hare.</a:t>
            </a:r>
          </a:p>
          <a:p>
            <a:pPr marL="109537" indent="0">
              <a:buNone/>
            </a:pPr>
            <a:r>
              <a:rPr lang="en-US" sz="1400" dirty="0">
                <a:latin typeface="Cambria" panose="02040503050406030204" pitchFamily="18" charset="0"/>
              </a:rPr>
              <a:t>Begin the race by printing BANG !!!!! AND THEY'RE OFF !!!!!</a:t>
            </a:r>
          </a:p>
          <a:p>
            <a:pPr marL="109537" indent="0">
              <a:buNone/>
            </a:pPr>
            <a:r>
              <a:rPr lang="en-US" sz="1400">
                <a:latin typeface="Cambria" panose="02040503050406030204" pitchFamily="18" charset="0"/>
              </a:rPr>
              <a:t>For </a:t>
            </a:r>
            <a:r>
              <a:rPr lang="en-US" sz="1400" dirty="0">
                <a:latin typeface="Cambria" panose="02040503050406030204" pitchFamily="18" charset="0"/>
              </a:rPr>
              <a:t>each tick of the clock (i.e., each repetition of a loop), print a 70-position line showing the letter T in the tortoise's position and the letter H in the hare's position. Occasionally, the contenders land on the same square. In this case, the tortoise bites the hare and your program should print OUCH!!! beginning at that position. All print positions other than the T, the H or the OUCH!!! (in case of a tie) should be blank.</a:t>
            </a:r>
          </a:p>
          <a:p>
            <a:pPr marL="109537" indent="0">
              <a:buNone/>
            </a:pPr>
            <a:endParaRPr lang="en-US" sz="1400" u="none" strike="noStrike" baseline="0" dirty="0">
              <a:latin typeface="Cambria" panose="02040503050406030204" pitchFamily="18" charset="0"/>
            </a:endParaRPr>
          </a:p>
          <a:p>
            <a:pPr marL="109537" indent="0">
              <a:buNone/>
            </a:pPr>
            <a:endParaRPr lang="en-US" sz="2000" dirty="0">
              <a:latin typeface="Cambria" panose="02040503050406030204" pitchFamily="18" charset="0"/>
            </a:endParaRPr>
          </a:p>
          <a:p>
            <a:pPr marL="109537" indent="0">
              <a:buNone/>
            </a:pPr>
            <a:endParaRPr lang="en-US" sz="2000" u="none" strike="noStrike" baseline="0" dirty="0">
              <a:latin typeface="Cambria" panose="02040503050406030204" pitchFamily="18" charset="0"/>
            </a:endParaRPr>
          </a:p>
          <a:p>
            <a:pPr marL="109537" indent="0">
              <a:buNone/>
            </a:pPr>
            <a:endParaRPr lang="en-US" sz="2000" dirty="0">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graphicFrame>
        <p:nvGraphicFramePr>
          <p:cNvPr id="9" name="Table 8">
            <a:extLst>
              <a:ext uri="{FF2B5EF4-FFF2-40B4-BE49-F238E27FC236}">
                <a16:creationId xmlns:a16="http://schemas.microsoft.com/office/drawing/2014/main" id="{65A3DDA5-CB32-804C-9331-044A3D34094C}"/>
              </a:ext>
            </a:extLst>
          </p:cNvPr>
          <p:cNvGraphicFramePr>
            <a:graphicFrameLocks noGrp="1"/>
          </p:cNvGraphicFramePr>
          <p:nvPr>
            <p:extLst>
              <p:ext uri="{D42A27DB-BD31-4B8C-83A1-F6EECF244321}">
                <p14:modId xmlns:p14="http://schemas.microsoft.com/office/powerpoint/2010/main" val="3125543555"/>
              </p:ext>
            </p:extLst>
          </p:nvPr>
        </p:nvGraphicFramePr>
        <p:xfrm>
          <a:off x="723900" y="2057400"/>
          <a:ext cx="7696200" cy="1645920"/>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val="3085720936"/>
                    </a:ext>
                  </a:extLst>
                </a:gridCol>
                <a:gridCol w="1847850">
                  <a:extLst>
                    <a:ext uri="{9D8B030D-6E8A-4147-A177-3AD203B41FA5}">
                      <a16:colId xmlns:a16="http://schemas.microsoft.com/office/drawing/2014/main" val="2105238678"/>
                    </a:ext>
                  </a:extLst>
                </a:gridCol>
                <a:gridCol w="1847850">
                  <a:extLst>
                    <a:ext uri="{9D8B030D-6E8A-4147-A177-3AD203B41FA5}">
                      <a16:colId xmlns:a16="http://schemas.microsoft.com/office/drawing/2014/main" val="1336641536"/>
                    </a:ext>
                  </a:extLst>
                </a:gridCol>
                <a:gridCol w="1847850">
                  <a:extLst>
                    <a:ext uri="{9D8B030D-6E8A-4147-A177-3AD203B41FA5}">
                      <a16:colId xmlns:a16="http://schemas.microsoft.com/office/drawing/2014/main" val="619259985"/>
                    </a:ext>
                  </a:extLst>
                </a:gridCol>
              </a:tblGrid>
              <a:tr h="157548">
                <a:tc>
                  <a:txBody>
                    <a:bodyPr/>
                    <a:lstStyle/>
                    <a:p>
                      <a:pPr algn="ctr" fontAlgn="base"/>
                      <a:r>
                        <a:rPr lang="en-US" sz="1200" dirty="0">
                          <a:effectLst/>
                          <a:latin typeface="inherit"/>
                        </a:rPr>
                        <a:t>Animal</a:t>
                      </a:r>
                    </a:p>
                  </a:txBody>
                  <a:tcPr marL="0" marR="0" marT="0" marB="0" anchor="ctr"/>
                </a:tc>
                <a:tc>
                  <a:txBody>
                    <a:bodyPr/>
                    <a:lstStyle/>
                    <a:p>
                      <a:pPr fontAlgn="base"/>
                      <a:r>
                        <a:rPr lang="en-US" sz="1200" dirty="0">
                          <a:effectLst/>
                          <a:latin typeface="inherit"/>
                        </a:rPr>
                        <a:t>Move type</a:t>
                      </a:r>
                    </a:p>
                  </a:txBody>
                  <a:tcPr marL="0" marR="0" marT="0" marB="0" anchor="ctr"/>
                </a:tc>
                <a:tc>
                  <a:txBody>
                    <a:bodyPr/>
                    <a:lstStyle/>
                    <a:p>
                      <a:pPr fontAlgn="base"/>
                      <a:r>
                        <a:rPr lang="en-US" sz="1200">
                          <a:effectLst/>
                          <a:latin typeface="inherit"/>
                        </a:rPr>
                        <a:t>Percentage of the time</a:t>
                      </a:r>
                    </a:p>
                  </a:txBody>
                  <a:tcPr marL="0" marR="0" marT="0" marB="0" anchor="ctr"/>
                </a:tc>
                <a:tc>
                  <a:txBody>
                    <a:bodyPr/>
                    <a:lstStyle/>
                    <a:p>
                      <a:pPr fontAlgn="base"/>
                      <a:r>
                        <a:rPr lang="en-US" sz="1200" dirty="0">
                          <a:effectLst/>
                          <a:latin typeface="inherit"/>
                        </a:rPr>
                        <a:t>Actual move </a:t>
                      </a:r>
                    </a:p>
                  </a:txBody>
                  <a:tcPr marL="0" marR="0" marT="0" marB="0" anchor="ctr"/>
                </a:tc>
                <a:extLst>
                  <a:ext uri="{0D108BD9-81ED-4DB2-BD59-A6C34878D82A}">
                    <a16:rowId xmlns:a16="http://schemas.microsoft.com/office/drawing/2014/main" val="2302616459"/>
                  </a:ext>
                </a:extLst>
              </a:tr>
              <a:tr h="157548">
                <a:tc>
                  <a:txBody>
                    <a:bodyPr/>
                    <a:lstStyle/>
                    <a:p>
                      <a:pPr algn="ctr" fontAlgn="base"/>
                      <a:r>
                        <a:rPr lang="en-US" sz="1200" dirty="0">
                          <a:effectLst/>
                          <a:latin typeface="inherit"/>
                        </a:rPr>
                        <a:t>Tortoise</a:t>
                      </a:r>
                    </a:p>
                  </a:txBody>
                  <a:tcPr marL="0" marR="0" marT="0" marB="0" anchor="ctr"/>
                </a:tc>
                <a:tc>
                  <a:txBody>
                    <a:bodyPr/>
                    <a:lstStyle/>
                    <a:p>
                      <a:pPr fontAlgn="base"/>
                      <a:r>
                        <a:rPr lang="en-US" sz="1200" dirty="0">
                          <a:effectLst/>
                          <a:latin typeface="inherit"/>
                        </a:rPr>
                        <a:t>Fast plod</a:t>
                      </a:r>
                    </a:p>
                    <a:p>
                      <a:pPr fontAlgn="base"/>
                      <a:r>
                        <a:rPr lang="en-US" sz="1200" dirty="0">
                          <a:effectLst/>
                          <a:latin typeface="inherit"/>
                        </a:rPr>
                        <a:t>Slip</a:t>
                      </a:r>
                    </a:p>
                    <a:p>
                      <a:pPr fontAlgn="base"/>
                      <a:r>
                        <a:rPr lang="en-US" sz="1200" dirty="0">
                          <a:effectLst/>
                          <a:latin typeface="inherit"/>
                        </a:rPr>
                        <a:t>Slow plod</a:t>
                      </a:r>
                    </a:p>
                  </a:txBody>
                  <a:tcPr marL="0" marR="0" marT="0" marB="0" anchor="ctr"/>
                </a:tc>
                <a:tc>
                  <a:txBody>
                    <a:bodyPr/>
                    <a:lstStyle/>
                    <a:p>
                      <a:pPr fontAlgn="base"/>
                      <a:r>
                        <a:rPr lang="en-US" sz="1200">
                          <a:effectLst/>
                          <a:latin typeface="inherit"/>
                        </a:rPr>
                        <a:t>50%</a:t>
                      </a:r>
                    </a:p>
                    <a:p>
                      <a:pPr fontAlgn="base"/>
                      <a:r>
                        <a:rPr lang="en-US" sz="1200">
                          <a:effectLst/>
                          <a:latin typeface="inherit"/>
                        </a:rPr>
                        <a:t>20%</a:t>
                      </a:r>
                    </a:p>
                    <a:p>
                      <a:pPr fontAlgn="base"/>
                      <a:r>
                        <a:rPr lang="en-US" sz="1200">
                          <a:effectLst/>
                          <a:latin typeface="inherit"/>
                        </a:rPr>
                        <a:t>30%</a:t>
                      </a:r>
                    </a:p>
                  </a:txBody>
                  <a:tcPr marL="0" marR="0" marT="0" marB="0" anchor="ctr"/>
                </a:tc>
                <a:tc>
                  <a:txBody>
                    <a:bodyPr/>
                    <a:lstStyle/>
                    <a:p>
                      <a:pPr fontAlgn="base"/>
                      <a:r>
                        <a:rPr lang="en-US" sz="1200" dirty="0">
                          <a:effectLst/>
                          <a:latin typeface="inherit"/>
                        </a:rPr>
                        <a:t>3 squares to the right</a:t>
                      </a:r>
                    </a:p>
                    <a:p>
                      <a:pPr fontAlgn="base"/>
                      <a:r>
                        <a:rPr lang="en-US" sz="1200" dirty="0">
                          <a:effectLst/>
                          <a:latin typeface="inherit"/>
                        </a:rPr>
                        <a:t>6 squares to the left</a:t>
                      </a:r>
                    </a:p>
                    <a:p>
                      <a:pPr fontAlgn="base"/>
                      <a:r>
                        <a:rPr lang="en-US" sz="1200" dirty="0">
                          <a:effectLst/>
                          <a:latin typeface="inherit"/>
                        </a:rPr>
                        <a:t>1 square to the right</a:t>
                      </a:r>
                    </a:p>
                  </a:txBody>
                  <a:tcPr marL="0" marR="0" marT="0" marB="0" anchor="ctr"/>
                </a:tc>
                <a:extLst>
                  <a:ext uri="{0D108BD9-81ED-4DB2-BD59-A6C34878D82A}">
                    <a16:rowId xmlns:a16="http://schemas.microsoft.com/office/drawing/2014/main" val="3263817439"/>
                  </a:ext>
                </a:extLst>
              </a:tr>
              <a:tr h="131223">
                <a:tc>
                  <a:txBody>
                    <a:bodyPr/>
                    <a:lstStyle/>
                    <a:p>
                      <a:pPr algn="ctr" fontAlgn="base"/>
                      <a:r>
                        <a:rPr lang="en-US" sz="1200" dirty="0">
                          <a:effectLst/>
                          <a:latin typeface="inherit"/>
                        </a:rPr>
                        <a:t>Hare</a:t>
                      </a:r>
                    </a:p>
                  </a:txBody>
                  <a:tcPr marL="0" marR="0" marT="0" marB="0" anchor="ctr"/>
                </a:tc>
                <a:tc>
                  <a:txBody>
                    <a:bodyPr/>
                    <a:lstStyle/>
                    <a:p>
                      <a:pPr fontAlgn="base"/>
                      <a:r>
                        <a:rPr lang="en-US" sz="1200" dirty="0">
                          <a:effectLst/>
                          <a:latin typeface="inherit"/>
                        </a:rPr>
                        <a:t>Sleep</a:t>
                      </a:r>
                    </a:p>
                    <a:p>
                      <a:pPr fontAlgn="base"/>
                      <a:r>
                        <a:rPr lang="en-US" sz="1200" dirty="0">
                          <a:effectLst/>
                          <a:latin typeface="inherit"/>
                        </a:rPr>
                        <a:t>Big hop</a:t>
                      </a:r>
                    </a:p>
                    <a:p>
                      <a:pPr fontAlgn="base"/>
                      <a:r>
                        <a:rPr lang="en-US" sz="1200" dirty="0">
                          <a:effectLst/>
                          <a:latin typeface="inherit"/>
                        </a:rPr>
                        <a:t>Big slip</a:t>
                      </a:r>
                    </a:p>
                    <a:p>
                      <a:pPr fontAlgn="base"/>
                      <a:r>
                        <a:rPr lang="en-US" sz="1200" dirty="0">
                          <a:effectLst/>
                          <a:latin typeface="inherit"/>
                        </a:rPr>
                        <a:t>Small hop</a:t>
                      </a:r>
                    </a:p>
                    <a:p>
                      <a:pPr fontAlgn="base"/>
                      <a:r>
                        <a:rPr lang="en-US" sz="1200" dirty="0">
                          <a:effectLst/>
                          <a:latin typeface="inherit"/>
                        </a:rPr>
                        <a:t>Small slip</a:t>
                      </a:r>
                    </a:p>
                  </a:txBody>
                  <a:tcPr marL="0" marR="0" marT="0" marB="0" anchor="ctr"/>
                </a:tc>
                <a:tc>
                  <a:txBody>
                    <a:bodyPr/>
                    <a:lstStyle/>
                    <a:p>
                      <a:pPr fontAlgn="base"/>
                      <a:r>
                        <a:rPr lang="en-US" sz="1200" dirty="0">
                          <a:effectLst/>
                          <a:latin typeface="inherit"/>
                        </a:rPr>
                        <a:t>20%</a:t>
                      </a:r>
                    </a:p>
                    <a:p>
                      <a:pPr fontAlgn="base"/>
                      <a:r>
                        <a:rPr lang="en-US" sz="1200" dirty="0">
                          <a:effectLst/>
                          <a:latin typeface="inherit"/>
                        </a:rPr>
                        <a:t>20%</a:t>
                      </a:r>
                    </a:p>
                    <a:p>
                      <a:pPr fontAlgn="base"/>
                      <a:r>
                        <a:rPr lang="en-US" sz="1200" dirty="0">
                          <a:effectLst/>
                          <a:latin typeface="inherit"/>
                        </a:rPr>
                        <a:t>10%</a:t>
                      </a:r>
                    </a:p>
                    <a:p>
                      <a:pPr fontAlgn="base"/>
                      <a:r>
                        <a:rPr lang="en-US" sz="1200" dirty="0">
                          <a:effectLst/>
                          <a:latin typeface="inherit"/>
                        </a:rPr>
                        <a:t>30%</a:t>
                      </a:r>
                    </a:p>
                    <a:p>
                      <a:pPr fontAlgn="base"/>
                      <a:r>
                        <a:rPr lang="en-US" sz="1200" dirty="0">
                          <a:effectLst/>
                          <a:latin typeface="inherit"/>
                        </a:rPr>
                        <a:t>20%</a:t>
                      </a:r>
                    </a:p>
                  </a:txBody>
                  <a:tcPr marL="0" marR="0" marT="0" marB="0" anchor="ctr"/>
                </a:tc>
                <a:tc>
                  <a:txBody>
                    <a:bodyPr/>
                    <a:lstStyle/>
                    <a:p>
                      <a:pPr fontAlgn="base"/>
                      <a:r>
                        <a:rPr lang="en-US" sz="1200" dirty="0">
                          <a:effectLst/>
                          <a:latin typeface="inherit"/>
                        </a:rPr>
                        <a:t>No move at all</a:t>
                      </a:r>
                    </a:p>
                    <a:p>
                      <a:pPr fontAlgn="base"/>
                      <a:r>
                        <a:rPr lang="en-US" sz="1200" dirty="0">
                          <a:effectLst/>
                          <a:latin typeface="inherit"/>
                        </a:rPr>
                        <a:t>9 squares to the right</a:t>
                      </a:r>
                    </a:p>
                    <a:p>
                      <a:pPr fontAlgn="base"/>
                      <a:r>
                        <a:rPr lang="en-US" sz="1200" dirty="0">
                          <a:effectLst/>
                          <a:latin typeface="inherit"/>
                        </a:rPr>
                        <a:t>12 squares to the left</a:t>
                      </a:r>
                    </a:p>
                    <a:p>
                      <a:pPr fontAlgn="base"/>
                      <a:r>
                        <a:rPr lang="en-US" sz="1200" dirty="0">
                          <a:effectLst/>
                          <a:latin typeface="inherit"/>
                        </a:rPr>
                        <a:t>1 square to the right</a:t>
                      </a:r>
                    </a:p>
                    <a:p>
                      <a:pPr fontAlgn="base"/>
                      <a:r>
                        <a:rPr lang="en-US" sz="1200" dirty="0">
                          <a:effectLst/>
                          <a:latin typeface="inherit"/>
                        </a:rPr>
                        <a:t>2 squares to the left</a:t>
                      </a:r>
                    </a:p>
                  </a:txBody>
                  <a:tcPr marL="0" marR="0" marT="0" marB="0" anchor="ctr"/>
                </a:tc>
                <a:extLst>
                  <a:ext uri="{0D108BD9-81ED-4DB2-BD59-A6C34878D82A}">
                    <a16:rowId xmlns:a16="http://schemas.microsoft.com/office/drawing/2014/main" val="772518317"/>
                  </a:ext>
                </a:extLst>
              </a:tr>
            </a:tbl>
          </a:graphicData>
        </a:graphic>
      </p:graphicFrame>
    </p:spTree>
    <p:extLst>
      <p:ext uri="{BB962C8B-B14F-4D97-AF65-F5344CB8AC3E}">
        <p14:creationId xmlns:p14="http://schemas.microsoft.com/office/powerpoint/2010/main" val="1195096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524000"/>
            <a:ext cx="8305800" cy="4525962"/>
          </a:xfrm>
        </p:spPr>
        <p:txBody>
          <a:bodyPr/>
          <a:lstStyle/>
          <a:p>
            <a:pPr marL="109537" indent="0">
              <a:buNone/>
            </a:pPr>
            <a:r>
              <a:rPr lang="en-US" sz="1400" dirty="0">
                <a:latin typeface="Cambria" panose="02040503050406030204" pitchFamily="18" charset="0"/>
              </a:rPr>
              <a:t>Begin the race by printing</a:t>
            </a:r>
          </a:p>
          <a:p>
            <a:pPr marL="109537" indent="0">
              <a:buNone/>
            </a:pPr>
            <a:endParaRPr lang="en-US" sz="1400" dirty="0">
              <a:latin typeface="Cambria" panose="02040503050406030204" pitchFamily="18" charset="0"/>
            </a:endParaRPr>
          </a:p>
          <a:p>
            <a:pPr marL="109537" indent="0">
              <a:buNone/>
            </a:pPr>
            <a:r>
              <a:rPr lang="en-US" sz="1400" dirty="0">
                <a:latin typeface="Cambria" panose="02040503050406030204" pitchFamily="18" charset="0"/>
              </a:rPr>
              <a:t>BANG !!!!!</a:t>
            </a:r>
          </a:p>
          <a:p>
            <a:pPr marL="109537" indent="0">
              <a:buNone/>
            </a:pPr>
            <a:endParaRPr lang="en-US" sz="1400" dirty="0">
              <a:latin typeface="Cambria" panose="02040503050406030204" pitchFamily="18" charset="0"/>
            </a:endParaRPr>
          </a:p>
          <a:p>
            <a:pPr marL="109537" indent="0">
              <a:buNone/>
            </a:pPr>
            <a:r>
              <a:rPr lang="en-US" sz="1400" dirty="0">
                <a:latin typeface="Cambria" panose="02040503050406030204" pitchFamily="18" charset="0"/>
              </a:rPr>
              <a:t>AND THEY'RE OFF !!!!!</a:t>
            </a:r>
          </a:p>
          <a:p>
            <a:pPr marL="109537" indent="0">
              <a:buNone/>
            </a:pPr>
            <a:endParaRPr lang="en-US" sz="1400" dirty="0">
              <a:latin typeface="Cambria" panose="02040503050406030204" pitchFamily="18" charset="0"/>
            </a:endParaRPr>
          </a:p>
          <a:p>
            <a:pPr marL="109537" indent="0">
              <a:buNone/>
            </a:pPr>
            <a:r>
              <a:rPr lang="en-US" sz="1400" dirty="0">
                <a:latin typeface="Cambria" panose="02040503050406030204" pitchFamily="18" charset="0"/>
              </a:rPr>
              <a:t>For each tick of the clock (i.e., each repetition of a loop), print a 70-position line showing the letter T in the tortoise's position and the letter H in the hare's position. Occasionally, the contenders land on the same square. In this case, the tortoise bites the hare and your program should print OUCH!!! beginning at that position. All print positions other than the T, the H or the OUCH!!! (in case of a tie) should be blank.</a:t>
            </a:r>
          </a:p>
          <a:p>
            <a:pPr marL="109537" indent="0">
              <a:buNone/>
            </a:pPr>
            <a:endParaRPr lang="en-US" sz="1400" dirty="0">
              <a:latin typeface="Cambria" panose="02040503050406030204" pitchFamily="18" charset="0"/>
            </a:endParaRPr>
          </a:p>
          <a:p>
            <a:pPr marL="109537" indent="0">
              <a:buNone/>
            </a:pPr>
            <a:r>
              <a:rPr lang="en-US" sz="1400" dirty="0">
                <a:latin typeface="Cambria" panose="02040503050406030204" pitchFamily="18" charset="0"/>
              </a:rPr>
              <a:t>After printing each line, test if either animal has reached or passed square 70. If so, print the winner and terminate the simulation. If the tortoise wins, print TORTOISE WINS!!! YAY!!! If the hare wins, print Hare wins. </a:t>
            </a:r>
            <a:r>
              <a:rPr lang="en-US" sz="1400" dirty="0" err="1">
                <a:latin typeface="Cambria" panose="02040503050406030204" pitchFamily="18" charset="0"/>
              </a:rPr>
              <a:t>Yuch</a:t>
            </a:r>
            <a:r>
              <a:rPr lang="en-US" sz="1400" dirty="0">
                <a:latin typeface="Cambria" panose="02040503050406030204" pitchFamily="18" charset="0"/>
              </a:rPr>
              <a:t>. If both animals win on the same clock tick, you may want to favor the tortoise (the "underdog"), or you may want to print It's a tie. If neither animal wins, perform the loop again to simulate the next tick of the clock. </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70240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FF8033"/>
                </a:solidFill>
                <a:latin typeface="Calibri" panose="020F0502020204030204" pitchFamily="34" charset="0"/>
              </a:rPr>
              <a:t>3.1 </a:t>
            </a:r>
            <a:r>
              <a:rPr lang="en-US" b="1" i="0" u="none" strike="noStrike" baseline="0" dirty="0">
                <a:solidFill>
                  <a:srgbClr val="3380E6"/>
                </a:solidFill>
                <a:latin typeface="Calibri" panose="020F0502020204030204" pitchFamily="34" charset="0"/>
              </a:rPr>
              <a:t>Definitions - Example</a:t>
            </a:r>
          </a:p>
        </p:txBody>
      </p:sp>
      <p:sp>
        <p:nvSpPr>
          <p:cNvPr id="3" name="Text Placeholder 2"/>
          <p:cNvSpPr>
            <a:spLocks noGrp="1"/>
          </p:cNvSpPr>
          <p:nvPr>
            <p:ph type="body" idx="1"/>
          </p:nvPr>
        </p:nvSpPr>
        <p:spPr>
          <a:xfrm>
            <a:off x="457200" y="1219200"/>
            <a:ext cx="8305800" cy="4787900"/>
          </a:xfrm>
        </p:spPr>
        <p:txBody>
          <a:bodyPr/>
          <a:lstStyle/>
          <a:p>
            <a:r>
              <a:rPr lang="en-US" dirty="0">
                <a:latin typeface="Cambria" panose="02040503050406030204" pitchFamily="18" charset="0"/>
              </a:rPr>
              <a:t>For example, a class “Time” that defines time of the day has 3 data members or attributes:</a:t>
            </a:r>
          </a:p>
          <a:p>
            <a:pPr lvl="1"/>
            <a:r>
              <a:rPr lang="en-US" dirty="0">
                <a:latin typeface="Cambria" panose="02040503050406030204" pitchFamily="18" charset="0"/>
              </a:rPr>
              <a:t>Hour</a:t>
            </a:r>
          </a:p>
          <a:p>
            <a:pPr lvl="1"/>
            <a:r>
              <a:rPr lang="en-US" dirty="0">
                <a:latin typeface="Cambria" panose="02040503050406030204" pitchFamily="18" charset="0"/>
              </a:rPr>
              <a:t>Minute</a:t>
            </a:r>
          </a:p>
          <a:p>
            <a:pPr lvl="1"/>
            <a:r>
              <a:rPr lang="en-US" dirty="0">
                <a:latin typeface="Cambria" panose="02040503050406030204" pitchFamily="18" charset="0"/>
              </a:rPr>
              <a:t>Second</a:t>
            </a:r>
          </a:p>
          <a:p>
            <a:r>
              <a:rPr lang="en-US" dirty="0">
                <a:latin typeface="Cambria" panose="02040503050406030204" pitchFamily="18" charset="0"/>
              </a:rPr>
              <a:t>It can have several function members or methods:</a:t>
            </a:r>
          </a:p>
          <a:p>
            <a:pPr lvl="1"/>
            <a:r>
              <a:rPr lang="en-US" dirty="0">
                <a:latin typeface="Cambria" panose="02040503050406030204" pitchFamily="18" charset="0"/>
              </a:rPr>
              <a:t>Set the Hour, Minute, Second (3 functions) of a Time object.</a:t>
            </a:r>
          </a:p>
          <a:p>
            <a:pPr lvl="1"/>
            <a:r>
              <a:rPr lang="en-US" dirty="0">
                <a:latin typeface="Cambria" panose="02040503050406030204" pitchFamily="18" charset="0"/>
              </a:rPr>
              <a:t>Get the Hour, Minute, Second (3 functions) of a Time object.</a:t>
            </a:r>
          </a:p>
          <a:p>
            <a:pPr lvl="1"/>
            <a:r>
              <a:rPr lang="en-US" dirty="0">
                <a:latin typeface="Cambria" panose="02040503050406030204" pitchFamily="18" charset="0"/>
              </a:rPr>
              <a:t>Print out the time in 24 hour format or in 12 hour format.</a:t>
            </a:r>
          </a:p>
          <a:p>
            <a:pPr lvl="1"/>
            <a:r>
              <a:rPr lang="en-US" dirty="0">
                <a:latin typeface="Cambria" panose="02040503050406030204" pitchFamily="18" charset="0"/>
              </a:rPr>
              <a:t>Add some amount of time to a given Time object.</a:t>
            </a:r>
          </a:p>
          <a:p>
            <a:pPr lvl="1"/>
            <a:r>
              <a:rPr lang="en-US" dirty="0">
                <a:latin typeface="Cambria" panose="02040503050406030204" pitchFamily="18" charset="0"/>
              </a:rPr>
              <a:t>Find time spent between two Time objects.</a:t>
            </a:r>
          </a:p>
          <a:p>
            <a:pPr lvl="1"/>
            <a:r>
              <a:rPr lang="en-US" dirty="0" err="1">
                <a:latin typeface="Cambria" panose="02040503050406030204" pitchFamily="18" charset="0"/>
              </a:rPr>
              <a:t>Etc</a:t>
            </a:r>
            <a:r>
              <a:rPr lang="en-US" dirty="0">
                <a:latin typeface="Cambria" panose="02040503050406030204" pitchFamily="18" charset="0"/>
              </a:rPr>
              <a:t>… Many more can come to mind!</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44564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u="none" strike="noStrike" baseline="0" dirty="0">
                <a:solidFill>
                  <a:srgbClr val="FF8033"/>
                </a:solidFill>
                <a:latin typeface="Calibri" panose="020F0502020204030204" pitchFamily="34" charset="0"/>
              </a:rPr>
              <a:t>3.2 </a:t>
            </a:r>
            <a:r>
              <a:rPr lang="en-US" b="1" i="0" u="none" strike="noStrike" baseline="0" dirty="0">
                <a:solidFill>
                  <a:srgbClr val="3380E6"/>
                </a:solidFill>
                <a:latin typeface="Calibri" panose="020F0502020204030204" pitchFamily="34" charset="0"/>
              </a:rPr>
              <a:t>Interface and implementation </a:t>
            </a:r>
          </a:p>
        </p:txBody>
      </p:sp>
      <p:sp>
        <p:nvSpPr>
          <p:cNvPr id="3" name="Text Placeholder 2"/>
          <p:cNvSpPr>
            <a:spLocks noGrp="1"/>
          </p:cNvSpPr>
          <p:nvPr>
            <p:ph type="body" idx="1"/>
          </p:nvPr>
        </p:nvSpPr>
        <p:spPr>
          <a:xfrm>
            <a:off x="381000" y="1295400"/>
            <a:ext cx="8458200" cy="4876800"/>
          </a:xfrm>
        </p:spPr>
        <p:txBody>
          <a:bodyPr/>
          <a:lstStyle/>
          <a:p>
            <a:r>
              <a:rPr lang="en-US" dirty="0">
                <a:latin typeface="Cambria" panose="02040503050406030204" pitchFamily="18" charset="0"/>
              </a:rPr>
              <a:t>One normally thinks of classes as having an </a:t>
            </a:r>
            <a:r>
              <a:rPr lang="en-US" b="1" dirty="0">
                <a:latin typeface="Cambria" panose="02040503050406030204" pitchFamily="18" charset="0"/>
              </a:rPr>
              <a:t>interface</a:t>
            </a:r>
            <a:r>
              <a:rPr lang="en-US" dirty="0">
                <a:latin typeface="Cambria" panose="02040503050406030204" pitchFamily="18" charset="0"/>
              </a:rPr>
              <a:t> and an </a:t>
            </a:r>
            <a:r>
              <a:rPr lang="en-US" b="1" dirty="0">
                <a:latin typeface="Cambria" panose="02040503050406030204" pitchFamily="18" charset="0"/>
              </a:rPr>
              <a:t>implementation</a:t>
            </a:r>
            <a:r>
              <a:rPr lang="en-US" dirty="0">
                <a:latin typeface="Cambria" panose="02040503050406030204" pitchFamily="18" charset="0"/>
              </a:rPr>
              <a:t>.</a:t>
            </a:r>
          </a:p>
          <a:p>
            <a:pPr lvl="1"/>
            <a:r>
              <a:rPr lang="en-US" dirty="0">
                <a:latin typeface="Cambria" panose="02040503050406030204" pitchFamily="18" charset="0"/>
              </a:rPr>
              <a:t>The </a:t>
            </a:r>
            <a:r>
              <a:rPr lang="en-US" b="1" dirty="0">
                <a:latin typeface="Cambria" panose="02040503050406030204" pitchFamily="18" charset="0"/>
              </a:rPr>
              <a:t>interface</a:t>
            </a:r>
            <a:r>
              <a:rPr lang="en-US" dirty="0">
                <a:latin typeface="Cambria" panose="02040503050406030204" pitchFamily="18" charset="0"/>
              </a:rPr>
              <a:t> is the part of a class declaration that its users </a:t>
            </a:r>
            <a:r>
              <a:rPr lang="en-US" b="1" dirty="0">
                <a:latin typeface="Cambria" panose="02040503050406030204" pitchFamily="18" charset="0"/>
              </a:rPr>
              <a:t>access</a:t>
            </a:r>
            <a:r>
              <a:rPr lang="en-US" dirty="0">
                <a:latin typeface="Cambria" panose="02040503050406030204" pitchFamily="18" charset="0"/>
              </a:rPr>
              <a:t> </a:t>
            </a:r>
            <a:r>
              <a:rPr lang="en-US" b="1" dirty="0">
                <a:latin typeface="Cambria" panose="02040503050406030204" pitchFamily="18" charset="0"/>
              </a:rPr>
              <a:t>directly</a:t>
            </a:r>
            <a:r>
              <a:rPr lang="en-US" dirty="0">
                <a:latin typeface="Cambria" panose="02040503050406030204" pitchFamily="18" charset="0"/>
              </a:rPr>
              <a:t>.</a:t>
            </a:r>
          </a:p>
          <a:p>
            <a:pPr lvl="1"/>
            <a:r>
              <a:rPr lang="en-US" dirty="0">
                <a:latin typeface="Cambria" panose="02040503050406030204" pitchFamily="18" charset="0"/>
              </a:rPr>
              <a:t>The </a:t>
            </a:r>
            <a:r>
              <a:rPr lang="en-US" b="1" dirty="0">
                <a:latin typeface="Cambria" panose="02040503050406030204" pitchFamily="18" charset="0"/>
              </a:rPr>
              <a:t>implementation</a:t>
            </a:r>
            <a:r>
              <a:rPr lang="en-US" dirty="0">
                <a:latin typeface="Cambria" panose="02040503050406030204" pitchFamily="18" charset="0"/>
              </a:rPr>
              <a:t> is the part that the users </a:t>
            </a:r>
            <a:r>
              <a:rPr lang="en-US" b="1" dirty="0">
                <a:latin typeface="Cambria" panose="02040503050406030204" pitchFamily="18" charset="0"/>
              </a:rPr>
              <a:t>access</a:t>
            </a:r>
            <a:r>
              <a:rPr lang="en-US" dirty="0">
                <a:latin typeface="Cambria" panose="02040503050406030204" pitchFamily="18" charset="0"/>
              </a:rPr>
              <a:t> </a:t>
            </a:r>
            <a:r>
              <a:rPr lang="en-US" b="1" dirty="0">
                <a:latin typeface="Cambria" panose="02040503050406030204" pitchFamily="18" charset="0"/>
              </a:rPr>
              <a:t>only indirectly</a:t>
            </a:r>
            <a:r>
              <a:rPr lang="en-US" dirty="0">
                <a:latin typeface="Cambria" panose="02040503050406030204" pitchFamily="18" charset="0"/>
              </a:rPr>
              <a:t> via the interface.</a:t>
            </a:r>
          </a:p>
          <a:p>
            <a:r>
              <a:rPr lang="en-US" u="none" strike="noStrike" baseline="0" dirty="0">
                <a:latin typeface="Cambria" panose="02040503050406030204" pitchFamily="18" charset="0"/>
              </a:rPr>
              <a:t>The interface is identified with the keyword </a:t>
            </a:r>
            <a:r>
              <a:rPr lang="en-US" u="none" strike="noStrike" baseline="0" dirty="0">
                <a:latin typeface="Consolas" panose="020B0609020204030204" pitchFamily="49" charset="0"/>
                <a:cs typeface="Consolas" panose="020B0609020204030204" pitchFamily="49" charset="0"/>
              </a:rPr>
              <a:t>public:</a:t>
            </a:r>
          </a:p>
          <a:p>
            <a:pPr lvl="1"/>
            <a:r>
              <a:rPr lang="en-US" dirty="0">
                <a:latin typeface="Cambria" panose="02040503050406030204" pitchFamily="18" charset="0"/>
                <a:cs typeface="Consolas" panose="020B0609020204030204" pitchFamily="49" charset="0"/>
              </a:rPr>
              <a:t>This will include most or all of the member functions (such as the set and get functions, display time, </a:t>
            </a:r>
            <a:r>
              <a:rPr lang="en-US" dirty="0" err="1">
                <a:latin typeface="Cambria" panose="02040503050406030204" pitchFamily="18" charset="0"/>
                <a:cs typeface="Consolas" panose="020B0609020204030204" pitchFamily="49" charset="0"/>
              </a:rPr>
              <a:t>etc</a:t>
            </a:r>
            <a:r>
              <a:rPr lang="en-US" dirty="0">
                <a:latin typeface="Cambria" panose="02040503050406030204" pitchFamily="18" charset="0"/>
                <a:cs typeface="Consolas" panose="020B0609020204030204" pitchFamily="49" charset="0"/>
              </a:rPr>
              <a:t>).</a:t>
            </a:r>
            <a:r>
              <a:rPr lang="en-US" u="none" strike="noStrike" baseline="0" dirty="0">
                <a:latin typeface="Consolas" panose="020B0609020204030204" pitchFamily="49" charset="0"/>
                <a:cs typeface="Consolas" panose="020B0609020204030204" pitchFamily="49" charset="0"/>
              </a:rPr>
              <a:t> </a:t>
            </a:r>
            <a:endParaRPr lang="en-US" b="1" u="none" strike="noStrike" baseline="0" dirty="0">
              <a:latin typeface="Consolas" panose="020B0609020204030204" pitchFamily="49" charset="0"/>
              <a:cs typeface="Consolas" panose="020B0609020204030204" pitchFamily="49" charset="0"/>
            </a:endParaRPr>
          </a:p>
          <a:p>
            <a:r>
              <a:rPr lang="en-US" dirty="0">
                <a:latin typeface="Cambria" panose="02040503050406030204" pitchFamily="18" charset="0"/>
              </a:rPr>
              <a:t>The implementation with the keyword </a:t>
            </a:r>
            <a:r>
              <a:rPr lang="en-US" dirty="0">
                <a:latin typeface="Consolas" panose="020B0609020204030204" pitchFamily="49" charset="0"/>
                <a:cs typeface="Consolas" panose="020B0609020204030204" pitchFamily="49" charset="0"/>
              </a:rPr>
              <a:t>private:</a:t>
            </a:r>
          </a:p>
          <a:p>
            <a:pPr lvl="1"/>
            <a:r>
              <a:rPr lang="en-US" dirty="0">
                <a:latin typeface="Cambria" panose="02040503050406030204" pitchFamily="18" charset="0"/>
                <a:cs typeface="Consolas" panose="020B0609020204030204" pitchFamily="49" charset="0"/>
              </a:rPr>
              <a:t>This will include most or all of the member data (such as Hour, Minute, Second in the previous example).</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93623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u="none" strike="noStrike" baseline="0" dirty="0">
                <a:solidFill>
                  <a:srgbClr val="FF8033"/>
                </a:solidFill>
                <a:latin typeface="Calibri" panose="020F0502020204030204" pitchFamily="34" charset="0"/>
              </a:rPr>
              <a:t>3.3 </a:t>
            </a:r>
            <a:r>
              <a:rPr lang="en-US" b="1" i="0" u="none" strike="noStrike" baseline="0" dirty="0">
                <a:solidFill>
                  <a:srgbClr val="3380E6"/>
                </a:solidFill>
                <a:latin typeface="Calibri" panose="020F0502020204030204" pitchFamily="34" charset="0"/>
              </a:rPr>
              <a:t>C++ syntax – defining a class </a:t>
            </a:r>
          </a:p>
        </p:txBody>
      </p:sp>
      <p:sp>
        <p:nvSpPr>
          <p:cNvPr id="3" name="Text Placeholder 2"/>
          <p:cNvSpPr>
            <a:spLocks noGrp="1"/>
          </p:cNvSpPr>
          <p:nvPr>
            <p:ph type="body" idx="1"/>
          </p:nvPr>
        </p:nvSpPr>
        <p:spPr>
          <a:xfrm>
            <a:off x="381000" y="1295400"/>
            <a:ext cx="8458200" cy="4876800"/>
          </a:xfrm>
        </p:spPr>
        <p:txBody>
          <a:bodyPr/>
          <a:lstStyle/>
          <a:p>
            <a:pPr marL="109537" indent="0">
              <a:buNone/>
            </a:pPr>
            <a:r>
              <a:rPr lang="en-US" sz="1400" dirty="0">
                <a:latin typeface="Consolas" panose="020B0609020204030204" pitchFamily="49" charset="0"/>
                <a:cs typeface="Consolas" panose="020B0609020204030204" pitchFamily="49" charset="0"/>
              </a:rPr>
              <a:t>class Time{</a:t>
            </a:r>
          </a:p>
          <a:p>
            <a:pPr marL="109537" indent="0">
              <a:buNone/>
            </a:pPr>
            <a:r>
              <a:rPr lang="en-US" sz="1400" dirty="0">
                <a:latin typeface="Consolas" panose="020B0609020204030204" pitchFamily="49" charset="0"/>
                <a:cs typeface="Consolas" panose="020B0609020204030204" pitchFamily="49" charset="0"/>
              </a:rPr>
              <a:t>public:  //public members. This is the interface, accessible to all.</a:t>
            </a:r>
          </a:p>
          <a:p>
            <a:pPr marL="109537" indent="0">
              <a:buNone/>
            </a:pPr>
            <a:r>
              <a:rPr lang="en-US" sz="1400" dirty="0">
                <a:latin typeface="Consolas" panose="020B0609020204030204" pitchFamily="49" charset="0"/>
                <a:cs typeface="Consolas" panose="020B0609020204030204" pitchFamily="49" charset="0"/>
              </a:rPr>
              <a:t>  void </a:t>
            </a:r>
            <a:r>
              <a:rPr lang="en-US" sz="1400" dirty="0" err="1">
                <a:latin typeface="Consolas" panose="020B0609020204030204" pitchFamily="49" charset="0"/>
                <a:cs typeface="Consolas" panose="020B0609020204030204" pitchFamily="49" charset="0"/>
              </a:rPr>
              <a:t>setHour</a:t>
            </a:r>
            <a:r>
              <a:rPr lang="en-US" sz="1400" dirty="0">
                <a:latin typeface="Consolas" panose="020B0609020204030204" pitchFamily="49" charset="0"/>
                <a:cs typeface="Consolas" panose="020B0609020204030204" pitchFamily="49" charset="0"/>
              </a:rPr>
              <a:t>(int ho)//Function member to set hour</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  int </a:t>
            </a:r>
            <a:r>
              <a:rPr lang="en-US" sz="1400" dirty="0" err="1">
                <a:latin typeface="Consolas" panose="020B0609020204030204" pitchFamily="49" charset="0"/>
                <a:cs typeface="Consolas" panose="020B0609020204030204" pitchFamily="49" charset="0"/>
              </a:rPr>
              <a:t>getHour</a:t>
            </a:r>
            <a:r>
              <a:rPr lang="en-US" sz="1400" dirty="0">
                <a:latin typeface="Consolas" panose="020B0609020204030204" pitchFamily="49" charset="0"/>
                <a:cs typeface="Consolas" panose="020B0609020204030204" pitchFamily="49" charset="0"/>
              </a:rPr>
              <a:t>()//Function member that returns hour stored in object</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  // (and similar functions to set and get minute and second)</a:t>
            </a:r>
          </a:p>
          <a:p>
            <a:pPr marL="109537" indent="0">
              <a:buNone/>
            </a:pPr>
            <a:r>
              <a:rPr lang="en-US" sz="1400" dirty="0">
                <a:latin typeface="Consolas" panose="020B0609020204030204" pitchFamily="49" charset="0"/>
                <a:cs typeface="Consolas" panose="020B0609020204030204" pitchFamily="49" charset="0"/>
              </a:rPr>
              <a:t>  void showTime24()//Function member to show the time</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private://Here are the private members</a:t>
            </a:r>
          </a:p>
          <a:p>
            <a:pPr marL="109537" indent="0">
              <a:buNone/>
            </a:pPr>
            <a:r>
              <a:rPr lang="en-US" sz="1400" dirty="0">
                <a:latin typeface="Consolas" panose="020B0609020204030204" pitchFamily="49" charset="0"/>
                <a:cs typeface="Consolas" panose="020B0609020204030204" pitchFamily="49" charset="0"/>
              </a:rPr>
              <a:t>  int hour; //Data member.</a:t>
            </a:r>
          </a:p>
          <a:p>
            <a:pPr marL="109537" indent="0">
              <a:buNone/>
            </a:pPr>
            <a:r>
              <a:rPr lang="en-US" sz="1400" dirty="0">
                <a:latin typeface="Consolas" panose="020B0609020204030204" pitchFamily="49" charset="0"/>
                <a:cs typeface="Consolas" panose="020B0609020204030204" pitchFamily="49" charset="0"/>
              </a:rPr>
              <a:t>  int minute;//Data member. </a:t>
            </a:r>
          </a:p>
          <a:p>
            <a:pPr marL="109537" indent="0">
              <a:buNone/>
            </a:pPr>
            <a:r>
              <a:rPr lang="en-US" sz="1400" dirty="0">
                <a:latin typeface="Consolas" panose="020B0609020204030204" pitchFamily="49" charset="0"/>
                <a:cs typeface="Consolas" panose="020B0609020204030204" pitchFamily="49" charset="0"/>
              </a:rPr>
              <a:t>  int second;//Data member. </a:t>
            </a:r>
          </a:p>
          <a:p>
            <a:pPr marL="109537" indent="0">
              <a:buNone/>
            </a:pPr>
            <a:r>
              <a:rPr lang="en-US" sz="1400" dirty="0">
                <a:latin typeface="Consolas" panose="020B0609020204030204" pitchFamily="49" charset="0"/>
                <a:cs typeface="Consolas" panose="020B0609020204030204" pitchFamily="49" charset="0"/>
              </a:rPr>
              <a:t>};</a:t>
            </a:r>
          </a:p>
          <a:p>
            <a:pPr marL="109537" indent="0">
              <a:buNone/>
            </a:pPr>
            <a:r>
              <a:rPr lang="en-US" sz="1200" dirty="0">
                <a:latin typeface="Consolas" panose="020B0609020204030204" pitchFamily="49" charset="0"/>
                <a:cs typeface="Consolas" panose="020B0609020204030204" pitchFamily="49" charset="0"/>
              </a:rPr>
              <a:t>	</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878212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u="none" strike="noStrike" baseline="0" dirty="0">
                <a:solidFill>
                  <a:srgbClr val="FF8033"/>
                </a:solidFill>
                <a:latin typeface="Calibri" panose="020F0502020204030204" pitchFamily="34" charset="0"/>
              </a:rPr>
              <a:t>3.3 </a:t>
            </a:r>
            <a:r>
              <a:rPr lang="en-US" b="1" i="0" u="none" strike="noStrike" baseline="0" dirty="0">
                <a:solidFill>
                  <a:srgbClr val="3380E6"/>
                </a:solidFill>
                <a:latin typeface="Calibri" panose="020F0502020204030204" pitchFamily="34" charset="0"/>
              </a:rPr>
              <a:t>C++ syntax – using a class</a:t>
            </a:r>
          </a:p>
        </p:txBody>
      </p:sp>
      <p:sp>
        <p:nvSpPr>
          <p:cNvPr id="3" name="Text Placeholder 2"/>
          <p:cNvSpPr>
            <a:spLocks noGrp="1"/>
          </p:cNvSpPr>
          <p:nvPr>
            <p:ph type="body" idx="1"/>
          </p:nvPr>
        </p:nvSpPr>
        <p:spPr>
          <a:xfrm>
            <a:off x="381000" y="1295400"/>
            <a:ext cx="8458200" cy="4876800"/>
          </a:xfrm>
        </p:spPr>
        <p:txBody>
          <a:bodyPr/>
          <a:lstStyle/>
          <a:p>
            <a:pPr marL="109537" indent="0">
              <a:buNone/>
            </a:pPr>
            <a:r>
              <a:rPr lang="en-US" sz="1400" dirty="0">
                <a:latin typeface="Consolas" panose="020B0609020204030204" pitchFamily="49" charset="0"/>
                <a:cs typeface="Consolas" panose="020B0609020204030204" pitchFamily="49" charset="0"/>
              </a:rPr>
              <a:t>int main()</a:t>
            </a:r>
          </a:p>
          <a:p>
            <a:pPr marL="109537" indent="0">
              <a:buNone/>
            </a:pPr>
            <a:r>
              <a:rPr lang="en-US" sz="1400" dirty="0">
                <a:latin typeface="Consolas" panose="020B0609020204030204" pitchFamily="49" charset="0"/>
                <a:cs typeface="Consolas" panose="020B0609020204030204" pitchFamily="49" charset="0"/>
              </a:rPr>
              <a:t>{</a:t>
            </a:r>
          </a:p>
          <a:p>
            <a:pPr marL="109537" indent="0">
              <a:buNone/>
            </a:pPr>
            <a:r>
              <a:rPr lang="en-US" sz="1400" dirty="0">
                <a:latin typeface="Consolas" panose="020B0609020204030204" pitchFamily="49" charset="0"/>
                <a:cs typeface="Consolas" panose="020B0609020204030204" pitchFamily="49" charset="0"/>
              </a:rPr>
              <a:t>  Time now; //Declares now to be of class Time. Note that it is not initialized!</a:t>
            </a:r>
          </a:p>
          <a:p>
            <a:pPr marL="109537" indent="0">
              <a:buNone/>
            </a:pPr>
            <a:endParaRPr lang="en-US" sz="1400" dirty="0">
              <a:latin typeface="Consolas" panose="020B0609020204030204" pitchFamily="49" charset="0"/>
              <a:cs typeface="Consolas" panose="020B0609020204030204" pitchFamily="49" charset="0"/>
            </a:endParaRPr>
          </a:p>
          <a:p>
            <a:pPr marL="109537"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now.setHour</a:t>
            </a:r>
            <a:r>
              <a:rPr lang="en-US" sz="1400" dirty="0">
                <a:latin typeface="Consolas" panose="020B0609020204030204" pitchFamily="49" charset="0"/>
                <a:cs typeface="Consolas" panose="020B0609020204030204" pitchFamily="49" charset="0"/>
              </a:rPr>
              <a:t>(13);//Sets hour of now to 13</a:t>
            </a:r>
          </a:p>
          <a:p>
            <a:pPr marL="109537"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now.setMinute</a:t>
            </a:r>
            <a:r>
              <a:rPr lang="en-US" sz="1400" dirty="0">
                <a:latin typeface="Consolas" panose="020B0609020204030204" pitchFamily="49" charset="0"/>
                <a:cs typeface="Consolas" panose="020B0609020204030204" pitchFamily="49" charset="0"/>
              </a:rPr>
              <a:t>(14);//Sets minute of now to 13</a:t>
            </a:r>
          </a:p>
          <a:p>
            <a:pPr marL="109537" indent="0">
              <a:buNone/>
            </a:pPr>
            <a:r>
              <a:rPr lang="en-US" sz="1400" dirty="0">
                <a:latin typeface="Consolas" panose="020B0609020204030204" pitchFamily="49" charset="0"/>
                <a:cs typeface="Consolas" panose="020B0609020204030204" pitchFamily="49" charset="0"/>
              </a:rPr>
              <a:t>  </a:t>
            </a:r>
            <a:r>
              <a:rPr lang="en-US" sz="1400" dirty="0" err="1">
                <a:latin typeface="Consolas" panose="020B0609020204030204" pitchFamily="49" charset="0"/>
                <a:cs typeface="Consolas" panose="020B0609020204030204" pitchFamily="49" charset="0"/>
              </a:rPr>
              <a:t>now.setSecond</a:t>
            </a:r>
            <a:r>
              <a:rPr lang="en-US" sz="1400" dirty="0">
                <a:latin typeface="Consolas" panose="020B0609020204030204" pitchFamily="49" charset="0"/>
                <a:cs typeface="Consolas" panose="020B0609020204030204" pitchFamily="49" charset="0"/>
              </a:rPr>
              <a:t>(15);//Sets second of now to 13</a:t>
            </a:r>
          </a:p>
          <a:p>
            <a:pPr marL="109537" indent="0">
              <a:buNone/>
            </a:pPr>
            <a:r>
              <a:rPr lang="en-US" sz="1400" dirty="0">
                <a:latin typeface="Consolas" panose="020B0609020204030204" pitchFamily="49" charset="0"/>
                <a:cs typeface="Consolas" panose="020B0609020204030204" pitchFamily="49" charset="0"/>
              </a:rPr>
              <a:t>  </a:t>
            </a:r>
          </a:p>
          <a:p>
            <a:pPr marL="109537" indent="0">
              <a:buNone/>
            </a:pPr>
            <a:r>
              <a:rPr lang="en-US" sz="1400" dirty="0">
                <a:latin typeface="Consolas" panose="020B0609020204030204" pitchFamily="49" charset="0"/>
                <a:cs typeface="Consolas" panose="020B0609020204030204" pitchFamily="49" charset="0"/>
              </a:rPr>
              <a:t>  now.showTime12();//shows time stored in now</a:t>
            </a:r>
          </a:p>
          <a:p>
            <a:pPr marL="109537" indent="0">
              <a:buNone/>
            </a:pPr>
            <a:r>
              <a:rPr lang="en-US" sz="1400" dirty="0">
                <a:latin typeface="Consolas" panose="020B0609020204030204" pitchFamily="49" charset="0"/>
                <a:cs typeface="Consolas" panose="020B0609020204030204" pitchFamily="49" charset="0"/>
              </a:rPr>
              <a:t>}</a:t>
            </a:r>
          </a:p>
          <a:p>
            <a:pPr marL="109537" indent="0">
              <a:buNone/>
            </a:pPr>
            <a:r>
              <a:rPr lang="en-US" sz="1600" dirty="0">
                <a:latin typeface="Cambria" panose="02040503050406030204" pitchFamily="18" charset="0"/>
                <a:cs typeface="Consolas" panose="020B0609020204030204" pitchFamily="49" charset="0"/>
              </a:rPr>
              <a:t>Download and work on:</a:t>
            </a:r>
          </a:p>
          <a:p>
            <a:pPr marL="109537" indent="0">
              <a:buNone/>
            </a:pPr>
            <a:r>
              <a:rPr lang="en-US" sz="1600" dirty="0">
                <a:latin typeface="Cambria" panose="02040503050406030204" pitchFamily="18" charset="0"/>
                <a:cs typeface="Consolas" panose="020B0609020204030204" pitchFamily="49" charset="0"/>
                <a:hlinkClick r:id="rId2"/>
              </a:rPr>
              <a:t>https://fsw01.bcc.cuny.edu/luis.fernandez01/web/teaching/classes/csi32/ch3/timeclass.cpp</a:t>
            </a:r>
            <a:r>
              <a:rPr lang="en-US" sz="1200" dirty="0">
                <a:latin typeface="Consolas" panose="020B0609020204030204" pitchFamily="49" charset="0"/>
                <a:cs typeface="Consolas" panose="020B0609020204030204" pitchFamily="49" charset="0"/>
              </a:rPr>
              <a:t>	</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385359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FF8033"/>
                </a:solidFill>
                <a:latin typeface="Calibri" panose="020F0502020204030204" pitchFamily="34" charset="0"/>
              </a:rPr>
              <a:t>3.4 </a:t>
            </a:r>
            <a:r>
              <a:rPr lang="en-US" b="1" i="0" u="none" strike="noStrike" baseline="0" dirty="0">
                <a:solidFill>
                  <a:srgbClr val="3380E6"/>
                </a:solidFill>
                <a:latin typeface="Calibri" panose="020F0502020204030204" pitchFamily="34" charset="0"/>
              </a:rPr>
              <a:t>Constructors</a:t>
            </a:r>
          </a:p>
        </p:txBody>
      </p:sp>
      <p:sp>
        <p:nvSpPr>
          <p:cNvPr id="3" name="Text Placeholder 2"/>
          <p:cNvSpPr>
            <a:spLocks noGrp="1"/>
          </p:cNvSpPr>
          <p:nvPr>
            <p:ph type="body" idx="1"/>
          </p:nvPr>
        </p:nvSpPr>
        <p:spPr/>
        <p:txBody>
          <a:bodyPr/>
          <a:lstStyle/>
          <a:p>
            <a:r>
              <a:rPr lang="en-US" sz="2400" u="none" strike="noStrike" baseline="0" dirty="0">
                <a:latin typeface="Cambria" panose="02040503050406030204" pitchFamily="18" charset="0"/>
              </a:rPr>
              <a:t>The process of declaring an object of class is called an </a:t>
            </a:r>
            <a:r>
              <a:rPr lang="en-US" sz="2400" i="1" u="none" strike="noStrike" baseline="0" dirty="0">
                <a:latin typeface="Cambria" panose="02040503050406030204" pitchFamily="18" charset="0"/>
              </a:rPr>
              <a:t>instantiation. </a:t>
            </a:r>
            <a:r>
              <a:rPr lang="en-US" sz="2400" i="1" dirty="0">
                <a:latin typeface="Cambria" panose="02040503050406030204" pitchFamily="18" charset="0"/>
              </a:rPr>
              <a:t>S</a:t>
            </a:r>
            <a:r>
              <a:rPr lang="en-US" sz="2400" u="none" strike="noStrike" baseline="0" dirty="0">
                <a:latin typeface="Cambria" panose="02040503050406030204" pitchFamily="18" charset="0"/>
              </a:rPr>
              <a:t>ometimes the object is called an </a:t>
            </a:r>
            <a:r>
              <a:rPr lang="en-US" sz="2400" i="1" u="none" strike="noStrike" baseline="0" dirty="0">
                <a:latin typeface="Cambria" panose="02040503050406030204" pitchFamily="18" charset="0"/>
              </a:rPr>
              <a:t>instance</a:t>
            </a:r>
            <a:r>
              <a:rPr lang="en-US" sz="2400" u="none" strike="noStrike" baseline="0" dirty="0">
                <a:latin typeface="Cambria" panose="02040503050406030204" pitchFamily="18" charset="0"/>
              </a:rPr>
              <a:t> of its class. It only reserves memory for the object, but it does not fill the memory with values.</a:t>
            </a:r>
          </a:p>
          <a:p>
            <a:r>
              <a:rPr lang="en-US" sz="2400" dirty="0">
                <a:latin typeface="Cambria" panose="02040503050406030204" pitchFamily="18" charset="0"/>
              </a:rPr>
              <a:t>Giving values to the data members of an instantiated object is called </a:t>
            </a:r>
            <a:r>
              <a:rPr lang="en-US" sz="2400" i="1" dirty="0">
                <a:latin typeface="Cambria" panose="02040503050406030204" pitchFamily="18" charset="0"/>
              </a:rPr>
              <a:t>initializing</a:t>
            </a:r>
            <a:r>
              <a:rPr lang="en-US" sz="2400" dirty="0">
                <a:latin typeface="Cambria" panose="02040503050406030204" pitchFamily="18" charset="0"/>
              </a:rPr>
              <a:t> the object. </a:t>
            </a:r>
          </a:p>
          <a:p>
            <a:r>
              <a:rPr lang="en-US" sz="2400" dirty="0">
                <a:solidFill>
                  <a:srgbClr val="000000"/>
                </a:solidFill>
                <a:latin typeface="Cambria" panose="02040503050406030204" pitchFamily="18" charset="0"/>
              </a:rPr>
              <a:t>One could do this using the </a:t>
            </a:r>
            <a:r>
              <a:rPr lang="en-US" sz="2400" dirty="0">
                <a:solidFill>
                  <a:srgbClr val="000000"/>
                </a:solidFill>
                <a:latin typeface="Consolas" panose="020B0609020204030204" pitchFamily="49" charset="0"/>
                <a:cs typeface="Consolas" panose="020B0609020204030204" pitchFamily="49" charset="0"/>
              </a:rPr>
              <a:t>set</a:t>
            </a:r>
            <a:r>
              <a:rPr lang="en-US" sz="2400" dirty="0">
                <a:solidFill>
                  <a:srgbClr val="000000"/>
                </a:solidFill>
                <a:latin typeface="Cambria" panose="02040503050406030204" pitchFamily="18" charset="0"/>
              </a:rPr>
              <a:t> functions, but it is not very efficient.</a:t>
            </a:r>
          </a:p>
          <a:p>
            <a:r>
              <a:rPr lang="en-US" sz="2400" u="none" strike="noStrike" baseline="0" dirty="0">
                <a:solidFill>
                  <a:srgbClr val="000000"/>
                </a:solidFill>
                <a:latin typeface="Cambria" panose="02040503050406030204" pitchFamily="18" charset="0"/>
              </a:rPr>
              <a:t>Instead, one can define a </a:t>
            </a:r>
            <a:r>
              <a:rPr lang="en-US" sz="2400" b="1" u="none" strike="noStrike" baseline="0" dirty="0">
                <a:solidFill>
                  <a:srgbClr val="000000"/>
                </a:solidFill>
                <a:latin typeface="Cambria" panose="02040503050406030204" pitchFamily="18" charset="0"/>
              </a:rPr>
              <a:t>constructor</a:t>
            </a:r>
            <a:r>
              <a:rPr lang="en-US" sz="2400" u="none" strike="noStrike" baseline="0" dirty="0">
                <a:solidFill>
                  <a:srgbClr val="000000"/>
                </a:solidFill>
                <a:latin typeface="Cambria" panose="02040503050406030204" pitchFamily="18" charset="0"/>
              </a:rPr>
              <a:t> that “constructs” the object, that is, </a:t>
            </a:r>
            <a:r>
              <a:rPr lang="en-US" sz="2400" dirty="0">
                <a:solidFill>
                  <a:srgbClr val="000000"/>
                </a:solidFill>
                <a:latin typeface="Cambria" panose="02040503050406030204" pitchFamily="18" charset="0"/>
              </a:rPr>
              <a:t>gives the necessary values to initialize the data members of the object.</a:t>
            </a:r>
            <a:endParaRPr lang="en-US" sz="2400" u="none" strike="noStrike" baseline="0" dirty="0">
              <a:solidFill>
                <a:srgbClr val="000000"/>
              </a:solidFill>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78158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FF8033"/>
                </a:solidFill>
                <a:latin typeface="Calibri" panose="020F0502020204030204" pitchFamily="34" charset="0"/>
              </a:rPr>
              <a:t>3.4 </a:t>
            </a:r>
            <a:r>
              <a:rPr lang="en-US" b="1" i="0" u="none" strike="noStrike" baseline="0" dirty="0">
                <a:solidFill>
                  <a:srgbClr val="3380E6"/>
                </a:solidFill>
                <a:latin typeface="Calibri" panose="020F0502020204030204" pitchFamily="34" charset="0"/>
              </a:rPr>
              <a:t>C++  -  constructors syntax</a:t>
            </a:r>
          </a:p>
        </p:txBody>
      </p:sp>
      <p:sp>
        <p:nvSpPr>
          <p:cNvPr id="3" name="Text Placeholder 2"/>
          <p:cNvSpPr>
            <a:spLocks noGrp="1"/>
          </p:cNvSpPr>
          <p:nvPr>
            <p:ph type="body" idx="1"/>
          </p:nvPr>
        </p:nvSpPr>
        <p:spPr>
          <a:xfrm>
            <a:off x="457200" y="1219200"/>
            <a:ext cx="8229600" cy="4876800"/>
          </a:xfrm>
        </p:spPr>
        <p:txBody>
          <a:bodyPr/>
          <a:lstStyle/>
          <a:p>
            <a:r>
              <a:rPr lang="en-US" sz="2400" u="none" strike="noStrike" baseline="0" dirty="0">
                <a:latin typeface="Cambria" panose="02040503050406030204" pitchFamily="18" charset="0"/>
              </a:rPr>
              <a:t>The constructor is simply a member function that </a:t>
            </a:r>
            <a:r>
              <a:rPr lang="en-US" sz="2400" b="1" u="none" strike="noStrike" baseline="0" dirty="0">
                <a:latin typeface="Cambria" panose="02040503050406030204" pitchFamily="18" charset="0"/>
              </a:rPr>
              <a:t>has the same name as the class</a:t>
            </a:r>
            <a:r>
              <a:rPr lang="en-US" sz="2400" u="none" strike="noStrike" baseline="0" dirty="0">
                <a:latin typeface="Cambria" panose="02040503050406030204" pitchFamily="18" charset="0"/>
              </a:rPr>
              <a:t>.</a:t>
            </a:r>
          </a:p>
          <a:p>
            <a:r>
              <a:rPr lang="en-US" sz="2400" dirty="0">
                <a:latin typeface="Cambria" panose="02040503050406030204" pitchFamily="18" charset="0"/>
              </a:rPr>
              <a:t>In the </a:t>
            </a:r>
            <a:r>
              <a:rPr lang="en-US" sz="2400" dirty="0" err="1">
                <a:latin typeface="Cambria" panose="02040503050406030204" pitchFamily="18" charset="0"/>
              </a:rPr>
              <a:t>timeclass</a:t>
            </a:r>
            <a:r>
              <a:rPr lang="en-US" sz="2400" dirty="0">
                <a:latin typeface="Cambria" panose="02040503050406030204" pitchFamily="18" charset="0"/>
              </a:rPr>
              <a:t> program for example, we would want to define a member function Time that takes 3 arguments (ho, min, sec) and sets the member data hour, minute, second to the given values.</a:t>
            </a:r>
            <a:endParaRPr lang="en-US" sz="2400" u="none" strike="noStrike" baseline="0" dirty="0">
              <a:latin typeface="Cambria" panose="02040503050406030204" pitchFamily="18" charset="0"/>
            </a:endParaRPr>
          </a:p>
          <a:p>
            <a:r>
              <a:rPr lang="en-US" sz="2400" dirty="0">
                <a:solidFill>
                  <a:srgbClr val="000000"/>
                </a:solidFill>
                <a:latin typeface="Cambria" panose="02040503050406030204" pitchFamily="18" charset="0"/>
              </a:rPr>
              <a:t>Syntax:</a:t>
            </a:r>
          </a:p>
          <a:p>
            <a:pPr marL="109537" indent="0">
              <a:buNone/>
            </a:pPr>
            <a:r>
              <a:rPr lang="en-US" sz="1800" dirty="0">
                <a:solidFill>
                  <a:srgbClr val="000000"/>
                </a:solidFill>
                <a:latin typeface="Consolas" panose="020B0609020204030204" pitchFamily="49" charset="0"/>
                <a:cs typeface="Consolas" panose="020B0609020204030204" pitchFamily="49" charset="0"/>
              </a:rPr>
              <a:t>Time(int ho, int mi, int se)//constructor for Time object</a:t>
            </a:r>
          </a:p>
          <a:p>
            <a:pPr marL="109537" indent="0">
              <a:buNone/>
            </a:pPr>
            <a:r>
              <a:rPr lang="en-US" sz="1800" dirty="0">
                <a:solidFill>
                  <a:srgbClr val="000000"/>
                </a:solidFill>
                <a:latin typeface="Consolas" panose="020B0609020204030204" pitchFamily="49" charset="0"/>
                <a:cs typeface="Consolas" panose="020B0609020204030204" pitchFamily="49" charset="0"/>
              </a:rPr>
              <a:t>    :hour{ho},minute{mi},second{se}//Sets hour, minute, second</a:t>
            </a:r>
          </a:p>
          <a:p>
            <a:pPr marL="109537" indent="0">
              <a:buNone/>
            </a:pPr>
            <a:r>
              <a:rPr lang="en-US" sz="1800" dirty="0">
                <a:solidFill>
                  <a:srgbClr val="000000"/>
                </a:solidFill>
                <a:latin typeface="Consolas" panose="020B0609020204030204" pitchFamily="49" charset="0"/>
                <a:cs typeface="Consolas" panose="020B0609020204030204" pitchFamily="49" charset="0"/>
              </a:rPr>
              <a:t>  {</a:t>
            </a:r>
          </a:p>
          <a:p>
            <a:pPr marL="109537" indent="0">
              <a:buNone/>
            </a:pPr>
            <a:r>
              <a:rPr lang="en-US" sz="1800" dirty="0">
                <a:solidFill>
                  <a:srgbClr val="000000"/>
                </a:solidFill>
                <a:latin typeface="Consolas" panose="020B0609020204030204" pitchFamily="49" charset="0"/>
                <a:cs typeface="Consolas" panose="020B0609020204030204" pitchFamily="49" charset="0"/>
              </a:rPr>
              <a:t>   //Here we could write something else if we needed.</a:t>
            </a:r>
          </a:p>
          <a:p>
            <a:pPr marL="109537" indent="0">
              <a:buNone/>
            </a:pPr>
            <a:r>
              <a:rPr lang="en-US" sz="1800" dirty="0">
                <a:solidFill>
                  <a:srgbClr val="000000"/>
                </a:solidFill>
                <a:latin typeface="Consolas" panose="020B0609020204030204" pitchFamily="49" charset="0"/>
                <a:cs typeface="Consolas" panose="020B0609020204030204" pitchFamily="49" charset="0"/>
              </a:rPr>
              <a:t>  }</a:t>
            </a:r>
          </a:p>
          <a:p>
            <a:pPr marL="109537" indent="0">
              <a:buNone/>
            </a:pPr>
            <a:r>
              <a:rPr lang="en-US" sz="2400" dirty="0">
                <a:solidFill>
                  <a:srgbClr val="000000"/>
                </a:solidFill>
                <a:latin typeface="Cambria" panose="02040503050406030204" pitchFamily="18" charset="0"/>
                <a:cs typeface="Consolas" panose="020B0609020204030204" pitchFamily="49" charset="0"/>
              </a:rPr>
              <a:t>Go back to </a:t>
            </a:r>
            <a:r>
              <a:rPr lang="en-US" sz="2400" dirty="0" err="1">
                <a:solidFill>
                  <a:srgbClr val="000000"/>
                </a:solidFill>
                <a:latin typeface="Cambria" panose="02040503050406030204" pitchFamily="18" charset="0"/>
                <a:cs typeface="Consolas" panose="020B0609020204030204" pitchFamily="49" charset="0"/>
              </a:rPr>
              <a:t>timeclass.cpp</a:t>
            </a:r>
            <a:r>
              <a:rPr lang="en-US" sz="2400" dirty="0">
                <a:solidFill>
                  <a:srgbClr val="000000"/>
                </a:solidFill>
                <a:latin typeface="Cambria" panose="02040503050406030204" pitchFamily="18" charset="0"/>
                <a:cs typeface="Consolas" panose="020B0609020204030204" pitchFamily="49" charset="0"/>
              </a:rPr>
              <a:t> and give Time a constructor.</a:t>
            </a: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1873017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FF8033"/>
                </a:solidFill>
                <a:latin typeface="Calibri" panose="020F0502020204030204" pitchFamily="34" charset="0"/>
              </a:rPr>
              <a:t>3.5 </a:t>
            </a:r>
            <a:r>
              <a:rPr lang="en-US" b="1" i="0" u="none" strike="noStrike" baseline="0" dirty="0">
                <a:solidFill>
                  <a:srgbClr val="3380E6"/>
                </a:solidFill>
                <a:latin typeface="Calibri" panose="020F0502020204030204" pitchFamily="34" charset="0"/>
              </a:rPr>
              <a:t>Checking for correct inputs</a:t>
            </a:r>
          </a:p>
        </p:txBody>
      </p:sp>
      <p:sp>
        <p:nvSpPr>
          <p:cNvPr id="3" name="Text Placeholder 2"/>
          <p:cNvSpPr>
            <a:spLocks noGrp="1"/>
          </p:cNvSpPr>
          <p:nvPr>
            <p:ph type="body" idx="1"/>
          </p:nvPr>
        </p:nvSpPr>
        <p:spPr/>
        <p:txBody>
          <a:bodyPr/>
          <a:lstStyle/>
          <a:p>
            <a:r>
              <a:rPr lang="en-US" sz="2400" u="none" strike="noStrike" baseline="0" dirty="0">
                <a:latin typeface="Cambria" panose="02040503050406030204" pitchFamily="18" charset="0"/>
              </a:rPr>
              <a:t>Once we have declared the </a:t>
            </a:r>
            <a:r>
              <a:rPr lang="en-US" sz="2400" u="none" strike="noStrike" baseline="0" dirty="0">
                <a:latin typeface="Consolas" panose="020B0609020204030204" pitchFamily="49" charset="0"/>
                <a:cs typeface="Consolas" panose="020B0609020204030204" pitchFamily="49" charset="0"/>
              </a:rPr>
              <a:t>set</a:t>
            </a:r>
            <a:r>
              <a:rPr lang="en-US" sz="2400" u="none" strike="noStrike" baseline="0" dirty="0">
                <a:latin typeface="Cambria" panose="02040503050406030204" pitchFamily="18" charset="0"/>
              </a:rPr>
              <a:t> functions, it would be convenient to check that the entered values make sense. Otherwise we would get times like 34:76:123, which makes no sense.</a:t>
            </a:r>
            <a:endParaRPr lang="en-US" sz="2400" u="none" strike="noStrike" baseline="0" dirty="0">
              <a:solidFill>
                <a:srgbClr val="0000FF"/>
              </a:solidFill>
              <a:latin typeface="Times New Roman" panose="02020603050405020304" pitchFamily="18" charset="0"/>
            </a:endParaRPr>
          </a:p>
          <a:p>
            <a:r>
              <a:rPr lang="en-US" sz="2400" u="none" strike="noStrike" baseline="0" dirty="0">
                <a:latin typeface="Cambria" panose="02040503050406030204" pitchFamily="18" charset="0"/>
              </a:rPr>
              <a:t>These functions that </a:t>
            </a:r>
            <a:r>
              <a:rPr lang="en-US" sz="2400" dirty="0">
                <a:latin typeface="Cambria" panose="02040503050406030204" pitchFamily="18" charset="0"/>
              </a:rPr>
              <a:t>check whether values are correct can be written as part of the set functions and the constructor, or preferably can be written as a “helper” function, only used by member functions. </a:t>
            </a:r>
          </a:p>
          <a:p>
            <a:r>
              <a:rPr lang="en-US" sz="2400" dirty="0">
                <a:latin typeface="Cambria" panose="02040503050406030204" pitchFamily="18" charset="0"/>
              </a:rPr>
              <a:t>Helper functions should be private (since they are only used internally by the member functions). </a:t>
            </a:r>
            <a:endParaRPr lang="en-US" sz="2400" u="none" strike="noStrike" baseline="0" dirty="0">
              <a:latin typeface="Cambria" panose="02040503050406030204" pitchFamily="18" charset="0"/>
            </a:endParaRPr>
          </a:p>
        </p:txBody>
      </p:sp>
      <p:sp>
        <p:nvSpPr>
          <p:cNvPr id="4" name="Footer Placeholder 3"/>
          <p:cNvSpPr>
            <a:spLocks noGrp="1"/>
          </p:cNvSpPr>
          <p:nvPr>
            <p:ph type="ftr" sz="quarter" idx="11"/>
          </p:nvPr>
        </p:nvSpPr>
        <p:spPr/>
        <p:txBody>
          <a:bodyPr/>
          <a:lstStyle/>
          <a:p>
            <a:pPr>
              <a:defRPr/>
            </a:pPr>
            <a:r>
              <a:rPr lang="en-US"/>
              <a:t>©1992-2017 by Pearson Education, Inc. All Rights Reserved.</a:t>
            </a:r>
          </a:p>
        </p:txBody>
      </p:sp>
    </p:spTree>
    <p:extLst>
      <p:ext uri="{BB962C8B-B14F-4D97-AF65-F5344CB8AC3E}">
        <p14:creationId xmlns:p14="http://schemas.microsoft.com/office/powerpoint/2010/main" val="2246496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DeitelPowerPointTemplate</Template>
  <TotalTime>4352</TotalTime>
  <Words>2674</Words>
  <Application>Microsoft Macintosh PowerPoint</Application>
  <PresentationFormat>On-screen Show (4:3)</PresentationFormat>
  <Paragraphs>205</Paragraphs>
  <Slides>26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Calibri</vt:lpstr>
      <vt:lpstr>Cambria</vt:lpstr>
      <vt:lpstr>Consolas</vt:lpstr>
      <vt:lpstr>inherit</vt:lpstr>
      <vt:lpstr>Lucida Sans Unicode</vt:lpstr>
      <vt:lpstr>Times New Roman</vt:lpstr>
      <vt:lpstr>Verdana</vt:lpstr>
      <vt:lpstr>Wingdings</vt:lpstr>
      <vt:lpstr>Wingdings 2</vt:lpstr>
      <vt:lpstr>Wingdings 3</vt:lpstr>
      <vt:lpstr>Concourse</vt:lpstr>
      <vt:lpstr>Introduction to Classes, Objects, Member Functions and Strings</vt:lpstr>
      <vt:lpstr>3.1 Introduction and definitions</vt:lpstr>
      <vt:lpstr>3.1 Definitions - Example</vt:lpstr>
      <vt:lpstr>3.2 Interface and implementation </vt:lpstr>
      <vt:lpstr>3.3 C++ syntax – defining a class </vt:lpstr>
      <vt:lpstr>3.3 C++ syntax – using a class</vt:lpstr>
      <vt:lpstr>3.4 Constructors</vt:lpstr>
      <vt:lpstr>3.4 C++  -  constructors syntax</vt:lpstr>
      <vt:lpstr>3.5 Checking for correct inputs</vt:lpstr>
      <vt:lpstr>3.6 Other things to define a good class </vt:lpstr>
      <vt:lpstr>3.7 Example from the book</vt:lpstr>
      <vt:lpstr>PowerPoint Presentation</vt:lpstr>
      <vt:lpstr>3.7.2 Keyword class and the Class Body (cont.)</vt:lpstr>
      <vt:lpstr>3.7.3 Data Member name of Type string </vt:lpstr>
      <vt:lpstr>3.7.7 Account UML Class Diagram</vt:lpstr>
      <vt:lpstr>PowerPoint Presentation</vt:lpstr>
      <vt:lpstr>PowerPoint Presentation</vt:lpstr>
      <vt:lpstr>3.7.8 Account UML Class Diagram with a Constructor</vt:lpstr>
      <vt:lpstr>PowerPoint Presentation</vt:lpstr>
      <vt:lpstr>PowerPoint Presentation</vt:lpstr>
      <vt:lpstr>PowerPoint Presentation</vt:lpstr>
      <vt:lpstr>PowerPoint Presentation</vt:lpstr>
      <vt:lpstr>3.8 Separating class definitions from implementation  </vt:lpstr>
      <vt:lpstr>3.9 Exercises.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  Introduction</dc:title>
  <dc:creator>Windows User</dc:creator>
  <cp:lastModifiedBy>Luis Fernandez</cp:lastModifiedBy>
  <cp:revision>74</cp:revision>
  <dcterms:created xsi:type="dcterms:W3CDTF">2009-08-24T20:11:32Z</dcterms:created>
  <dcterms:modified xsi:type="dcterms:W3CDTF">2020-03-31T13:59:31Z</dcterms:modified>
</cp:coreProperties>
</file>