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316" r:id="rId2"/>
    <p:sldId id="317" r:id="rId3"/>
    <p:sldId id="318" r:id="rId4"/>
    <p:sldId id="319" r:id="rId5"/>
    <p:sldId id="263" r:id="rId6"/>
    <p:sldId id="321" r:id="rId7"/>
    <p:sldId id="265" r:id="rId8"/>
    <p:sldId id="322" r:id="rId9"/>
    <p:sldId id="323" r:id="rId10"/>
    <p:sldId id="324" r:id="rId11"/>
    <p:sldId id="266" r:id="rId12"/>
    <p:sldId id="325" r:id="rId13"/>
    <p:sldId id="326" r:id="rId14"/>
    <p:sldId id="360" r:id="rId15"/>
    <p:sldId id="354" r:id="rId16"/>
    <p:sldId id="313" r:id="rId17"/>
    <p:sldId id="355" r:id="rId18"/>
    <p:sldId id="314" r:id="rId19"/>
    <p:sldId id="356" r:id="rId20"/>
    <p:sldId id="359" r:id="rId21"/>
    <p:sldId id="315" r:id="rId22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87" autoAdjust="0"/>
    <p:restoredTop sz="94663"/>
  </p:normalViewPr>
  <p:slideViewPr>
    <p:cSldViewPr snapToGrid="0">
      <p:cViewPr varScale="1">
        <p:scale>
          <a:sx n="112" d="100"/>
          <a:sy n="112" d="100"/>
        </p:scale>
        <p:origin x="6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B0348-9F3A-4346-BB0F-CC740D3F62E6}" type="datetimeFigureOut">
              <a:rPr lang="en-US" smtClean="0"/>
              <a:t>5/5/20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43C3F-B68C-41F1-A0BB-A809BF4E0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1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AFF98-033A-4CF3-885F-5D750793F76E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2089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43C3F-B68C-41F1-A0BB-A809BF4E057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85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Consolas" panose="020B0609020204030204" pitchFamily="49" charset="0"/>
            </a:endParaRP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latin typeface="Consolas" panose="020B0609020204030204" pitchFamily="49" charset="0"/>
                <a:cs typeface="+mn-cs"/>
              </a:endParaRPr>
            </a:p>
          </p:txBody>
        </p:sp>
        <p:sp>
          <p:nvSpPr>
            <p:cNvPr id="7" name="Freeform 20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9108074 w 5760"/>
                <a:gd name="T3" fmla="*/ 0 h 528"/>
                <a:gd name="T4" fmla="*/ 9108074 w 5760"/>
                <a:gd name="T5" fmla="*/ 838869 h 528"/>
                <a:gd name="T6" fmla="*/ 7590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 sz="1800" dirty="0">
                <a:latin typeface="Calibri" panose="020F0502020204030204" pitchFamily="34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latin typeface="Consolas" panose="020B0609020204030204" pitchFamily="49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fld id="{DB44052B-198F-4736-ADCC-9FEF73E1BD01}" type="datetime1">
              <a:rPr lang="en-US" smtClean="0"/>
              <a:t>5/5/20</a:t>
            </a:fld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143012-C9D5-4D4A-A605-F6C71F8141F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8"/>
          <p:cNvSpPr>
            <a:spLocks noGrp="1"/>
          </p:cNvSpPr>
          <p:nvPr>
            <p:ph type="ftr" sz="quarter" idx="12"/>
          </p:nvPr>
        </p:nvSpPr>
        <p:spPr>
          <a:xfrm>
            <a:off x="3657600" y="6408739"/>
            <a:ext cx="5317067" cy="365125"/>
          </a:xfrm>
        </p:spPr>
        <p:txBody>
          <a:bodyPr/>
          <a:lstStyle>
            <a:lvl1pPr>
              <a:defRPr smtClean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/>
              <a:t>©1992-2017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94854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79E8B4-78DD-4E39-A6B5-38705AA11B35}" type="datetime1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©1992-2017 by Pearson Education, Inc. All Rights Reserved.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43012-C9D5-4D4A-A605-F6C71F81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9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9973B3-685E-4ECE-8E4E-6D0DD77813BD}" type="datetime1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©1992-2017 by Pearson Education, Inc. All Rights Reserved.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43012-C9D5-4D4A-A605-F6C71F81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53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527580-2FEF-4445-AF5F-675DBAB83061}" type="datetime1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5283199" y="6408739"/>
            <a:ext cx="6246284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©1992-2017 by Pearson Education, Inc. All Rights Reserved.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43012-C9D5-4D4A-A605-F6C71F81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0862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§"/>
              <a:defRPr/>
            </a:lvl2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fld id="{0327086D-B20E-48EA-9CB9-9CCE2D6B126C}" type="datetime1">
              <a:rPr lang="en-US" smtClean="0"/>
              <a:t>5/5/20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86400" y="6408739"/>
            <a:ext cx="3488267" cy="365125"/>
          </a:xfrm>
        </p:spPr>
        <p:txBody>
          <a:bodyPr/>
          <a:lstStyle>
            <a:lvl1pPr>
              <a:defRPr smtClean="0"/>
            </a:lvl1pPr>
            <a:extLst/>
          </a:lstStyle>
          <a:p>
            <a:r>
              <a:rPr lang="en-US"/>
              <a:t>©1992-2017 by Pearson Education, Inc. All Rights Reserved.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43012-C9D5-4D4A-A605-F6C71F81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Consolas" panose="020B0609020204030204" pitchFamily="49" charset="0"/>
            </a:endParaRPr>
          </a:p>
        </p:txBody>
      </p:sp>
      <p:sp>
        <p:nvSpPr>
          <p:cNvPr id="5" name="Chevron 4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Consolas" panose="020B06090202040302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fld id="{47E0115E-94A9-44A5-9ABB-4211F082F5FF}" type="datetime1">
              <a:rPr lang="en-US" smtClean="0"/>
              <a:t>5/5/20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r>
              <a:rPr lang="en-US"/>
              <a:t>©1992-2017 by Pearson Education, Inc. All Rights Reserved.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43012-C9D5-4D4A-A605-F6C71F81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76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fld id="{C4C48E99-F276-4158-B9B0-111DD58EAEAC}" type="datetime1">
              <a:rPr lang="en-US" smtClean="0"/>
              <a:t>5/5/20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r>
              <a:rPr lang="en-US"/>
              <a:t>©1992-2017 by Pearson Education,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43012-C9D5-4D4A-A605-F6C71F81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089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fld id="{384401A3-3347-4F88-9E73-C06E41885FDA}" type="datetime1">
              <a:rPr lang="en-US" smtClean="0"/>
              <a:t>5/5/20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r>
              <a:rPr lang="en-US"/>
              <a:t>©1992-2017 by Pearson Education, Inc.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43012-C9D5-4D4A-A605-F6C71F81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22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fld id="{0879E9C0-81AE-43DF-8F06-C8054D67B0A1}" type="datetime1">
              <a:rPr lang="en-US" smtClean="0"/>
              <a:t>5/5/20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r>
              <a:rPr lang="en-US"/>
              <a:t>©1992-2017 by Pearson Education,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43012-C9D5-4D4A-A605-F6C71F81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34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5283199" y="6408739"/>
            <a:ext cx="6246284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©1992-2017 by Pearson Education, Inc. All Rights Reserved.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43012-C9D5-4D4A-A605-F6C71F81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9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fld id="{E4542C3F-3861-4205-B7EB-9210832510FA}" type="datetime1">
              <a:rPr lang="en-US" smtClean="0"/>
              <a:t>5/5/20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r>
              <a:rPr lang="en-US"/>
              <a:t>©1992-2017 by Pearson Education,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43012-C9D5-4D4A-A605-F6C71F81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862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Consolas" panose="020B0609020204030204" pitchFamily="49" charset="0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Consolas" panose="020B0609020204030204" pitchFamily="49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Consolas" panose="020B0609020204030204" pitchFamily="49" charset="0"/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Consolas" panose="020B0609020204030204" pitchFamily="4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fld id="{FA3EDBB7-EA43-44A0-9779-AC741C7D1E4C}" type="datetime1">
              <a:rPr lang="en-US" smtClean="0"/>
              <a:t>5/5/20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39884" y="6408739"/>
            <a:ext cx="3134783" cy="365125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©1992-2017 by Pearson Education, Inc. All Rights Reserved.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43012-C9D5-4D4A-A605-F6C71F81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36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Consolas" panose="020B0609020204030204" pitchFamily="49" charset="0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Consolas" panose="020B0609020204030204" pitchFamily="49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Consolas" panose="020B0609020204030204" pitchFamily="49" charset="0"/>
                <a:cs typeface="+mn-cs"/>
              </a:defRPr>
            </a:lvl1pPr>
            <a:extLst/>
          </a:lstStyle>
          <a:p>
            <a:fld id="{DD527580-2FEF-4445-AF5F-675DBAB83061}" type="datetime1">
              <a:rPr lang="en-US" smtClean="0"/>
              <a:t>5/5/20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283200" y="6408739"/>
            <a:ext cx="369146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Consolas" panose="020B0609020204030204" pitchFamily="49" charset="0"/>
                <a:cs typeface="+mn-cs"/>
              </a:defRPr>
            </a:lvl1pPr>
            <a:extLst/>
          </a:lstStyle>
          <a:p>
            <a:r>
              <a:rPr lang="en-US"/>
              <a:t>©1992-2017 by Pearson Education, Inc. All Rights Reserved.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onsolas" panose="020B0609020204030204" pitchFamily="49" charset="0"/>
              </a:defRPr>
            </a:lvl1pPr>
          </a:lstStyle>
          <a:p>
            <a:fld id="{5D143012-C9D5-4D4A-A605-F6C71F81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6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defRPr sz="19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defRPr sz="19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fsw01.bcc.cuny.edu/luis.fernandez01/web/teaching/classes/csi32/ch11/BCCstaff.cpp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</a:rPr>
              <a:t>Object-Oriented Programming: Inheritance</a:t>
            </a:r>
          </a:p>
        </p:txBody>
      </p:sp>
      <p:sp>
        <p:nvSpPr>
          <p:cNvPr id="10243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/>
            <a:r>
              <a:rPr lang="en-US" altLang="en-US" dirty="0"/>
              <a:t>Based on Chapter 11 of C++ How to Program, 10/e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©1992-2017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372485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</a:rPr>
              <a:t>11.2.2  </a:t>
            </a:r>
            <a:r>
              <a:rPr lang="en-US" dirty="0">
                <a:solidFill>
                  <a:srgbClr val="3380E6"/>
                </a:solidFill>
              </a:rPr>
              <a:t>Shape Class Hierarchy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000000"/>
                </a:solidFill>
              </a:rPr>
              <a:t>Consider the 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Shape</a:t>
            </a:r>
            <a:r>
              <a:rPr lang="en-US" sz="2800" dirty="0">
                <a:solidFill>
                  <a:srgbClr val="000000"/>
                </a:solidFill>
              </a:rPr>
              <a:t> inheritance hierarchy in Fig. 11.3.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000000"/>
                </a:solidFill>
              </a:rPr>
              <a:t>Begins with base class 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Shape</a:t>
            </a:r>
            <a:r>
              <a:rPr lang="en-US" sz="28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000000"/>
                </a:solidFill>
              </a:rPr>
              <a:t>Classes 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TwoDimensionalShape</a:t>
            </a:r>
            <a:r>
              <a:rPr lang="en-US" sz="2800" dirty="0">
                <a:solidFill>
                  <a:srgbClr val="000000"/>
                </a:solidFill>
              </a:rPr>
              <a:t> and 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ThreeDimensionalShape</a:t>
            </a:r>
            <a:r>
              <a:rPr lang="en-US" sz="2800" dirty="0">
                <a:solidFill>
                  <a:srgbClr val="000000"/>
                </a:solidFill>
              </a:rPr>
              <a:t> derive from base class 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Shape</a:t>
            </a:r>
            <a:r>
              <a:rPr lang="en-US" sz="2800" dirty="0">
                <a:solidFill>
                  <a:srgbClr val="000000"/>
                </a:solidFill>
              </a:rPr>
              <a:t>—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Shape</a:t>
            </a:r>
            <a:r>
              <a:rPr lang="en-US" sz="2800" dirty="0">
                <a:solidFill>
                  <a:srgbClr val="000000"/>
                </a:solidFill>
              </a:rPr>
              <a:t>s are either 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TwoDimensionalShape</a:t>
            </a:r>
            <a:r>
              <a:rPr lang="en-US" sz="2800" dirty="0">
                <a:solidFill>
                  <a:srgbClr val="000000"/>
                </a:solidFill>
              </a:rPr>
              <a:t>s or 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Three-DimensionalShape</a:t>
            </a:r>
            <a:r>
              <a:rPr lang="en-US" sz="2800" dirty="0">
                <a:solidFill>
                  <a:srgbClr val="000000"/>
                </a:solidFill>
              </a:rPr>
              <a:t>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000000"/>
                </a:solidFill>
              </a:rPr>
              <a:t>The third level of this hierarchy contains some more specific types of 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TwoDimensionalShape</a:t>
            </a:r>
            <a:r>
              <a:rPr lang="en-US" sz="2800" dirty="0">
                <a:solidFill>
                  <a:srgbClr val="000000"/>
                </a:solidFill>
              </a:rPr>
              <a:t>s and 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ThreeDimensionalShape</a:t>
            </a:r>
            <a:r>
              <a:rPr lang="en-US" sz="2800" dirty="0">
                <a:solidFill>
                  <a:srgbClr val="000000"/>
                </a:solidFill>
              </a:rPr>
              <a:t>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000000"/>
                </a:solidFill>
              </a:rPr>
              <a:t>As in Fig. 11.2, we can follow the arrows from the bottom of the diagram to the topmost base class in this class hierarchy to identify several </a:t>
            </a:r>
            <a:r>
              <a:rPr lang="en-US" sz="2800" i="1" dirty="0">
                <a:solidFill>
                  <a:srgbClr val="000000"/>
                </a:solidFill>
              </a:rPr>
              <a:t>is-a </a:t>
            </a:r>
            <a:r>
              <a:rPr lang="en-US" sz="2800" dirty="0">
                <a:solidFill>
                  <a:srgbClr val="000000"/>
                </a:solidFill>
              </a:rPr>
              <a:t>relationships</a:t>
            </a:r>
            <a:r>
              <a:rPr lang="en-US" sz="2800" i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©1992-2014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466362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pphtp10_11_Page_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9425"/>
            <a:ext cx="12192000" cy="521176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©1992-2017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405059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</a:rPr>
              <a:t>11.3  </a:t>
            </a:r>
            <a:r>
              <a:rPr lang="en-US" dirty="0">
                <a:solidFill>
                  <a:srgbClr val="3380E6"/>
                </a:solidFill>
              </a:rPr>
              <a:t>Example: </a:t>
            </a:r>
            <a:r>
              <a:rPr lang="en-US" dirty="0" err="1">
                <a:solidFill>
                  <a:srgbClr val="3380E6"/>
                </a:solidFill>
              </a:rPr>
              <a:t>BCCCommunity</a:t>
            </a:r>
            <a:r>
              <a:rPr lang="en-US" dirty="0">
                <a:solidFill>
                  <a:srgbClr val="3380E6"/>
                </a:solidFill>
              </a:rPr>
              <a:t> Class 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24043"/>
            <a:ext cx="10972800" cy="4883057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rgbClr val="000000"/>
                </a:solidFill>
              </a:rPr>
              <a:t>We are going to program the following:</a:t>
            </a: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2000" dirty="0">
                <a:solidFill>
                  <a:srgbClr val="000000"/>
                </a:solidFill>
              </a:rPr>
              <a:t>Download </a:t>
            </a:r>
            <a:r>
              <a:rPr lang="en-US" altLang="en-US" sz="2000">
                <a:solidFill>
                  <a:srgbClr val="000000"/>
                </a:solidFill>
                <a:hlinkClick r:id="rId2"/>
              </a:rPr>
              <a:t>BCCstaff</a:t>
            </a:r>
            <a:r>
              <a:rPr lang="en-US" altLang="en-US" sz="2000" dirty="0">
                <a:solidFill>
                  <a:srgbClr val="000000"/>
                </a:solidFill>
                <a:hlinkClick r:id="rId2"/>
              </a:rPr>
              <a:t>.cpp</a:t>
            </a:r>
            <a:r>
              <a:rPr lang="en-US" altLang="en-US" sz="2000" dirty="0">
                <a:solidFill>
                  <a:srgbClr val="000000"/>
                </a:solidFill>
              </a:rPr>
              <a:t> where the BCC Community and Teacher are defined. Check the code and define class Student as subclass of </a:t>
            </a:r>
            <a:r>
              <a:rPr lang="en-US" altLang="en-US" sz="2000" dirty="0" err="1">
                <a:solidFill>
                  <a:srgbClr val="000000"/>
                </a:solidFill>
              </a:rPr>
              <a:t>BCCComm</a:t>
            </a:r>
            <a:r>
              <a:rPr lang="en-US" altLang="en-US" sz="2000" dirty="0">
                <a:solidFill>
                  <a:srgbClr val="000000"/>
                </a:solidFill>
              </a:rPr>
              <a:t> and Tutor as subclass of Teacher and Student.</a:t>
            </a:r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©1992-2014 by Pearson Education, Inc.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A343A8-B15E-4D44-A95A-25732877902F}"/>
              </a:ext>
            </a:extLst>
          </p:cNvPr>
          <p:cNvSpPr txBox="1"/>
          <p:nvPr/>
        </p:nvSpPr>
        <p:spPr>
          <a:xfrm>
            <a:off x="4267199" y="1678740"/>
            <a:ext cx="3283528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6350" cap="flat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283528"/>
                      <a:gd name="connsiteY0" fmla="*/ 0 h 369332"/>
                      <a:gd name="connsiteX1" fmla="*/ 612925 w 3283528"/>
                      <a:gd name="connsiteY1" fmla="*/ 0 h 369332"/>
                      <a:gd name="connsiteX2" fmla="*/ 1193015 w 3283528"/>
                      <a:gd name="connsiteY2" fmla="*/ 0 h 369332"/>
                      <a:gd name="connsiteX3" fmla="*/ 1773105 w 3283528"/>
                      <a:gd name="connsiteY3" fmla="*/ 0 h 369332"/>
                      <a:gd name="connsiteX4" fmla="*/ 2221854 w 3283528"/>
                      <a:gd name="connsiteY4" fmla="*/ 0 h 369332"/>
                      <a:gd name="connsiteX5" fmla="*/ 2703438 w 3283528"/>
                      <a:gd name="connsiteY5" fmla="*/ 0 h 369332"/>
                      <a:gd name="connsiteX6" fmla="*/ 3283528 w 3283528"/>
                      <a:gd name="connsiteY6" fmla="*/ 0 h 369332"/>
                      <a:gd name="connsiteX7" fmla="*/ 3283528 w 3283528"/>
                      <a:gd name="connsiteY7" fmla="*/ 369332 h 369332"/>
                      <a:gd name="connsiteX8" fmla="*/ 2736273 w 3283528"/>
                      <a:gd name="connsiteY8" fmla="*/ 369332 h 369332"/>
                      <a:gd name="connsiteX9" fmla="*/ 2287525 w 3283528"/>
                      <a:gd name="connsiteY9" fmla="*/ 369332 h 369332"/>
                      <a:gd name="connsiteX10" fmla="*/ 1838776 w 3283528"/>
                      <a:gd name="connsiteY10" fmla="*/ 369332 h 369332"/>
                      <a:gd name="connsiteX11" fmla="*/ 1258686 w 3283528"/>
                      <a:gd name="connsiteY11" fmla="*/ 369332 h 369332"/>
                      <a:gd name="connsiteX12" fmla="*/ 777102 w 3283528"/>
                      <a:gd name="connsiteY12" fmla="*/ 369332 h 369332"/>
                      <a:gd name="connsiteX13" fmla="*/ 0 w 3283528"/>
                      <a:gd name="connsiteY13" fmla="*/ 369332 h 369332"/>
                      <a:gd name="connsiteX14" fmla="*/ 0 w 3283528"/>
                      <a:gd name="connsiteY14" fmla="*/ 0 h 3693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283528" h="369332" fill="none" extrusionOk="0">
                        <a:moveTo>
                          <a:pt x="0" y="0"/>
                        </a:moveTo>
                        <a:cubicBezTo>
                          <a:pt x="213841" y="-57914"/>
                          <a:pt x="446879" y="1763"/>
                          <a:pt x="612925" y="0"/>
                        </a:cubicBezTo>
                        <a:cubicBezTo>
                          <a:pt x="778972" y="-1763"/>
                          <a:pt x="933454" y="213"/>
                          <a:pt x="1193015" y="0"/>
                        </a:cubicBezTo>
                        <a:cubicBezTo>
                          <a:pt x="1452576" y="-213"/>
                          <a:pt x="1520986" y="56970"/>
                          <a:pt x="1773105" y="0"/>
                        </a:cubicBezTo>
                        <a:cubicBezTo>
                          <a:pt x="2025224" y="-56970"/>
                          <a:pt x="2059458" y="53544"/>
                          <a:pt x="2221854" y="0"/>
                        </a:cubicBezTo>
                        <a:cubicBezTo>
                          <a:pt x="2384250" y="-53544"/>
                          <a:pt x="2595799" y="33894"/>
                          <a:pt x="2703438" y="0"/>
                        </a:cubicBezTo>
                        <a:cubicBezTo>
                          <a:pt x="2811077" y="-33894"/>
                          <a:pt x="3038815" y="59055"/>
                          <a:pt x="3283528" y="0"/>
                        </a:cubicBezTo>
                        <a:cubicBezTo>
                          <a:pt x="3303059" y="147089"/>
                          <a:pt x="3242310" y="212636"/>
                          <a:pt x="3283528" y="369332"/>
                        </a:cubicBezTo>
                        <a:cubicBezTo>
                          <a:pt x="3020803" y="372009"/>
                          <a:pt x="2960285" y="318291"/>
                          <a:pt x="2736273" y="369332"/>
                        </a:cubicBezTo>
                        <a:cubicBezTo>
                          <a:pt x="2512262" y="420373"/>
                          <a:pt x="2383168" y="316847"/>
                          <a:pt x="2287525" y="369332"/>
                        </a:cubicBezTo>
                        <a:cubicBezTo>
                          <a:pt x="2191882" y="421817"/>
                          <a:pt x="2028089" y="362059"/>
                          <a:pt x="1838776" y="369332"/>
                        </a:cubicBezTo>
                        <a:cubicBezTo>
                          <a:pt x="1649463" y="376605"/>
                          <a:pt x="1444598" y="331883"/>
                          <a:pt x="1258686" y="369332"/>
                        </a:cubicBezTo>
                        <a:cubicBezTo>
                          <a:pt x="1072774" y="406781"/>
                          <a:pt x="910769" y="361120"/>
                          <a:pt x="777102" y="369332"/>
                        </a:cubicBezTo>
                        <a:cubicBezTo>
                          <a:pt x="643435" y="377544"/>
                          <a:pt x="193291" y="352266"/>
                          <a:pt x="0" y="369332"/>
                        </a:cubicBezTo>
                        <a:cubicBezTo>
                          <a:pt x="-34692" y="235166"/>
                          <a:pt x="26681" y="80336"/>
                          <a:pt x="0" y="0"/>
                        </a:cubicBezTo>
                        <a:close/>
                      </a:path>
                      <a:path w="3283528" h="369332" stroke="0" extrusionOk="0">
                        <a:moveTo>
                          <a:pt x="0" y="0"/>
                        </a:moveTo>
                        <a:cubicBezTo>
                          <a:pt x="120159" y="-3131"/>
                          <a:pt x="333445" y="1950"/>
                          <a:pt x="514419" y="0"/>
                        </a:cubicBezTo>
                        <a:cubicBezTo>
                          <a:pt x="695393" y="-1950"/>
                          <a:pt x="741693" y="2425"/>
                          <a:pt x="963168" y="0"/>
                        </a:cubicBezTo>
                        <a:cubicBezTo>
                          <a:pt x="1184643" y="-2425"/>
                          <a:pt x="1380397" y="66914"/>
                          <a:pt x="1576093" y="0"/>
                        </a:cubicBezTo>
                        <a:cubicBezTo>
                          <a:pt x="1771790" y="-66914"/>
                          <a:pt x="1966550" y="10454"/>
                          <a:pt x="2090513" y="0"/>
                        </a:cubicBezTo>
                        <a:cubicBezTo>
                          <a:pt x="2214476" y="-10454"/>
                          <a:pt x="2391142" y="12612"/>
                          <a:pt x="2604932" y="0"/>
                        </a:cubicBezTo>
                        <a:cubicBezTo>
                          <a:pt x="2818722" y="-12612"/>
                          <a:pt x="2966031" y="10615"/>
                          <a:pt x="3283528" y="0"/>
                        </a:cubicBezTo>
                        <a:cubicBezTo>
                          <a:pt x="3305207" y="103222"/>
                          <a:pt x="3250367" y="284950"/>
                          <a:pt x="3283528" y="369332"/>
                        </a:cubicBezTo>
                        <a:cubicBezTo>
                          <a:pt x="3075982" y="402917"/>
                          <a:pt x="2877673" y="364352"/>
                          <a:pt x="2736273" y="369332"/>
                        </a:cubicBezTo>
                        <a:cubicBezTo>
                          <a:pt x="2594874" y="374312"/>
                          <a:pt x="2489648" y="338600"/>
                          <a:pt x="2287525" y="369332"/>
                        </a:cubicBezTo>
                        <a:cubicBezTo>
                          <a:pt x="2085402" y="400064"/>
                          <a:pt x="1945776" y="368730"/>
                          <a:pt x="1740270" y="369332"/>
                        </a:cubicBezTo>
                        <a:cubicBezTo>
                          <a:pt x="1534764" y="369934"/>
                          <a:pt x="1407046" y="336576"/>
                          <a:pt x="1193015" y="369332"/>
                        </a:cubicBezTo>
                        <a:cubicBezTo>
                          <a:pt x="978984" y="402088"/>
                          <a:pt x="811142" y="322354"/>
                          <a:pt x="678596" y="369332"/>
                        </a:cubicBezTo>
                        <a:cubicBezTo>
                          <a:pt x="546050" y="416310"/>
                          <a:pt x="317843" y="299970"/>
                          <a:pt x="0" y="369332"/>
                        </a:cubicBezTo>
                        <a:cubicBezTo>
                          <a:pt x="-8026" y="274434"/>
                          <a:pt x="20480" y="12446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outerShdw algn="tl" rotWithShape="0">
              <a:prstClr val="black">
                <a:alpha val="83000"/>
              </a:prstClr>
            </a:outerShdw>
            <a:reflection stA="0" endPos="65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BCC Community Member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916DA64-91B1-4A43-9E99-2E4E09527AA9}"/>
              </a:ext>
            </a:extLst>
          </p:cNvPr>
          <p:cNvCxnSpPr>
            <a:cxnSpLocks/>
          </p:cNvCxnSpPr>
          <p:nvPr/>
        </p:nvCxnSpPr>
        <p:spPr>
          <a:xfrm flipV="1">
            <a:off x="4059382" y="2205214"/>
            <a:ext cx="1154544" cy="898719"/>
          </a:xfrm>
          <a:prstGeom prst="straightConnector1">
            <a:avLst/>
          </a:prstGeom>
          <a:ln w="19050">
            <a:solidFill>
              <a:schemeClr val="accent1">
                <a:alpha val="94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A602289-DAD7-FB48-BDFE-2F04307CD064}"/>
              </a:ext>
            </a:extLst>
          </p:cNvPr>
          <p:cNvCxnSpPr>
            <a:cxnSpLocks/>
          </p:cNvCxnSpPr>
          <p:nvPr/>
        </p:nvCxnSpPr>
        <p:spPr>
          <a:xfrm flipH="1" flipV="1">
            <a:off x="6253017" y="2205214"/>
            <a:ext cx="1103746" cy="898719"/>
          </a:xfrm>
          <a:prstGeom prst="straightConnector1">
            <a:avLst/>
          </a:prstGeom>
          <a:ln w="19050">
            <a:solidFill>
              <a:schemeClr val="accent1">
                <a:alpha val="94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51B2CEE-AE6B-F84A-AEBB-B126F44A0454}"/>
              </a:ext>
            </a:extLst>
          </p:cNvPr>
          <p:cNvSpPr txBox="1"/>
          <p:nvPr/>
        </p:nvSpPr>
        <p:spPr>
          <a:xfrm>
            <a:off x="2152071" y="3244334"/>
            <a:ext cx="3283528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effectLst>
            <a:outerShdw algn="tl" rotWithShape="0">
              <a:prstClr val="black">
                <a:alpha val="83000"/>
              </a:prstClr>
            </a:outerShdw>
            <a:reflection stA="0" endPos="65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Teacher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E114E5-8A76-E544-BDB7-5DA8A7C15C2D}"/>
              </a:ext>
            </a:extLst>
          </p:cNvPr>
          <p:cNvSpPr txBox="1"/>
          <p:nvPr/>
        </p:nvSpPr>
        <p:spPr>
          <a:xfrm>
            <a:off x="6266871" y="3244334"/>
            <a:ext cx="3283528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effectLst>
            <a:outerShdw algn="tl" rotWithShape="0">
              <a:prstClr val="black">
                <a:alpha val="83000"/>
              </a:prstClr>
            </a:outerShdw>
            <a:reflection stA="0" endPos="65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Student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F4735C-0FB4-AD42-88CB-93B46F80EB45}"/>
              </a:ext>
            </a:extLst>
          </p:cNvPr>
          <p:cNvSpPr txBox="1"/>
          <p:nvPr/>
        </p:nvSpPr>
        <p:spPr>
          <a:xfrm>
            <a:off x="4267199" y="4743511"/>
            <a:ext cx="3283528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effectLst>
            <a:outerShdw algn="tl" rotWithShape="0">
              <a:prstClr val="black">
                <a:alpha val="83000"/>
              </a:prstClr>
            </a:outerShdw>
            <a:reflection stA="0" endPos="65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Tutor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7FF682B-878D-EF4A-9842-7CCA1D99F6BD}"/>
              </a:ext>
            </a:extLst>
          </p:cNvPr>
          <p:cNvCxnSpPr>
            <a:cxnSpLocks/>
          </p:cNvCxnSpPr>
          <p:nvPr/>
        </p:nvCxnSpPr>
        <p:spPr>
          <a:xfrm flipV="1">
            <a:off x="6266871" y="3754067"/>
            <a:ext cx="1154544" cy="898719"/>
          </a:xfrm>
          <a:prstGeom prst="straightConnector1">
            <a:avLst/>
          </a:prstGeom>
          <a:ln w="19050">
            <a:solidFill>
              <a:schemeClr val="accent1">
                <a:alpha val="94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E6BED75-9AB7-3E41-944E-F65F27A70A7B}"/>
              </a:ext>
            </a:extLst>
          </p:cNvPr>
          <p:cNvCxnSpPr>
            <a:cxnSpLocks/>
          </p:cNvCxnSpPr>
          <p:nvPr/>
        </p:nvCxnSpPr>
        <p:spPr>
          <a:xfrm flipH="1" flipV="1">
            <a:off x="4084781" y="3754067"/>
            <a:ext cx="1103746" cy="898719"/>
          </a:xfrm>
          <a:prstGeom prst="straightConnector1">
            <a:avLst/>
          </a:prstGeom>
          <a:ln w="19050">
            <a:solidFill>
              <a:schemeClr val="accent1">
                <a:alpha val="94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746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59D9B3"/>
                </a:solidFill>
              </a:rPr>
              <a:t>11.3.1 </a:t>
            </a:r>
            <a:r>
              <a:rPr lang="en-US" dirty="0">
                <a:solidFill>
                  <a:srgbClr val="33B38C"/>
                </a:solidFill>
              </a:rPr>
              <a:t>Example: </a:t>
            </a:r>
            <a:r>
              <a:rPr lang="en-US" dirty="0" err="1">
                <a:solidFill>
                  <a:srgbClr val="33B38C"/>
                </a:solidFill>
              </a:rPr>
              <a:t>BCCCommunity</a:t>
            </a:r>
            <a:r>
              <a:rPr lang="en-US" dirty="0">
                <a:solidFill>
                  <a:srgbClr val="33B38C"/>
                </a:solidFill>
              </a:rPr>
              <a:t> class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The Student class should have data members 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altLang="en-US" sz="24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emplid</a:t>
            </a:r>
            <a:r>
              <a:rPr lang="en-US" altLang="en-US" sz="2400" dirty="0">
                <a:solidFill>
                  <a:srgbClr val="000000"/>
                </a:solidFill>
              </a:rPr>
              <a:t> (inherited from </a:t>
            </a:r>
            <a:r>
              <a:rPr lang="en-US" altLang="en-US" sz="24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BCCCommunity</a:t>
            </a:r>
            <a:r>
              <a:rPr lang="en-US" altLang="en-US" sz="2400" dirty="0">
                <a:solidFill>
                  <a:srgbClr val="000000"/>
                </a:solidFill>
              </a:rPr>
              <a:t>), and 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 </a:t>
            </a:r>
            <a:r>
              <a:rPr lang="en-US" altLang="en-US" sz="24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classtaking</a:t>
            </a:r>
            <a:r>
              <a:rPr lang="en-US" altLang="en-US" sz="2400" dirty="0">
                <a:solidFill>
                  <a:srgbClr val="000000"/>
                </a:solidFill>
                <a:cs typeface="Consolas" panose="020B0609020204030204" pitchFamily="49" charset="0"/>
              </a:rPr>
              <a:t> (the class the student is currently taking). It should have the usual set and get functions and overload of operators &lt;&lt;  and &gt;&gt; for input and output.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The Student class should have data members 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altLang="en-US" sz="24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emplid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</a:rPr>
              <a:t>(inherited from both 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Teacher</a:t>
            </a:r>
            <a:r>
              <a:rPr lang="en-US" altLang="en-US" sz="2400" dirty="0">
                <a:solidFill>
                  <a:srgbClr val="000000"/>
                </a:solidFill>
              </a:rPr>
              <a:t> and 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Student</a:t>
            </a:r>
            <a:r>
              <a:rPr lang="en-US" altLang="en-US" sz="2400" dirty="0">
                <a:solidFill>
                  <a:srgbClr val="000000"/>
                </a:solidFill>
              </a:rPr>
              <a:t>), </a:t>
            </a:r>
            <a:r>
              <a:rPr lang="en-US" altLang="en-US" sz="24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classtaking</a:t>
            </a:r>
            <a:r>
              <a:rPr lang="en-US" altLang="en-US" sz="2400" dirty="0">
                <a:solidFill>
                  <a:srgbClr val="000000"/>
                </a:solidFill>
                <a:cs typeface="Consolas" panose="020B0609020204030204" pitchFamily="49" charset="0"/>
              </a:rPr>
              <a:t> (inherited from 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Student</a:t>
            </a:r>
            <a:r>
              <a:rPr lang="en-US" altLang="en-US" sz="2400" dirty="0">
                <a:solidFill>
                  <a:srgbClr val="000000"/>
                </a:solidFill>
                <a:cs typeface="Consolas" panose="020B0609020204030204" pitchFamily="49" charset="0"/>
              </a:rPr>
              <a:t>) and </a:t>
            </a:r>
            <a:r>
              <a:rPr lang="en-US" altLang="en-US" sz="24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classteaching</a:t>
            </a:r>
            <a:r>
              <a:rPr lang="en-US" altLang="en-US" sz="2400" dirty="0">
                <a:solidFill>
                  <a:srgbClr val="000000"/>
                </a:solidFill>
                <a:cs typeface="Consolas" panose="020B0609020204030204" pitchFamily="49" charset="0"/>
              </a:rPr>
              <a:t> (inherited from 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Teacher</a:t>
            </a:r>
            <a:r>
              <a:rPr lang="en-US" altLang="en-US" sz="2400" dirty="0">
                <a:solidFill>
                  <a:srgbClr val="000000"/>
                </a:solidFill>
                <a:cs typeface="Consolas" panose="020B0609020204030204" pitchFamily="49" charset="0"/>
              </a:rPr>
              <a:t>). It should have the usual set and get functions and overload of operators &lt;&lt;  and &gt;&gt; for input and output.</a:t>
            </a:r>
          </a:p>
          <a:p>
            <a:pPr marL="109537" indent="0" eaLnBrk="1" hangingPunct="1">
              <a:lnSpc>
                <a:spcPct val="90000"/>
              </a:lnSpc>
              <a:buNone/>
            </a:pPr>
            <a:endParaRPr lang="en-US" altLang="en-US" sz="2400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©1992-2014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994371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59D9B3"/>
                </a:solidFill>
              </a:rPr>
              <a:t>11.3.1 </a:t>
            </a:r>
            <a:r>
              <a:rPr lang="en-US" dirty="0">
                <a:solidFill>
                  <a:srgbClr val="33B38C"/>
                </a:solidFill>
              </a:rPr>
              <a:t>Example: Package inheritance hierarchy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9537" indent="0">
              <a:lnSpc>
                <a:spcPct val="90000"/>
              </a:lnSpc>
              <a:buNone/>
            </a:pPr>
            <a:r>
              <a:rPr lang="en-US" sz="2000" dirty="0"/>
              <a:t>This is a simplified version of exercise 12.9 from the book. Let us do it together.</a:t>
            </a:r>
            <a:endParaRPr lang="en-US" sz="1600" dirty="0"/>
          </a:p>
          <a:p>
            <a:pPr marL="109537" indent="0">
              <a:lnSpc>
                <a:spcPct val="90000"/>
              </a:lnSpc>
              <a:buNone/>
            </a:pPr>
            <a:r>
              <a:rPr lang="en-US" sz="1600" dirty="0"/>
              <a:t>Package Inheritance Hierarchy) Package-delivery services, such as FedEx®, DHL® and UPS®, offer a number of different shipping options, each with specific costs associated. Create an inheritance hierarchy to represent various types of packages. Use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Package</a:t>
            </a:r>
            <a:r>
              <a:rPr lang="en-US" sz="1600" dirty="0"/>
              <a:t> as the base class of the hierarchy, then include classes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TwoDayPackage</a:t>
            </a:r>
            <a:r>
              <a:rPr lang="en-US" sz="1600" dirty="0"/>
              <a:t> and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OvernightPackag</a:t>
            </a:r>
            <a:r>
              <a:rPr lang="en-US" sz="1600" dirty="0" err="1"/>
              <a:t>e</a:t>
            </a:r>
            <a:r>
              <a:rPr lang="en-US" sz="1600" dirty="0"/>
              <a:t> that derive from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Package</a:t>
            </a:r>
            <a:r>
              <a:rPr lang="en-US" sz="1600" dirty="0"/>
              <a:t>. Base class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Package</a:t>
            </a:r>
            <a:r>
              <a:rPr lang="en-US" sz="1600" dirty="0"/>
              <a:t> should include data members representing </a:t>
            </a:r>
            <a:r>
              <a:rPr lang="en-US" sz="1600" strike="sngStrike" dirty="0"/>
              <a:t>the name, address, city, state and ZIP code for both the sender and the recipient of the package</a:t>
            </a:r>
            <a:r>
              <a:rPr lang="en-US" sz="1600" dirty="0"/>
              <a:t> the barcode of the package, in addition to data members that store the weight (in ounces) and cost per ounce to ship the package.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Package</a:t>
            </a:r>
            <a:r>
              <a:rPr lang="en-US" sz="1600" dirty="0"/>
              <a:t>'s constructor should initialize these data members. Ensure that the weight and cost per ounce contain positive values.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Package</a:t>
            </a:r>
            <a:r>
              <a:rPr lang="en-US" sz="1600" dirty="0"/>
              <a:t> should provide a public member function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calculateCost</a:t>
            </a:r>
            <a:r>
              <a:rPr lang="en-US" sz="1600" dirty="0"/>
              <a:t> that returns a double indicating the cost associated with shipping the package.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Package</a:t>
            </a:r>
            <a:r>
              <a:rPr lang="en-US" sz="1600" dirty="0"/>
              <a:t>'s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calculateCost</a:t>
            </a:r>
            <a:r>
              <a:rPr lang="en-US" sz="1600" dirty="0"/>
              <a:t> function should determine the cost by multiplying the weight by the cost per ounce. Derived class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TwoDayPackage</a:t>
            </a:r>
            <a:r>
              <a:rPr lang="en-US" sz="1600" dirty="0"/>
              <a:t> should inherit the functionality of base class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Package</a:t>
            </a:r>
            <a:r>
              <a:rPr lang="en-US" sz="1600" dirty="0"/>
              <a:t>, but also include a data member that represents a flat fee that the shipping company charges for two-day-delivery service.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TwoDayPackage</a:t>
            </a:r>
            <a:r>
              <a:rPr lang="en-US" sz="1600" dirty="0" err="1"/>
              <a:t>'s</a:t>
            </a:r>
            <a:r>
              <a:rPr lang="en-US" sz="1600" dirty="0"/>
              <a:t> constructor should receive a value to initialize this data member.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TwoDayPackage</a:t>
            </a:r>
            <a:r>
              <a:rPr lang="en-US" sz="1600" dirty="0"/>
              <a:t> should redefine member function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calculateCost</a:t>
            </a:r>
            <a:r>
              <a:rPr lang="en-US" sz="1600" dirty="0"/>
              <a:t> so that it computes the shipping cost by adding the flat fee to the weight-based cost calculated by base class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Package</a:t>
            </a:r>
            <a:r>
              <a:rPr lang="en-US" sz="1600" dirty="0"/>
              <a:t>'s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calculateCost</a:t>
            </a:r>
            <a:r>
              <a:rPr lang="en-US" sz="1600" dirty="0"/>
              <a:t> function. Class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OvernightPackage</a:t>
            </a:r>
            <a:r>
              <a:rPr lang="en-US" sz="1600" dirty="0"/>
              <a:t> should inherit directly from class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Package</a:t>
            </a:r>
            <a:r>
              <a:rPr lang="en-US" sz="1600" dirty="0"/>
              <a:t> and contain an additional data member representing an additional fee per ounce charged for overnight-delivery service.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OvernightPackage</a:t>
            </a:r>
            <a:r>
              <a:rPr lang="en-US" sz="1600" dirty="0"/>
              <a:t> should redefine member function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calculateCost</a:t>
            </a:r>
            <a:r>
              <a:rPr lang="en-US" sz="1600" dirty="0"/>
              <a:t> so that it adds the additional fee per ounce to the standard cost per ounce before calculating the shipping cost. Write a test program that creates objects of each type of Package and tests member function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calculateCost</a:t>
            </a:r>
            <a:r>
              <a:rPr lang="en-US" sz="1600" dirty="0"/>
              <a:t>.</a:t>
            </a:r>
            <a:endParaRPr lang="en-US" altLang="en-US" sz="1600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©1992-2014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915221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</a:rPr>
              <a:t>11.4  </a:t>
            </a:r>
            <a:r>
              <a:rPr lang="en-US" dirty="0">
                <a:solidFill>
                  <a:srgbClr val="3380E6"/>
                </a:solidFill>
              </a:rPr>
              <a:t>Constructors and Destructors in Derived Classes</a:t>
            </a:r>
          </a:p>
        </p:txBody>
      </p:sp>
      <p:sp>
        <p:nvSpPr>
          <p:cNvPr id="10342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Instantiating a derived-class object begins a </a:t>
            </a:r>
            <a:r>
              <a:rPr lang="en-US" altLang="en-US" sz="2400" i="1" dirty="0">
                <a:solidFill>
                  <a:srgbClr val="000000"/>
                </a:solidFill>
              </a:rPr>
              <a:t>chain</a:t>
            </a:r>
            <a:r>
              <a:rPr lang="en-US" altLang="en-US" sz="2400" dirty="0">
                <a:solidFill>
                  <a:srgbClr val="000000"/>
                </a:solidFill>
              </a:rPr>
              <a:t> of constructor calls in which the derived-class constructor, before performing its own tasks, invokes its direct base class’s constructor either explicitly (via a base-class member initializer) or implicitly (calling the base class’s default constructor).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If the base class is derived from another class, the base-class constructor is required to invoke the constructor of the next class up in the hierarchy, and so on.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The last constructor called in this chain is the constructor of the class at the base of the hierarchy, whose body actually finishes executing </a:t>
            </a:r>
            <a:r>
              <a:rPr lang="en-US" altLang="en-US" sz="2400" i="1" dirty="0">
                <a:solidFill>
                  <a:srgbClr val="000000"/>
                </a:solidFill>
              </a:rPr>
              <a:t>first</a:t>
            </a:r>
            <a:r>
              <a:rPr lang="en-US" altLang="en-US" sz="24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The most derived-class constructor’s body finishes executing </a:t>
            </a:r>
            <a:r>
              <a:rPr lang="en-US" altLang="en-US" sz="2400" i="1" dirty="0">
                <a:solidFill>
                  <a:srgbClr val="000000"/>
                </a:solidFill>
              </a:rPr>
              <a:t>last</a:t>
            </a:r>
            <a:r>
              <a:rPr lang="en-US" altLang="en-US" sz="24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Each base-class constructor initializes the base-class data members that the derived-class object inherits.</a:t>
            </a:r>
          </a:p>
        </p:txBody>
      </p:sp>
      <p:sp>
        <p:nvSpPr>
          <p:cNvPr id="121860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©1992-2014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509165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pphtp10_11_Page_5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7075"/>
            <a:ext cx="12192000" cy="5403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©1992-2017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825989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</a:rPr>
              <a:t>11.4  </a:t>
            </a:r>
            <a:r>
              <a:rPr lang="en-US" dirty="0">
                <a:solidFill>
                  <a:srgbClr val="3380E6"/>
                </a:solidFill>
              </a:rPr>
              <a:t>Constructors and Destructors in Derived Classes (cont.)</a:t>
            </a:r>
          </a:p>
        </p:txBody>
      </p:sp>
      <p:sp>
        <p:nvSpPr>
          <p:cNvPr id="10547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When a derived-class object is destroyed, the program calls that object’s destructor.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This begins a chain (or cascade) of destructor calls in which the derived-class destructor and the destructors of the direct and indirect base classes and the classes’ members execute in </a:t>
            </a:r>
            <a:r>
              <a:rPr lang="en-US" altLang="en-US" sz="2500" i="1" dirty="0">
                <a:solidFill>
                  <a:srgbClr val="000000"/>
                </a:solidFill>
              </a:rPr>
              <a:t>reverse</a:t>
            </a:r>
            <a:r>
              <a:rPr lang="en-US" altLang="en-US" sz="2500" dirty="0">
                <a:solidFill>
                  <a:srgbClr val="000000"/>
                </a:solidFill>
              </a:rPr>
              <a:t> of the order in which the constructors executed.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When a derived-class object’s destructor is called, the destructor performs its task, then invokes the destructor of the next base class up the hierarchy.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This process repeats until the destructor of the final base class at the top of the hierarchy is called.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Then the object is removed from memory.</a:t>
            </a:r>
          </a:p>
        </p:txBody>
      </p:sp>
      <p:sp>
        <p:nvSpPr>
          <p:cNvPr id="123908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©1992-2014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175273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pphtp10_11_Page_5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63" y="0"/>
            <a:ext cx="1172368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©1992-2017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5681723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</a:rPr>
              <a:t>11.4  </a:t>
            </a:r>
            <a:r>
              <a:rPr lang="en-US" dirty="0">
                <a:solidFill>
                  <a:srgbClr val="3380E6"/>
                </a:solidFill>
              </a:rPr>
              <a:t>Constructors and Destructors in Derived Classes (cont.)</a:t>
            </a:r>
          </a:p>
        </p:txBody>
      </p:sp>
      <p:sp>
        <p:nvSpPr>
          <p:cNvPr id="10752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200" dirty="0">
                <a:solidFill>
                  <a:srgbClr val="000000"/>
                </a:solidFill>
              </a:rPr>
              <a:t>Base-class constructors, destructors and overloaded assignment operators (Chapter 10) are </a:t>
            </a:r>
            <a:r>
              <a:rPr lang="en-US" altLang="en-US" sz="3200" i="1" dirty="0">
                <a:solidFill>
                  <a:srgbClr val="000000"/>
                </a:solidFill>
              </a:rPr>
              <a:t>not</a:t>
            </a:r>
            <a:r>
              <a:rPr lang="en-US" altLang="en-US" sz="3200" dirty="0">
                <a:solidFill>
                  <a:srgbClr val="000000"/>
                </a:solidFill>
              </a:rPr>
              <a:t> inherited by derived classes.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200" dirty="0">
                <a:solidFill>
                  <a:srgbClr val="000000"/>
                </a:solidFill>
              </a:rPr>
              <a:t>Derived-class constructors, destructors and overloaded assignment operators, however, can call base-class versions.</a:t>
            </a:r>
          </a:p>
        </p:txBody>
      </p:sp>
      <p:sp>
        <p:nvSpPr>
          <p:cNvPr id="125956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©1992-2014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47723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</a:rPr>
              <a:t>11.1  </a:t>
            </a:r>
            <a:r>
              <a:rPr lang="en-US" dirty="0">
                <a:solidFill>
                  <a:srgbClr val="3380E6"/>
                </a:solidFill>
              </a:rPr>
              <a:t>Introduction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89038"/>
            <a:ext cx="109728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Inheritance 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A form of software reuse in which you create a class that absorbs an existing class’s data and behaviors and enhances them with new capabilities.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You can designate that a new class should </a:t>
            </a:r>
            <a:r>
              <a:rPr lang="en-US" altLang="en-US" sz="2800" dirty="0">
                <a:solidFill>
                  <a:srgbClr val="0000FF"/>
                </a:solidFill>
              </a:rPr>
              <a:t>inherit</a:t>
            </a:r>
            <a:r>
              <a:rPr lang="en-US" altLang="en-US" sz="2800" dirty="0">
                <a:solidFill>
                  <a:srgbClr val="000000"/>
                </a:solidFill>
              </a:rPr>
              <a:t> the members of an existing class.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This existing class is called the </a:t>
            </a:r>
            <a:r>
              <a:rPr lang="en-US" altLang="en-US" sz="2800" dirty="0">
                <a:solidFill>
                  <a:srgbClr val="0000FF"/>
                </a:solidFill>
              </a:rPr>
              <a:t>base class</a:t>
            </a:r>
            <a:r>
              <a:rPr lang="en-US" altLang="en-US" sz="2800" dirty="0">
                <a:solidFill>
                  <a:srgbClr val="000000"/>
                </a:solidFill>
              </a:rPr>
              <a:t>, and the new class is referred to as the </a:t>
            </a:r>
            <a:r>
              <a:rPr lang="en-US" altLang="en-US" sz="2800" dirty="0">
                <a:solidFill>
                  <a:srgbClr val="0000FF"/>
                </a:solidFill>
              </a:rPr>
              <a:t>derived class</a:t>
            </a:r>
            <a:r>
              <a:rPr lang="en-US" altLang="en-US" sz="28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A derived class represents a </a:t>
            </a:r>
            <a:r>
              <a:rPr lang="en-US" altLang="en-US" sz="2800" i="1" dirty="0">
                <a:solidFill>
                  <a:srgbClr val="000000"/>
                </a:solidFill>
              </a:rPr>
              <a:t>more specialized </a:t>
            </a:r>
            <a:r>
              <a:rPr lang="en-US" altLang="en-US" sz="2800" dirty="0">
                <a:solidFill>
                  <a:srgbClr val="000000"/>
                </a:solidFill>
              </a:rPr>
              <a:t>group of objects.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C++ offers 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2800" dirty="0">
                <a:solidFill>
                  <a:srgbClr val="000000"/>
                </a:solidFill>
              </a:rPr>
              <a:t>, 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protected</a:t>
            </a:r>
            <a:r>
              <a:rPr lang="en-US" altLang="en-US" sz="2800" dirty="0">
                <a:solidFill>
                  <a:srgbClr val="000000"/>
                </a:solidFill>
              </a:rPr>
              <a:t> and 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private</a:t>
            </a:r>
            <a:r>
              <a:rPr lang="en-US" altLang="en-US" sz="2800" dirty="0">
                <a:solidFill>
                  <a:srgbClr val="000000"/>
                </a:solidFill>
              </a:rPr>
              <a:t> inheritance.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With 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2800" dirty="0">
                <a:solidFill>
                  <a:srgbClr val="000000"/>
                </a:solidFill>
              </a:rPr>
              <a:t> inheritance, every object of a derived class is also an object of that derived class’s base class.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However, base-class objects are not objects of their derived classes.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i="1" dirty="0">
              <a:solidFill>
                <a:srgbClr val="000000"/>
              </a:solidFill>
            </a:endParaRP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©1992-2014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51708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</a:rPr>
              <a:t>11.5  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3380E6"/>
                </a:solidFill>
              </a:rPr>
              <a:t>, 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protected</a:t>
            </a:r>
            <a:r>
              <a:rPr lang="en-US" dirty="0">
                <a:solidFill>
                  <a:srgbClr val="3380E6"/>
                </a:solidFill>
              </a:rPr>
              <a:t> and 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3380E6"/>
                </a:solidFill>
              </a:rPr>
              <a:t> Inheritance</a:t>
            </a:r>
          </a:p>
        </p:txBody>
      </p:sp>
      <p:sp>
        <p:nvSpPr>
          <p:cNvPr id="11366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When deriving a class from a base class, the base class may be inherited through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public</a:t>
            </a:r>
            <a:r>
              <a:rPr lang="en-US" sz="2500" dirty="0">
                <a:solidFill>
                  <a:srgbClr val="000000"/>
                </a:solidFill>
              </a:rPr>
              <a:t>,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protected</a:t>
            </a:r>
            <a:r>
              <a:rPr lang="en-US" sz="2500" dirty="0">
                <a:solidFill>
                  <a:srgbClr val="000000"/>
                </a:solidFill>
              </a:rPr>
              <a:t> or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private</a:t>
            </a:r>
            <a:r>
              <a:rPr lang="en-US" sz="2500" dirty="0">
                <a:solidFill>
                  <a:srgbClr val="000000"/>
                </a:solidFill>
              </a:rPr>
              <a:t> inheritance.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Use of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protected</a:t>
            </a:r>
            <a:r>
              <a:rPr lang="en-US" sz="2500" dirty="0">
                <a:solidFill>
                  <a:srgbClr val="000000"/>
                </a:solidFill>
              </a:rPr>
              <a:t> and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private</a:t>
            </a:r>
            <a:r>
              <a:rPr lang="en-US" sz="2500" dirty="0">
                <a:solidFill>
                  <a:srgbClr val="000000"/>
                </a:solidFill>
              </a:rPr>
              <a:t> inheritance is rare.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Figure 11.16 summarizes for each type of inheritance the accessibility of base-class members in a derived class.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  <a:cs typeface="Times New Roman" pitchFamily="18" charset="0"/>
              </a:rPr>
              <a:t>The first column contains the base-class access specifiers.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>
                <a:solidFill>
                  <a:srgbClr val="000000"/>
                </a:solidFill>
              </a:rPr>
              <a:t>A base class’s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private</a:t>
            </a:r>
            <a:r>
              <a:rPr lang="en-US" sz="2400" dirty="0">
                <a:solidFill>
                  <a:srgbClr val="000000"/>
                </a:solidFill>
              </a:rPr>
              <a:t> members are </a:t>
            </a:r>
            <a:r>
              <a:rPr lang="en-US" sz="2400" i="1" dirty="0">
                <a:solidFill>
                  <a:srgbClr val="000000"/>
                </a:solidFill>
              </a:rPr>
              <a:t>never</a:t>
            </a:r>
            <a:r>
              <a:rPr lang="en-US" sz="2400" dirty="0">
                <a:solidFill>
                  <a:srgbClr val="000000"/>
                </a:solidFill>
              </a:rPr>
              <a:t> accessible directly from a derived class, but can be accessed through calls to the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public</a:t>
            </a:r>
            <a:r>
              <a:rPr lang="en-US" sz="2400" dirty="0">
                <a:solidFill>
                  <a:srgbClr val="000000"/>
                </a:solidFill>
              </a:rPr>
              <a:t> and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protected</a:t>
            </a:r>
            <a:r>
              <a:rPr lang="en-US" sz="2400" dirty="0">
                <a:solidFill>
                  <a:srgbClr val="000000"/>
                </a:solidFill>
              </a:rPr>
              <a:t> members of the base class.</a:t>
            </a:r>
          </a:p>
          <a:p>
            <a:pPr marL="109537" indent="0">
              <a:lnSpc>
                <a:spcPct val="80000"/>
              </a:lnSpc>
              <a:buNone/>
              <a:defRPr/>
            </a:pPr>
            <a:endParaRPr lang="en-US" sz="25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500" dirty="0">
              <a:solidFill>
                <a:srgbClr val="000000"/>
              </a:solidFill>
            </a:endParaRPr>
          </a:p>
        </p:txBody>
      </p:sp>
      <p:sp>
        <p:nvSpPr>
          <p:cNvPr id="143364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©1992-2014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82973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pphtp10_11_Page_59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438" y="0"/>
            <a:ext cx="90011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©1992-2017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281354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</a:rPr>
              <a:t>11.1  </a:t>
            </a:r>
            <a:r>
              <a:rPr lang="en-US" dirty="0">
                <a:solidFill>
                  <a:srgbClr val="3380E6"/>
                </a:solidFill>
              </a:rPr>
              <a:t>Introduction (cont.)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With object-oriented programming, you focus on the commonalities among objects in the system rather than on the special cases.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We distinguish between the </a:t>
            </a:r>
            <a:r>
              <a:rPr lang="en-US" altLang="en-US" i="1" dirty="0">
                <a:solidFill>
                  <a:srgbClr val="0000FF"/>
                </a:solidFill>
              </a:rPr>
              <a:t>is-a</a:t>
            </a:r>
            <a:r>
              <a:rPr lang="en-US" altLang="en-US" dirty="0">
                <a:solidFill>
                  <a:srgbClr val="0000FF"/>
                </a:solidFill>
              </a:rPr>
              <a:t> relationship</a:t>
            </a:r>
            <a:r>
              <a:rPr lang="en-US" altLang="en-US" dirty="0">
                <a:solidFill>
                  <a:srgbClr val="000000"/>
                </a:solidFill>
              </a:rPr>
              <a:t> and the </a:t>
            </a:r>
            <a:r>
              <a:rPr lang="en-US" altLang="en-US" i="1" dirty="0">
                <a:solidFill>
                  <a:srgbClr val="000000"/>
                </a:solidFill>
              </a:rPr>
              <a:t>has-a </a:t>
            </a:r>
            <a:r>
              <a:rPr lang="en-US" altLang="en-US" dirty="0">
                <a:solidFill>
                  <a:srgbClr val="000000"/>
                </a:solidFill>
              </a:rPr>
              <a:t>relationship</a:t>
            </a:r>
            <a:r>
              <a:rPr lang="en-US" altLang="en-US" i="1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The </a:t>
            </a:r>
            <a:r>
              <a:rPr lang="en-US" altLang="en-US" i="1" dirty="0">
                <a:solidFill>
                  <a:srgbClr val="000000"/>
                </a:solidFill>
              </a:rPr>
              <a:t>is-a </a:t>
            </a:r>
            <a:r>
              <a:rPr lang="en-US" altLang="en-US" dirty="0">
                <a:solidFill>
                  <a:srgbClr val="000000"/>
                </a:solidFill>
              </a:rPr>
              <a:t>relationship represents inheritance.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In an </a:t>
            </a:r>
            <a:r>
              <a:rPr lang="en-US" altLang="en-US" i="1" dirty="0">
                <a:solidFill>
                  <a:srgbClr val="000000"/>
                </a:solidFill>
              </a:rPr>
              <a:t>is-a </a:t>
            </a:r>
            <a:r>
              <a:rPr lang="en-US" altLang="en-US" dirty="0">
                <a:solidFill>
                  <a:srgbClr val="000000"/>
                </a:solidFill>
              </a:rPr>
              <a:t>relationship, an object of a derived class also can be treated as an object of its base class.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By contrast, the </a:t>
            </a:r>
            <a:r>
              <a:rPr lang="en-US" altLang="en-US" i="1" dirty="0">
                <a:solidFill>
                  <a:srgbClr val="000000"/>
                </a:solidFill>
              </a:rPr>
              <a:t>has-a </a:t>
            </a:r>
            <a:r>
              <a:rPr lang="en-US" altLang="en-US" dirty="0">
                <a:solidFill>
                  <a:srgbClr val="000000"/>
                </a:solidFill>
              </a:rPr>
              <a:t>relationship represents composition.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©1992-2014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139783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28" y="132736"/>
            <a:ext cx="11164529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</a:rPr>
              <a:t>11.2  </a:t>
            </a:r>
            <a:r>
              <a:rPr lang="en-US" dirty="0">
                <a:solidFill>
                  <a:srgbClr val="3380E6"/>
                </a:solidFill>
              </a:rPr>
              <a:t>Base Classes and Derived Classes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>
          <a:xfrm>
            <a:off x="496528" y="1371604"/>
            <a:ext cx="11164529" cy="4525963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000000"/>
                </a:solidFill>
              </a:rPr>
              <a:t>Figure 11.1 lists several simple examples of base classes and derived classes.</a:t>
            </a:r>
          </a:p>
          <a:p>
            <a:pPr lvl="1" eaLnBrk="1" hangingPunct="1"/>
            <a:r>
              <a:rPr lang="en-US" altLang="en-US" sz="2400" dirty="0">
                <a:solidFill>
                  <a:srgbClr val="000000"/>
                </a:solidFill>
              </a:rPr>
              <a:t>Base classes tend to be </a:t>
            </a:r>
            <a:r>
              <a:rPr lang="en-US" altLang="en-US" sz="2400" i="1" dirty="0">
                <a:solidFill>
                  <a:srgbClr val="000000"/>
                </a:solidFill>
              </a:rPr>
              <a:t>more general </a:t>
            </a:r>
            <a:r>
              <a:rPr lang="en-US" altLang="en-US" sz="2400" dirty="0">
                <a:solidFill>
                  <a:srgbClr val="000000"/>
                </a:solidFill>
              </a:rPr>
              <a:t>and derived classes tend to be </a:t>
            </a:r>
            <a:r>
              <a:rPr lang="en-US" altLang="en-US" sz="2400" i="1" dirty="0">
                <a:solidFill>
                  <a:srgbClr val="000000"/>
                </a:solidFill>
              </a:rPr>
              <a:t>more specific</a:t>
            </a:r>
            <a:r>
              <a:rPr lang="en-US" altLang="en-US" sz="2400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r>
              <a:rPr lang="en-US" altLang="en-US" sz="2800" dirty="0">
                <a:solidFill>
                  <a:srgbClr val="000000"/>
                </a:solidFill>
              </a:rPr>
              <a:t>Because every derived-class object </a:t>
            </a:r>
            <a:r>
              <a:rPr lang="en-US" altLang="en-US" sz="2800" i="1" dirty="0">
                <a:solidFill>
                  <a:srgbClr val="000000"/>
                </a:solidFill>
              </a:rPr>
              <a:t>is an</a:t>
            </a:r>
            <a:r>
              <a:rPr lang="en-US" altLang="en-US" sz="2800" dirty="0">
                <a:solidFill>
                  <a:srgbClr val="000000"/>
                </a:solidFill>
              </a:rPr>
              <a:t> object of its base class, and one base class can have </a:t>
            </a:r>
            <a:r>
              <a:rPr lang="en-US" altLang="en-US" sz="2800" i="1" dirty="0">
                <a:solidFill>
                  <a:srgbClr val="000000"/>
                </a:solidFill>
              </a:rPr>
              <a:t>many</a:t>
            </a:r>
            <a:r>
              <a:rPr lang="en-US" altLang="en-US" sz="2800" dirty="0">
                <a:solidFill>
                  <a:srgbClr val="000000"/>
                </a:solidFill>
              </a:rPr>
              <a:t> derived classes, the set of objects represented by a base class typically is </a:t>
            </a:r>
            <a:r>
              <a:rPr lang="en-US" altLang="en-US" sz="2800" i="1" dirty="0">
                <a:solidFill>
                  <a:srgbClr val="000000"/>
                </a:solidFill>
              </a:rPr>
              <a:t>larger</a:t>
            </a:r>
            <a:r>
              <a:rPr lang="en-US" altLang="en-US" sz="2800" dirty="0">
                <a:solidFill>
                  <a:srgbClr val="000000"/>
                </a:solidFill>
              </a:rPr>
              <a:t> than the set of objects represented by any of its derived classes.</a:t>
            </a:r>
          </a:p>
          <a:p>
            <a:pPr eaLnBrk="1" hangingPunct="1"/>
            <a:r>
              <a:rPr lang="en-US" altLang="en-US" sz="2800" dirty="0">
                <a:solidFill>
                  <a:srgbClr val="000000"/>
                </a:solidFill>
              </a:rPr>
              <a:t>Inheritance relationships form </a:t>
            </a:r>
            <a:r>
              <a:rPr lang="en-US" altLang="en-US" sz="2800" dirty="0">
                <a:solidFill>
                  <a:srgbClr val="0000FF"/>
                </a:solidFill>
              </a:rPr>
              <a:t>class hierarchies</a:t>
            </a:r>
            <a:r>
              <a:rPr lang="en-US" altLang="en-US" sz="2800" dirty="0">
                <a:solidFill>
                  <a:srgbClr val="000000"/>
                </a:solidFill>
              </a:rPr>
              <a:t>. </a:t>
            </a:r>
          </a:p>
          <a:p>
            <a:pPr eaLnBrk="1" hangingPunct="1"/>
            <a:endParaRPr lang="en-US" altLang="en-US" sz="2800" dirty="0">
              <a:solidFill>
                <a:srgbClr val="000000"/>
              </a:solidFill>
            </a:endParaRP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©1992-2014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398283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pphtp10_11_Page_0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238"/>
            <a:ext cx="12192000" cy="63595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©1992-2017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225905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</a:rPr>
              <a:t>11.2.1  </a:t>
            </a:r>
            <a:r>
              <a:rPr lang="en-US" dirty="0" err="1">
                <a:solidFill>
                  <a:srgbClr val="3380E6"/>
                </a:solidFill>
              </a:rPr>
              <a:t>CommunityMember</a:t>
            </a:r>
            <a:r>
              <a:rPr lang="en-US" dirty="0">
                <a:solidFill>
                  <a:srgbClr val="3380E6"/>
                </a:solidFill>
              </a:rPr>
              <a:t> Class Hierarchy</a:t>
            </a:r>
          </a:p>
        </p:txBody>
      </p:sp>
      <p:sp>
        <p:nvSpPr>
          <p:cNvPr id="2150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dirty="0">
                <a:solidFill>
                  <a:srgbClr val="000000"/>
                </a:solidFill>
              </a:rPr>
              <a:t>Let’s develop a simple inheritance hierarchy with five levels (represented by the UML class diagram in Fig. 11.2).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>
                <a:solidFill>
                  <a:srgbClr val="000000"/>
                </a:solidFill>
              </a:rPr>
              <a:t>A university community has thousands of 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CommunityMember</a:t>
            </a:r>
            <a:r>
              <a:rPr lang="en-US" sz="3200" dirty="0">
                <a:solidFill>
                  <a:srgbClr val="000000"/>
                </a:solidFill>
              </a:rPr>
              <a:t>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Employee</a:t>
            </a:r>
            <a:r>
              <a:rPr lang="en-US" sz="3200" dirty="0">
                <a:solidFill>
                  <a:srgbClr val="000000"/>
                </a:solidFill>
              </a:rPr>
              <a:t>s are either 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Faculty</a:t>
            </a:r>
            <a:r>
              <a:rPr lang="en-US" sz="3200" dirty="0">
                <a:solidFill>
                  <a:srgbClr val="000000"/>
                </a:solidFill>
              </a:rPr>
              <a:t> or 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Staff</a:t>
            </a:r>
            <a:r>
              <a:rPr lang="en-US" sz="32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Faculty</a:t>
            </a:r>
            <a:r>
              <a:rPr lang="en-US" sz="3200" dirty="0">
                <a:solidFill>
                  <a:srgbClr val="000000"/>
                </a:solidFill>
              </a:rPr>
              <a:t> are either 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Administrator</a:t>
            </a:r>
            <a:r>
              <a:rPr lang="en-US" sz="3200" dirty="0">
                <a:solidFill>
                  <a:srgbClr val="000000"/>
                </a:solidFill>
              </a:rPr>
              <a:t>s or 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Teacher</a:t>
            </a:r>
            <a:r>
              <a:rPr lang="en-US" sz="3200" dirty="0">
                <a:solidFill>
                  <a:srgbClr val="000000"/>
                </a:solidFill>
              </a:rPr>
              <a:t>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>
                <a:solidFill>
                  <a:srgbClr val="000000"/>
                </a:solidFill>
              </a:rPr>
              <a:t>Some 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Administrator</a:t>
            </a:r>
            <a:r>
              <a:rPr lang="en-US" sz="3200" dirty="0">
                <a:solidFill>
                  <a:srgbClr val="000000"/>
                </a:solidFill>
              </a:rPr>
              <a:t>s, however, are also 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Teacher</a:t>
            </a:r>
            <a:r>
              <a:rPr lang="en-US" sz="3200" dirty="0">
                <a:solidFill>
                  <a:srgbClr val="000000"/>
                </a:solidFill>
              </a:rPr>
              <a:t>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>
                <a:solidFill>
                  <a:srgbClr val="000000"/>
                </a:solidFill>
              </a:rPr>
              <a:t>We’ve used </a:t>
            </a:r>
            <a:r>
              <a:rPr lang="en-US" sz="3200" i="1" dirty="0">
                <a:solidFill>
                  <a:srgbClr val="000000"/>
                </a:solidFill>
              </a:rPr>
              <a:t>multiple inheritance</a:t>
            </a:r>
            <a:r>
              <a:rPr lang="en-US" sz="3200" dirty="0">
                <a:solidFill>
                  <a:srgbClr val="000000"/>
                </a:solidFill>
              </a:rPr>
              <a:t> to form class 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AdministratorTeacher</a:t>
            </a:r>
            <a:r>
              <a:rPr lang="en-US" sz="32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©1992-2014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184341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pphtp10_11_Page_0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38" y="0"/>
            <a:ext cx="107283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©1992-2017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143441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039" y="152400"/>
            <a:ext cx="11121444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</a:rPr>
              <a:t>11.2.1  </a:t>
            </a:r>
            <a:r>
              <a:rPr lang="en-US" dirty="0" err="1">
                <a:solidFill>
                  <a:srgbClr val="3380E6"/>
                </a:solidFill>
              </a:rPr>
              <a:t>CommunityMember</a:t>
            </a:r>
            <a:r>
              <a:rPr lang="en-US" dirty="0">
                <a:solidFill>
                  <a:srgbClr val="3380E6"/>
                </a:solidFill>
              </a:rPr>
              <a:t> Class Hierarchy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type="body" idx="1"/>
          </p:nvPr>
        </p:nvSpPr>
        <p:spPr>
          <a:xfrm>
            <a:off x="408039" y="1417638"/>
            <a:ext cx="11121444" cy="4525962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0000"/>
                </a:solidFill>
              </a:rPr>
              <a:t>With </a:t>
            </a:r>
            <a:r>
              <a:rPr lang="en-US" altLang="en-US" sz="3600" dirty="0">
                <a:solidFill>
                  <a:srgbClr val="0000FF"/>
                </a:solidFill>
              </a:rPr>
              <a:t>single inheritance</a:t>
            </a:r>
            <a:r>
              <a:rPr lang="en-US" altLang="en-US" sz="3600" dirty="0">
                <a:solidFill>
                  <a:srgbClr val="000000"/>
                </a:solidFill>
              </a:rPr>
              <a:t>, a class is derived from </a:t>
            </a:r>
            <a:r>
              <a:rPr lang="en-US" altLang="en-US" sz="3600" i="1" dirty="0">
                <a:solidFill>
                  <a:srgbClr val="000000"/>
                </a:solidFill>
              </a:rPr>
              <a:t>one</a:t>
            </a:r>
            <a:r>
              <a:rPr lang="en-US" altLang="en-US" sz="3600" dirty="0">
                <a:solidFill>
                  <a:srgbClr val="000000"/>
                </a:solidFill>
              </a:rPr>
              <a:t> base class.</a:t>
            </a:r>
          </a:p>
          <a:p>
            <a:pPr eaLnBrk="1" hangingPunct="1"/>
            <a:r>
              <a:rPr lang="en-US" altLang="en-US" sz="3600" dirty="0">
                <a:solidFill>
                  <a:srgbClr val="000000"/>
                </a:solidFill>
              </a:rPr>
              <a:t>With </a:t>
            </a:r>
            <a:r>
              <a:rPr lang="en-US" altLang="en-US" sz="3600" dirty="0">
                <a:solidFill>
                  <a:srgbClr val="0000FF"/>
                </a:solidFill>
              </a:rPr>
              <a:t>multiple inheritance</a:t>
            </a:r>
            <a:r>
              <a:rPr lang="en-US" altLang="en-US" sz="3600" dirty="0">
                <a:solidFill>
                  <a:srgbClr val="000000"/>
                </a:solidFill>
              </a:rPr>
              <a:t>, a derived class inherits simultaneously from </a:t>
            </a:r>
            <a:r>
              <a:rPr lang="en-US" altLang="en-US" sz="3600" i="1" dirty="0">
                <a:solidFill>
                  <a:srgbClr val="000000"/>
                </a:solidFill>
              </a:rPr>
              <a:t>two or more</a:t>
            </a:r>
            <a:r>
              <a:rPr lang="en-US" altLang="en-US" sz="3600" dirty="0">
                <a:solidFill>
                  <a:srgbClr val="000000"/>
                </a:solidFill>
              </a:rPr>
              <a:t> (possibly unrelated) base classes.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©1992-2014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8295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</a:rPr>
              <a:t>11.2.1  </a:t>
            </a:r>
            <a:r>
              <a:rPr lang="en-US" dirty="0" err="1">
                <a:solidFill>
                  <a:srgbClr val="3380E6"/>
                </a:solidFill>
              </a:rPr>
              <a:t>CommunityMember</a:t>
            </a:r>
            <a:r>
              <a:rPr lang="en-US" dirty="0">
                <a:solidFill>
                  <a:srgbClr val="3380E6"/>
                </a:solidFill>
              </a:rPr>
              <a:t> Class Hierarchy</a:t>
            </a:r>
          </a:p>
        </p:txBody>
      </p:sp>
      <p:sp>
        <p:nvSpPr>
          <p:cNvPr id="2150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Each arrow in the hierarchy (Fig. 11.2) represents an </a:t>
            </a:r>
            <a:r>
              <a:rPr lang="en-US" altLang="en-US" sz="2800" i="1" dirty="0">
                <a:solidFill>
                  <a:srgbClr val="000000"/>
                </a:solidFill>
              </a:rPr>
              <a:t>is-a relationship.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As we follow the arrows in this class hierarchy, we can state “an 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Employee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</a:rPr>
              <a:t>is a </a:t>
            </a:r>
            <a:r>
              <a:rPr lang="en-US" alt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CommunityMember</a:t>
            </a:r>
            <a:r>
              <a:rPr lang="en-US" altLang="en-US" sz="2400" dirty="0">
                <a:solidFill>
                  <a:srgbClr val="000000"/>
                </a:solidFill>
              </a:rPr>
              <a:t>” and “a 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Teacher</a:t>
            </a:r>
            <a:r>
              <a:rPr lang="en-US" altLang="en-US" sz="2400" i="1" dirty="0">
                <a:solidFill>
                  <a:srgbClr val="000000"/>
                </a:solidFill>
              </a:rPr>
              <a:t> is a 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Faculty</a:t>
            </a:r>
            <a:r>
              <a:rPr lang="en-US" altLang="en-US" sz="2400" dirty="0">
                <a:solidFill>
                  <a:srgbClr val="000000"/>
                </a:solidFill>
              </a:rPr>
              <a:t> member.”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CommunityMember</a:t>
            </a:r>
            <a:r>
              <a:rPr lang="en-US" altLang="en-US" sz="2400" dirty="0">
                <a:solidFill>
                  <a:srgbClr val="000000"/>
                </a:solidFill>
              </a:rPr>
              <a:t> is the </a:t>
            </a:r>
            <a:r>
              <a:rPr lang="en-US" altLang="en-US" sz="2400" dirty="0">
                <a:solidFill>
                  <a:srgbClr val="0000FF"/>
                </a:solidFill>
              </a:rPr>
              <a:t>direct base class </a:t>
            </a:r>
            <a:r>
              <a:rPr lang="en-US" altLang="en-US" sz="2400" dirty="0">
                <a:solidFill>
                  <a:srgbClr val="000000"/>
                </a:solidFill>
              </a:rPr>
              <a:t>of 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Employee</a:t>
            </a:r>
            <a:r>
              <a:rPr lang="en-US" altLang="en-US" sz="2400" dirty="0">
                <a:solidFill>
                  <a:srgbClr val="000000"/>
                </a:solidFill>
              </a:rPr>
              <a:t>, 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Student</a:t>
            </a:r>
            <a:r>
              <a:rPr lang="en-US" altLang="en-US" sz="2400" dirty="0">
                <a:solidFill>
                  <a:srgbClr val="000000"/>
                </a:solidFill>
              </a:rPr>
              <a:t> and 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Alumnus</a:t>
            </a:r>
            <a:r>
              <a:rPr lang="en-US" altLang="en-US" sz="2400" dirty="0">
                <a:solidFill>
                  <a:srgbClr val="000000"/>
                </a:solidFill>
              </a:rPr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CommunityMember</a:t>
            </a:r>
            <a:r>
              <a:rPr lang="en-US" altLang="en-US" sz="2400" dirty="0">
                <a:solidFill>
                  <a:srgbClr val="000000"/>
                </a:solidFill>
              </a:rPr>
              <a:t> is an </a:t>
            </a:r>
            <a:r>
              <a:rPr lang="en-US" altLang="en-US" sz="2400" dirty="0">
                <a:solidFill>
                  <a:srgbClr val="0000FF"/>
                </a:solidFill>
              </a:rPr>
              <a:t>indirect base class </a:t>
            </a:r>
            <a:r>
              <a:rPr lang="en-US" altLang="en-US" sz="2400" dirty="0">
                <a:solidFill>
                  <a:srgbClr val="000000"/>
                </a:solidFill>
              </a:rPr>
              <a:t>of all the other classes in the diagram.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Starting from the bottom of the diagram, you can follow the arrows and apply the </a:t>
            </a:r>
            <a:r>
              <a:rPr lang="en-US" altLang="en-US" sz="2800" i="1" dirty="0">
                <a:solidFill>
                  <a:srgbClr val="000000"/>
                </a:solidFill>
              </a:rPr>
              <a:t>is-a </a:t>
            </a:r>
            <a:r>
              <a:rPr lang="en-US" altLang="en-US" sz="2800" dirty="0">
                <a:solidFill>
                  <a:srgbClr val="000000"/>
                </a:solidFill>
              </a:rPr>
              <a:t>relationship to the topmost base class.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An </a:t>
            </a:r>
            <a:r>
              <a:rPr lang="en-US" alt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AdministratorTeacher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</a:rPr>
              <a:t>is an 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Administrator</a:t>
            </a:r>
            <a:r>
              <a:rPr lang="en-US" altLang="en-US" sz="2400" i="1" dirty="0">
                <a:solidFill>
                  <a:srgbClr val="000000"/>
                </a:solidFill>
              </a:rPr>
              <a:t>, is a 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Faculty</a:t>
            </a:r>
            <a:r>
              <a:rPr lang="en-US" altLang="en-US" sz="2400" dirty="0">
                <a:solidFill>
                  <a:srgbClr val="000000"/>
                </a:solidFill>
              </a:rPr>
              <a:t> member, </a:t>
            </a:r>
            <a:r>
              <a:rPr lang="en-US" altLang="en-US" sz="2400" i="1" dirty="0">
                <a:solidFill>
                  <a:srgbClr val="000000"/>
                </a:solidFill>
              </a:rPr>
              <a:t>is an 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Employee</a:t>
            </a:r>
            <a:r>
              <a:rPr lang="en-US" altLang="en-US" sz="2400" dirty="0">
                <a:solidFill>
                  <a:srgbClr val="000000"/>
                </a:solidFill>
              </a:rPr>
              <a:t> and </a:t>
            </a:r>
            <a:r>
              <a:rPr lang="en-US" altLang="en-US" sz="2400" i="1" dirty="0">
                <a:solidFill>
                  <a:srgbClr val="000000"/>
                </a:solidFill>
              </a:rPr>
              <a:t>is a </a:t>
            </a:r>
            <a:r>
              <a:rPr lang="en-US" alt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CommunityMember</a:t>
            </a:r>
            <a:r>
              <a:rPr lang="en-US" altLang="en-US" sz="24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©1992-2014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1227100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cpphtp10_10</Template>
  <TotalTime>2779</TotalTime>
  <Words>1763</Words>
  <Application>Microsoft Macintosh PowerPoint</Application>
  <PresentationFormat>Widescreen</PresentationFormat>
  <Paragraphs>110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Calibri</vt:lpstr>
      <vt:lpstr>Cambria</vt:lpstr>
      <vt:lpstr>Consolas</vt:lpstr>
      <vt:lpstr>Lucida Sans Unicode</vt:lpstr>
      <vt:lpstr>Verdana</vt:lpstr>
      <vt:lpstr>Wingdings</vt:lpstr>
      <vt:lpstr>Wingdings 2</vt:lpstr>
      <vt:lpstr>Wingdings 3</vt:lpstr>
      <vt:lpstr>Concourse</vt:lpstr>
      <vt:lpstr>Object-Oriented Programming: Inheritance</vt:lpstr>
      <vt:lpstr>11.1  Introduction</vt:lpstr>
      <vt:lpstr>11.1  Introduction (cont.)</vt:lpstr>
      <vt:lpstr>11.2  Base Classes and Derived Classes</vt:lpstr>
      <vt:lpstr>PowerPoint Presentation</vt:lpstr>
      <vt:lpstr>11.2.1  CommunityMember Class Hierarchy</vt:lpstr>
      <vt:lpstr>PowerPoint Presentation</vt:lpstr>
      <vt:lpstr>11.2.1  CommunityMember Class Hierarchy</vt:lpstr>
      <vt:lpstr>11.2.1  CommunityMember Class Hierarchy</vt:lpstr>
      <vt:lpstr>11.2.2  Shape Class Hierarchy</vt:lpstr>
      <vt:lpstr>PowerPoint Presentation</vt:lpstr>
      <vt:lpstr>11.3  Example: BCCCommunity Class </vt:lpstr>
      <vt:lpstr>11.3.1 Example: BCCCommunity class</vt:lpstr>
      <vt:lpstr>11.3.1 Example: Package inheritance hierarchy</vt:lpstr>
      <vt:lpstr>11.4  Constructors and Destructors in Derived Classes</vt:lpstr>
      <vt:lpstr>PowerPoint Presentation</vt:lpstr>
      <vt:lpstr>11.4  Constructors and Destructors in Derived Classes (cont.)</vt:lpstr>
      <vt:lpstr>PowerPoint Presentation</vt:lpstr>
      <vt:lpstr>11.4  Constructors and Destructors in Derived Classes (cont.)</vt:lpstr>
      <vt:lpstr>11.5  public, protected and private Inheritance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Paul Deitel</dc:creator>
  <cp:lastModifiedBy>Luis Fernandez</cp:lastModifiedBy>
  <cp:revision>23</cp:revision>
  <dcterms:created xsi:type="dcterms:W3CDTF">2016-07-20T18:55:57Z</dcterms:created>
  <dcterms:modified xsi:type="dcterms:W3CDTF">2020-05-07T01:43:29Z</dcterms:modified>
</cp:coreProperties>
</file>